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15.xml" ContentType="application/vnd.openxmlformats-officedocument.presentationml.notesSlide+xml"/>
  <Override PartName="/ppt/charts/chart16.xml" ContentType="application/vnd.openxmlformats-officedocument.drawingml.chart+xml"/>
  <Override PartName="/ppt/charts/style6.xml" ContentType="application/vnd.ms-office.chartstyle+xml"/>
  <Override PartName="/ppt/charts/colors6.xml" ContentType="application/vnd.ms-office.chartcolorstyle+xml"/>
  <Override PartName="/ppt/charts/chart17.xml" ContentType="application/vnd.openxmlformats-officedocument.drawingml.chart+xml"/>
  <Override PartName="/ppt/charts/style7.xml" ContentType="application/vnd.ms-office.chartstyle+xml"/>
  <Override PartName="/ppt/charts/colors7.xml" ContentType="application/vnd.ms-office.chartcolorstyle+xml"/>
  <Override PartName="/ppt/charts/chart18.xml" ContentType="application/vnd.openxmlformats-officedocument.drawingml.chart+xml"/>
  <Override PartName="/ppt/charts/style8.xml" ContentType="application/vnd.ms-office.chartstyle+xml"/>
  <Override PartName="/ppt/charts/colors8.xml" ContentType="application/vnd.ms-office.chartcolorstyle+xml"/>
  <Override PartName="/ppt/charts/chart19.xml" ContentType="application/vnd.openxmlformats-officedocument.drawingml.chart+xml"/>
  <Override PartName="/ppt/charts/style9.xml" ContentType="application/vnd.ms-office.chartstyle+xml"/>
  <Override PartName="/ppt/charts/colors9.xml" ContentType="application/vnd.ms-office.chartcolorstyle+xml"/>
  <Override PartName="/ppt/charts/chart2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2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7.xml" ContentType="application/vnd.openxmlformats-officedocument.presentationml.notesSlide+xml"/>
  <Override PartName="/ppt/charts/chart2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charts/chart2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3.xml" ContentType="application/vnd.openxmlformats-officedocument.drawingml.chartshapes+xml"/>
  <Override PartName="/ppt/charts/chart2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4.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5.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759" r:id="rId2"/>
    <p:sldId id="2302" r:id="rId3"/>
    <p:sldId id="2652" r:id="rId4"/>
    <p:sldId id="2275" r:id="rId5"/>
    <p:sldId id="2744" r:id="rId6"/>
    <p:sldId id="2654" r:id="rId7"/>
    <p:sldId id="2749" r:id="rId8"/>
    <p:sldId id="2655" r:id="rId9"/>
    <p:sldId id="2656" r:id="rId10"/>
    <p:sldId id="2657" r:id="rId11"/>
    <p:sldId id="2658" r:id="rId12"/>
    <p:sldId id="2574" r:id="rId13"/>
    <p:sldId id="2672" r:id="rId14"/>
    <p:sldId id="2760" r:id="rId15"/>
    <p:sldId id="2761" r:id="rId16"/>
    <p:sldId id="2575" r:id="rId17"/>
    <p:sldId id="2576" r:id="rId18"/>
    <p:sldId id="2753" r:id="rId19"/>
    <p:sldId id="2442" r:id="rId20"/>
    <p:sldId id="2754" r:id="rId21"/>
    <p:sldId id="2660" r:id="rId22"/>
    <p:sldId id="2751" r:id="rId23"/>
    <p:sldId id="2756" r:id="rId24"/>
    <p:sldId id="2762" r:id="rId25"/>
    <p:sldId id="2747" r:id="rId26"/>
    <p:sldId id="2674" r:id="rId27"/>
    <p:sldId id="267" r:id="rId28"/>
    <p:sldId id="2645" r:id="rId29"/>
    <p:sldId id="2765" r:id="rId30"/>
    <p:sldId id="2766" r:id="rId31"/>
    <p:sldId id="2752" r:id="rId32"/>
    <p:sldId id="2570" r:id="rId33"/>
    <p:sldId id="2767" r:id="rId34"/>
    <p:sldId id="266" r:id="rId35"/>
    <p:sldId id="2662" r:id="rId36"/>
    <p:sldId id="2675" r:id="rId37"/>
    <p:sldId id="2663" r:id="rId38"/>
    <p:sldId id="2671" r:id="rId39"/>
    <p:sldId id="2673" r:id="rId40"/>
    <p:sldId id="2678" r:id="rId41"/>
    <p:sldId id="2624" r:id="rId42"/>
    <p:sldId id="2629" r:id="rId43"/>
    <p:sldId id="2768" r:id="rId44"/>
    <p:sldId id="2739" r:id="rId45"/>
    <p:sldId id="2483" r:id="rId46"/>
    <p:sldId id="263" r:id="rId47"/>
    <p:sldId id="2633" r:id="rId48"/>
    <p:sldId id="2634" r:id="rId49"/>
    <p:sldId id="2741" r:id="rId50"/>
  </p:sldIdLst>
  <p:sldSz cx="12192000" cy="6858000"/>
  <p:notesSz cx="6858000" cy="9144000"/>
  <p:defaultTextStyle>
    <a:defPPr>
      <a:defRPr lang="en-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5.xml"/><Relationship Id="rId1" Type="http://schemas.microsoft.com/office/2011/relationships/chartStyle" Target="style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6.xml"/><Relationship Id="rId1" Type="http://schemas.microsoft.com/office/2011/relationships/chartStyle" Target="style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7.xml"/><Relationship Id="rId1" Type="http://schemas.microsoft.com/office/2011/relationships/chartStyle" Target="style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8.xml"/><Relationship Id="rId1" Type="http://schemas.microsoft.com/office/2011/relationships/chartStyle" Target="style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0.xml"/><Relationship Id="rId1" Type="http://schemas.microsoft.com/office/2011/relationships/chartStyle" Target="style1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1.xml"/><Relationship Id="rId1" Type="http://schemas.microsoft.com/office/2011/relationships/chartStyle" Target="style1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2.xml"/><Relationship Id="rId1" Type="http://schemas.microsoft.com/office/2011/relationships/chartStyle" Target="style1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5.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714623594173687E-2"/>
          <c:y val="1.9223787815996686E-2"/>
          <c:w val="0.904575172244095"/>
          <c:h val="0.92021856749866116"/>
        </c:manualLayout>
      </c:layout>
      <c:barChart>
        <c:barDir val="col"/>
        <c:grouping val="clustered"/>
        <c:varyColors val="0"/>
        <c:ser>
          <c:idx val="0"/>
          <c:order val="0"/>
          <c:tx>
            <c:strRef>
              <c:f>Hoja1!$B$1</c:f>
              <c:strCache>
                <c:ptCount val="1"/>
                <c:pt idx="0">
                  <c:v>Ciclos</c:v>
                </c:pt>
              </c:strCache>
            </c:strRef>
          </c:tx>
          <c:spPr>
            <a:solidFill>
              <a:schemeClr val="accent1"/>
            </a:solidFill>
            <a:ln>
              <a:noFill/>
            </a:ln>
            <a:effectLst/>
          </c:spPr>
          <c:invertIfNegative val="0"/>
          <c:dLbls>
            <c:dLbl>
              <c:idx val="0"/>
              <c:spPr>
                <a:noFill/>
                <a:ln>
                  <a:noFill/>
                </a:ln>
                <a:effectLst/>
              </c:spPr>
              <c:txPr>
                <a:bodyPr rot="540000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L"/>
                </a:p>
              </c:txPr>
              <c:dLblPos val="inEnd"/>
              <c:showLegendKey val="0"/>
              <c:showVal val="1"/>
              <c:showCatName val="0"/>
              <c:showSerName val="0"/>
              <c:showPercent val="0"/>
              <c:showBubbleSize val="0"/>
              <c:extLst>
                <c:ext xmlns:c16="http://schemas.microsoft.com/office/drawing/2014/chart" uri="{C3380CC4-5D6E-409C-BE32-E72D297353CC}">
                  <c16:uniqueId val="{00000007-9BBE-3D46-BBED-CA92A79A5C47}"/>
                </c:ext>
              </c:extLst>
            </c:dLbl>
            <c:dLbl>
              <c:idx val="1"/>
              <c:spPr>
                <a:noFill/>
                <a:ln>
                  <a:noFill/>
                </a:ln>
                <a:effectLst/>
              </c:spPr>
              <c:txPr>
                <a:bodyPr rot="540000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L"/>
                </a:p>
              </c:txPr>
              <c:dLblPos val="inEnd"/>
              <c:showLegendKey val="0"/>
              <c:showVal val="1"/>
              <c:showCatName val="0"/>
              <c:showSerName val="0"/>
              <c:showPercent val="0"/>
              <c:showBubbleSize val="0"/>
              <c:extLst>
                <c:ext xmlns:c16="http://schemas.microsoft.com/office/drawing/2014/chart" uri="{C3380CC4-5D6E-409C-BE32-E72D297353CC}">
                  <c16:uniqueId val="{00000006-9BBE-3D46-BBED-CA92A79A5C47}"/>
                </c:ext>
              </c:extLst>
            </c:dLbl>
            <c:dLbl>
              <c:idx val="2"/>
              <c:spPr>
                <a:noFill/>
                <a:ln>
                  <a:noFill/>
                </a:ln>
                <a:effectLst/>
              </c:spPr>
              <c:txPr>
                <a:bodyPr rot="540000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L"/>
                </a:p>
              </c:txPr>
              <c:dLblPos val="inEnd"/>
              <c:showLegendKey val="0"/>
              <c:showVal val="1"/>
              <c:showCatName val="0"/>
              <c:showSerName val="0"/>
              <c:showPercent val="0"/>
              <c:showBubbleSize val="0"/>
              <c:extLst>
                <c:ext xmlns:c16="http://schemas.microsoft.com/office/drawing/2014/chart" uri="{C3380CC4-5D6E-409C-BE32-E72D297353CC}">
                  <c16:uniqueId val="{00000005-9BBE-3D46-BBED-CA92A79A5C47}"/>
                </c:ext>
              </c:extLst>
            </c:dLbl>
            <c:dLbl>
              <c:idx val="3"/>
              <c:spPr>
                <a:noFill/>
                <a:ln>
                  <a:noFill/>
                </a:ln>
                <a:effectLst/>
              </c:spPr>
              <c:txPr>
                <a:bodyPr rot="540000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L"/>
                </a:p>
              </c:txPr>
              <c:dLblPos val="inEnd"/>
              <c:showLegendKey val="0"/>
              <c:showVal val="1"/>
              <c:showCatName val="0"/>
              <c:showSerName val="0"/>
              <c:showPercent val="0"/>
              <c:showBubbleSize val="0"/>
              <c:extLst>
                <c:ext xmlns:c16="http://schemas.microsoft.com/office/drawing/2014/chart" uri="{C3380CC4-5D6E-409C-BE32-E72D297353CC}">
                  <c16:uniqueId val="{00000004-9BBE-3D46-BBED-CA92A79A5C47}"/>
                </c:ext>
              </c:extLst>
            </c:dLbl>
            <c:dLbl>
              <c:idx val="4"/>
              <c:spPr>
                <a:noFill/>
                <a:ln>
                  <a:noFill/>
                </a:ln>
                <a:effectLst/>
              </c:spPr>
              <c:txPr>
                <a:bodyPr rot="540000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L"/>
                </a:p>
              </c:txPr>
              <c:dLblPos val="inEnd"/>
              <c:showLegendKey val="0"/>
              <c:showVal val="1"/>
              <c:showCatName val="0"/>
              <c:showSerName val="0"/>
              <c:showPercent val="0"/>
              <c:showBubbleSize val="0"/>
              <c:extLst>
                <c:ext xmlns:c16="http://schemas.microsoft.com/office/drawing/2014/chart" uri="{C3380CC4-5D6E-409C-BE32-E72D297353CC}">
                  <c16:uniqueId val="{00000003-9BBE-3D46-BBED-CA92A79A5C47}"/>
                </c:ext>
              </c:extLst>
            </c:dLbl>
            <c:dLbl>
              <c:idx val="5"/>
              <c:spPr>
                <a:noFill/>
                <a:ln>
                  <a:noFill/>
                </a:ln>
                <a:effectLst/>
              </c:spPr>
              <c:txPr>
                <a:bodyPr rot="540000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L"/>
                </a:p>
              </c:txPr>
              <c:dLblPos val="inEnd"/>
              <c:showLegendKey val="0"/>
              <c:showVal val="1"/>
              <c:showCatName val="0"/>
              <c:showSerName val="0"/>
              <c:showPercent val="0"/>
              <c:showBubbleSize val="0"/>
              <c:extLst>
                <c:ext xmlns:c16="http://schemas.microsoft.com/office/drawing/2014/chart" uri="{C3380CC4-5D6E-409C-BE32-E72D297353CC}">
                  <c16:uniqueId val="{00000002-9BBE-3D46-BBED-CA92A79A5C47}"/>
                </c:ext>
              </c:extLst>
            </c:dLbl>
            <c:dLbl>
              <c:idx val="6"/>
              <c:spPr>
                <a:noFill/>
                <a:ln>
                  <a:noFill/>
                </a:ln>
                <a:effectLst/>
              </c:spPr>
              <c:txPr>
                <a:bodyPr rot="540000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L"/>
                </a:p>
              </c:txPr>
              <c:dLblPos val="inEnd"/>
              <c:showLegendKey val="0"/>
              <c:showVal val="1"/>
              <c:showCatName val="0"/>
              <c:showSerName val="0"/>
              <c:showPercent val="0"/>
              <c:showBubbleSize val="0"/>
              <c:extLst>
                <c:ext xmlns:c16="http://schemas.microsoft.com/office/drawing/2014/chart" uri="{C3380CC4-5D6E-409C-BE32-E72D297353CC}">
                  <c16:uniqueId val="{00000000-BAA7-424C-9E3A-304CA4D17BF1}"/>
                </c:ext>
              </c:extLst>
            </c:dLbl>
            <c:dLbl>
              <c:idx val="7"/>
              <c:spPr>
                <a:noFill/>
                <a:ln>
                  <a:noFill/>
                </a:ln>
                <a:effectLst/>
              </c:spPr>
              <c:txPr>
                <a:bodyPr rot="540000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CL"/>
                </a:p>
              </c:txPr>
              <c:dLblPos val="inEnd"/>
              <c:showLegendKey val="0"/>
              <c:showVal val="1"/>
              <c:showCatName val="0"/>
              <c:showSerName val="0"/>
              <c:showPercent val="0"/>
              <c:showBubbleSize val="0"/>
              <c:extLst>
                <c:ext xmlns:c16="http://schemas.microsoft.com/office/drawing/2014/chart" uri="{C3380CC4-5D6E-409C-BE32-E72D297353CC}">
                  <c16:uniqueId val="{00000001-BAA7-424C-9E3A-304CA4D17BF1}"/>
                </c:ext>
              </c:extLst>
            </c:dLbl>
            <c:dLbl>
              <c:idx val="8"/>
              <c:layout>
                <c:manualLayout>
                  <c:x val="5.7736707430145967E-3"/>
                  <c:y val="9.2203273932863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21-BD48-8796-E9C5B1CCC325}"/>
                </c:ext>
              </c:extLst>
            </c:dLbl>
            <c:dLbl>
              <c:idx val="9"/>
              <c:layout>
                <c:manualLayout>
                  <c:x val="1.4434176857536492E-3"/>
                  <c:y val="9.06286779941980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21-BD48-8796-E9C5B1CCC325}"/>
                </c:ext>
              </c:extLst>
            </c:dLbl>
            <c:dLbl>
              <c:idx val="10"/>
              <c:layout>
                <c:manualLayout>
                  <c:x val="-1.4434176857536492E-3"/>
                  <c:y val="9.81251554082055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BE-3D46-BBED-CA92A79A5C47}"/>
                </c:ext>
              </c:extLst>
            </c:dLbl>
            <c:spPr>
              <a:noFill/>
              <a:ln>
                <a:noFill/>
              </a:ln>
              <a:effectLst/>
            </c:spPr>
            <c:txPr>
              <a:bodyPr rot="540000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s-C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Hoja1!$A$2:$A$36</c:f>
              <c:strCache>
                <c:ptCount val="34"/>
                <c:pt idx="0">
                  <c:v>90</c:v>
                </c:pt>
                <c:pt idx="1">
                  <c:v>91</c:v>
                </c:pt>
                <c:pt idx="2">
                  <c:v>92</c:v>
                </c:pt>
                <c:pt idx="3">
                  <c:v>93</c:v>
                </c:pt>
                <c:pt idx="4">
                  <c:v>94</c:v>
                </c:pt>
                <c:pt idx="5">
                  <c:v>95</c:v>
                </c:pt>
                <c:pt idx="6">
                  <c:v>96</c:v>
                </c:pt>
                <c:pt idx="7">
                  <c:v>97</c:v>
                </c:pt>
                <c:pt idx="8">
                  <c:v>98</c:v>
                </c:pt>
                <c:pt idx="9">
                  <c:v>99</c:v>
                </c:pt>
                <c:pt idx="10">
                  <c:v>00</c:v>
                </c:pt>
                <c:pt idx="11">
                  <c:v>01</c:v>
                </c:pt>
                <c:pt idx="12">
                  <c:v>02</c:v>
                </c:pt>
                <c:pt idx="13">
                  <c:v>03</c:v>
                </c:pt>
                <c:pt idx="14">
                  <c:v>04</c:v>
                </c:pt>
                <c:pt idx="15">
                  <c:v>05</c:v>
                </c:pt>
                <c:pt idx="16">
                  <c:v>06</c:v>
                </c:pt>
                <c:pt idx="17">
                  <c:v>07</c:v>
                </c:pt>
                <c:pt idx="18">
                  <c:v>08</c:v>
                </c:pt>
                <c:pt idx="19">
                  <c:v>09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strCache>
            </c:strRef>
          </c:cat>
          <c:val>
            <c:numRef>
              <c:f>Hoja1!$B$2:$B$36</c:f>
              <c:numCache>
                <c:formatCode>General</c:formatCode>
                <c:ptCount val="35"/>
                <c:pt idx="0">
                  <c:v>2415</c:v>
                </c:pt>
                <c:pt idx="1">
                  <c:v>3014</c:v>
                </c:pt>
                <c:pt idx="2">
                  <c:v>4144</c:v>
                </c:pt>
                <c:pt idx="3">
                  <c:v>4380</c:v>
                </c:pt>
                <c:pt idx="4">
                  <c:v>4663</c:v>
                </c:pt>
                <c:pt idx="5">
                  <c:v>6744</c:v>
                </c:pt>
                <c:pt idx="6">
                  <c:v>10046</c:v>
                </c:pt>
                <c:pt idx="7">
                  <c:v>10268</c:v>
                </c:pt>
                <c:pt idx="8">
                  <c:v>12854</c:v>
                </c:pt>
                <c:pt idx="9">
                  <c:v>14872</c:v>
                </c:pt>
                <c:pt idx="10">
                  <c:v>16178</c:v>
                </c:pt>
                <c:pt idx="11">
                  <c:v>18563</c:v>
                </c:pt>
                <c:pt idx="12">
                  <c:v>18832</c:v>
                </c:pt>
                <c:pt idx="13">
                  <c:v>21010</c:v>
                </c:pt>
                <c:pt idx="14">
                  <c:v>24587</c:v>
                </c:pt>
                <c:pt idx="15">
                  <c:v>28647</c:v>
                </c:pt>
                <c:pt idx="16">
                  <c:v>29763</c:v>
                </c:pt>
                <c:pt idx="17">
                  <c:v>34102</c:v>
                </c:pt>
                <c:pt idx="18">
                  <c:v>35699</c:v>
                </c:pt>
                <c:pt idx="19">
                  <c:v>38020</c:v>
                </c:pt>
                <c:pt idx="20">
                  <c:v>37853</c:v>
                </c:pt>
                <c:pt idx="21">
                  <c:v>42380</c:v>
                </c:pt>
                <c:pt idx="22">
                  <c:v>47326</c:v>
                </c:pt>
                <c:pt idx="23">
                  <c:v>55840</c:v>
                </c:pt>
                <c:pt idx="24">
                  <c:v>65534</c:v>
                </c:pt>
                <c:pt idx="25">
                  <c:v>75121</c:v>
                </c:pt>
                <c:pt idx="26">
                  <c:v>85474</c:v>
                </c:pt>
                <c:pt idx="27">
                  <c:v>93600</c:v>
                </c:pt>
                <c:pt idx="28">
                  <c:v>104172</c:v>
                </c:pt>
                <c:pt idx="29">
                  <c:v>106918</c:v>
                </c:pt>
                <c:pt idx="30">
                  <c:v>87732</c:v>
                </c:pt>
                <c:pt idx="31">
                  <c:v>129279</c:v>
                </c:pt>
                <c:pt idx="32">
                  <c:v>123265</c:v>
                </c:pt>
                <c:pt idx="33">
                  <c:v>136691</c:v>
                </c:pt>
              </c:numCache>
            </c:numRef>
          </c:val>
          <c:extLst>
            <c:ext xmlns:c16="http://schemas.microsoft.com/office/drawing/2014/chart" uri="{C3380CC4-5D6E-409C-BE32-E72D297353CC}">
              <c16:uniqueId val="{00000006-1935-4066-B672-76BF1D19A263}"/>
            </c:ext>
          </c:extLst>
        </c:ser>
        <c:dLbls>
          <c:showLegendKey val="0"/>
          <c:showVal val="0"/>
          <c:showCatName val="0"/>
          <c:showSerName val="0"/>
          <c:showPercent val="0"/>
          <c:showBubbleSize val="0"/>
        </c:dLbls>
        <c:gapWidth val="50"/>
        <c:axId val="-2126652200"/>
        <c:axId val="-2126655704"/>
      </c:barChart>
      <c:lineChart>
        <c:grouping val="standard"/>
        <c:varyColors val="0"/>
        <c:ser>
          <c:idx val="1"/>
          <c:order val="1"/>
          <c:tx>
            <c:strRef>
              <c:f>Hoja1!$C$1</c:f>
              <c:strCache>
                <c:ptCount val="1"/>
                <c:pt idx="0">
                  <c:v>Centros</c:v>
                </c:pt>
              </c:strCache>
            </c:strRef>
          </c:tx>
          <c:spPr>
            <a:ln w="28575" cap="rnd">
              <a:solidFill>
                <a:schemeClr val="accent2"/>
              </a:solidFill>
              <a:round/>
            </a:ln>
            <a:effectLst/>
          </c:spPr>
          <c:marker>
            <c:symbol val="none"/>
          </c:marker>
          <c:dLbls>
            <c:dLbl>
              <c:idx val="26"/>
              <c:layout>
                <c:manualLayout>
                  <c:x val="-2.65239382779358E-2"/>
                  <c:y val="-4.378974002623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35-4066-B672-76BF1D19A263}"/>
                </c:ext>
              </c:extLst>
            </c:dLbl>
            <c:dLbl>
              <c:idx val="28"/>
              <c:layout>
                <c:manualLayout>
                  <c:x val="-3.8342599938819118E-2"/>
                  <c:y val="-6.36380808238006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935-4066-B672-76BF1D19A263}"/>
                </c:ext>
              </c:extLst>
            </c:dLbl>
            <c:dLbl>
              <c:idx val="29"/>
              <c:layout>
                <c:manualLayout>
                  <c:x val="-3.6701940857458197E-2"/>
                  <c:y val="-5.64089672519884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935-4066-B672-76BF1D19A263}"/>
                </c:ext>
              </c:extLst>
            </c:dLbl>
            <c:dLbl>
              <c:idx val="30"/>
              <c:layout>
                <c:manualLayout>
                  <c:x val="-3.0740998904647425E-2"/>
                  <c:y val="-4.71623045605798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935-4066-B672-76BF1D19A263}"/>
                </c:ext>
              </c:extLst>
            </c:dLbl>
            <c:dLbl>
              <c:idx val="31"/>
              <c:layout>
                <c:manualLayout>
                  <c:x val="-3.5825070173452538E-2"/>
                  <c:y val="-5.2217682775432817E-2"/>
                </c:manualLayout>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s-CL"/>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F9-1148-B4A2-6C850D7560C1}"/>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Hoja1!$A$2:$A$36</c:f>
              <c:strCache>
                <c:ptCount val="34"/>
                <c:pt idx="0">
                  <c:v>90</c:v>
                </c:pt>
                <c:pt idx="1">
                  <c:v>91</c:v>
                </c:pt>
                <c:pt idx="2">
                  <c:v>92</c:v>
                </c:pt>
                <c:pt idx="3">
                  <c:v>93</c:v>
                </c:pt>
                <c:pt idx="4">
                  <c:v>94</c:v>
                </c:pt>
                <c:pt idx="5">
                  <c:v>95</c:v>
                </c:pt>
                <c:pt idx="6">
                  <c:v>96</c:v>
                </c:pt>
                <c:pt idx="7">
                  <c:v>97</c:v>
                </c:pt>
                <c:pt idx="8">
                  <c:v>98</c:v>
                </c:pt>
                <c:pt idx="9">
                  <c:v>99</c:v>
                </c:pt>
                <c:pt idx="10">
                  <c:v>00</c:v>
                </c:pt>
                <c:pt idx="11">
                  <c:v>01</c:v>
                </c:pt>
                <c:pt idx="12">
                  <c:v>02</c:v>
                </c:pt>
                <c:pt idx="13">
                  <c:v>03</c:v>
                </c:pt>
                <c:pt idx="14">
                  <c:v>04</c:v>
                </c:pt>
                <c:pt idx="15">
                  <c:v>05</c:v>
                </c:pt>
                <c:pt idx="16">
                  <c:v>06</c:v>
                </c:pt>
                <c:pt idx="17">
                  <c:v>07</c:v>
                </c:pt>
                <c:pt idx="18">
                  <c:v>08</c:v>
                </c:pt>
                <c:pt idx="19">
                  <c:v>09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strCache>
            </c:strRef>
          </c:cat>
          <c:val>
            <c:numRef>
              <c:f>Hoja1!$C$2:$C$36</c:f>
              <c:numCache>
                <c:formatCode>General</c:formatCode>
                <c:ptCount val="35"/>
                <c:pt idx="0">
                  <c:v>19</c:v>
                </c:pt>
                <c:pt idx="1">
                  <c:v>31</c:v>
                </c:pt>
                <c:pt idx="2">
                  <c:v>45</c:v>
                </c:pt>
                <c:pt idx="3">
                  <c:v>48</c:v>
                </c:pt>
                <c:pt idx="4">
                  <c:v>52</c:v>
                </c:pt>
                <c:pt idx="5">
                  <c:v>59</c:v>
                </c:pt>
                <c:pt idx="6">
                  <c:v>76</c:v>
                </c:pt>
                <c:pt idx="7">
                  <c:v>78</c:v>
                </c:pt>
                <c:pt idx="8">
                  <c:v>84</c:v>
                </c:pt>
                <c:pt idx="9">
                  <c:v>93</c:v>
                </c:pt>
                <c:pt idx="10">
                  <c:v>98</c:v>
                </c:pt>
                <c:pt idx="11">
                  <c:v>102</c:v>
                </c:pt>
                <c:pt idx="12">
                  <c:v>101</c:v>
                </c:pt>
                <c:pt idx="13">
                  <c:v>117</c:v>
                </c:pt>
                <c:pt idx="14">
                  <c:v>128</c:v>
                </c:pt>
                <c:pt idx="15">
                  <c:v>130</c:v>
                </c:pt>
                <c:pt idx="16">
                  <c:v>131</c:v>
                </c:pt>
                <c:pt idx="17">
                  <c:v>138</c:v>
                </c:pt>
                <c:pt idx="18">
                  <c:v>140</c:v>
                </c:pt>
                <c:pt idx="19">
                  <c:v>135</c:v>
                </c:pt>
                <c:pt idx="20">
                  <c:v>140</c:v>
                </c:pt>
                <c:pt idx="21">
                  <c:v>145</c:v>
                </c:pt>
                <c:pt idx="22">
                  <c:v>155</c:v>
                </c:pt>
                <c:pt idx="23">
                  <c:v>158</c:v>
                </c:pt>
                <c:pt idx="24">
                  <c:v>159</c:v>
                </c:pt>
                <c:pt idx="25">
                  <c:v>175</c:v>
                </c:pt>
                <c:pt idx="26">
                  <c:v>178</c:v>
                </c:pt>
                <c:pt idx="27">
                  <c:v>188</c:v>
                </c:pt>
                <c:pt idx="28">
                  <c:v>191</c:v>
                </c:pt>
                <c:pt idx="29">
                  <c:v>195</c:v>
                </c:pt>
                <c:pt idx="30">
                  <c:v>188</c:v>
                </c:pt>
                <c:pt idx="31">
                  <c:v>204</c:v>
                </c:pt>
                <c:pt idx="32">
                  <c:v>204</c:v>
                </c:pt>
                <c:pt idx="33">
                  <c:v>211</c:v>
                </c:pt>
              </c:numCache>
            </c:numRef>
          </c:val>
          <c:smooth val="0"/>
          <c:extLst>
            <c:ext xmlns:c16="http://schemas.microsoft.com/office/drawing/2014/chart" uri="{C3380CC4-5D6E-409C-BE32-E72D297353CC}">
              <c16:uniqueId val="{0000000B-1935-4066-B672-76BF1D19A263}"/>
            </c:ext>
          </c:extLst>
        </c:ser>
        <c:dLbls>
          <c:showLegendKey val="0"/>
          <c:showVal val="0"/>
          <c:showCatName val="0"/>
          <c:showSerName val="0"/>
          <c:showPercent val="0"/>
          <c:showBubbleSize val="0"/>
        </c:dLbls>
        <c:marker val="1"/>
        <c:smooth val="0"/>
        <c:axId val="-2126659384"/>
        <c:axId val="-2126663192"/>
      </c:lineChart>
      <c:valAx>
        <c:axId val="-2126663192"/>
        <c:scaling>
          <c:orientation val="minMax"/>
          <c:max val="22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2126659384"/>
        <c:crosses val="max"/>
        <c:crossBetween val="between"/>
      </c:valAx>
      <c:catAx>
        <c:axId val="-21266593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2126663192"/>
        <c:crosses val="autoZero"/>
        <c:auto val="1"/>
        <c:lblAlgn val="ctr"/>
        <c:lblOffset val="100"/>
        <c:noMultiLvlLbl val="0"/>
      </c:catAx>
      <c:valAx>
        <c:axId val="-2126655704"/>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2126652200"/>
        <c:crosses val="autoZero"/>
        <c:crossBetween val="between"/>
      </c:valAx>
      <c:catAx>
        <c:axId val="-2126652200"/>
        <c:scaling>
          <c:orientation val="minMax"/>
        </c:scaling>
        <c:delete val="1"/>
        <c:axPos val="b"/>
        <c:numFmt formatCode="General" sourceLinked="1"/>
        <c:majorTickMark val="out"/>
        <c:minorTickMark val="none"/>
        <c:tickLblPos val="nextTo"/>
        <c:crossAx val="-2126655704"/>
        <c:crosses val="autoZero"/>
        <c:auto val="1"/>
        <c:lblAlgn val="ctr"/>
        <c:lblOffset val="100"/>
        <c:noMultiLvlLbl val="0"/>
      </c:catAx>
      <c:spPr>
        <a:noFill/>
        <a:ln>
          <a:noFill/>
        </a:ln>
        <a:effectLst/>
      </c:spPr>
    </c:plotArea>
    <c:legend>
      <c:legendPos val="tr"/>
      <c:layout>
        <c:manualLayout>
          <c:xMode val="edge"/>
          <c:yMode val="edge"/>
          <c:x val="7.5294103302159882E-2"/>
          <c:y val="4.8528969762057228E-2"/>
          <c:w val="0.31860199311023601"/>
          <c:h val="9.0170516106636497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359899999999995E-2"/>
          <c:y val="7.5129500000000002E-2"/>
          <c:w val="0.87830699999999995"/>
          <c:h val="0.811334"/>
        </c:manualLayout>
      </c:layout>
      <c:barChart>
        <c:barDir val="bar"/>
        <c:grouping val="clustered"/>
        <c:varyColors val="0"/>
        <c:ser>
          <c:idx val="0"/>
          <c:order val="0"/>
          <c:tx>
            <c:strRef>
              <c:f>Sheet1!$B$1</c:f>
              <c:strCache>
                <c:ptCount val="1"/>
                <c:pt idx="0">
                  <c:v>Del Rate / ET</c:v>
                </c:pt>
              </c:strCache>
            </c:strRef>
          </c:tx>
          <c:spPr>
            <a:gradFill flip="none" rotWithShape="1">
              <a:gsLst>
                <a:gs pos="0">
                  <a:srgbClr val="0066C1"/>
                </a:gs>
                <a:gs pos="100000">
                  <a:srgbClr val="094593"/>
                </a:gs>
              </a:gsLst>
              <a:lin ang="5400000" scaled="0"/>
            </a:gradFill>
            <a:ln w="7197" cap="flat">
              <a:noFill/>
              <a:miter lim="400000"/>
            </a:ln>
            <a:effectLst>
              <a:outerShdw blurRad="50800" dist="25400" dir="5400000" algn="tl">
                <a:srgbClr val="353535">
                  <a:alpha val="50000"/>
                </a:srgbClr>
              </a:outerShdw>
            </a:effectLst>
          </c:spPr>
          <c:invertIfNegative val="0"/>
          <c:dLbls>
            <c:numFmt formatCode="0.0%" sourceLinked="0"/>
            <c:spPr>
              <a:noFill/>
              <a:ln w="14393">
                <a:noFill/>
              </a:ln>
            </c:spPr>
            <c:txPr>
              <a:bodyPr/>
              <a:lstStyle/>
              <a:p>
                <a:pPr lvl="0">
                  <a:defRPr sz="1200" b="1" i="0" u="none" strike="noStrike">
                    <a:solidFill>
                      <a:srgbClr val="FFFFFF"/>
                    </a:solidFill>
                    <a:effectLst>
                      <a:outerShdw dist="38100" dir="2700000" rotWithShape="0">
                        <a:srgbClr val="000000"/>
                      </a:outerShdw>
                    </a:effectLst>
                    <a:latin typeface="Helvetica Light"/>
                  </a:defRPr>
                </a:pPr>
                <a:endParaRPr lang="es-C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2"/>
                <c:pt idx="0">
                  <c:v>eSET</c:v>
                </c:pt>
                <c:pt idx="1">
                  <c:v>eDET</c:v>
                </c:pt>
              </c:strCache>
            </c:strRef>
          </c:cat>
          <c:val>
            <c:numRef>
              <c:f>Sheet1!$B$2:$B$4</c:f>
              <c:numCache>
                <c:formatCode>General</c:formatCode>
                <c:ptCount val="3"/>
                <c:pt idx="0">
                  <c:v>0.308</c:v>
                </c:pt>
                <c:pt idx="1">
                  <c:v>0.44700000000000001</c:v>
                </c:pt>
              </c:numCache>
            </c:numRef>
          </c:val>
          <c:extLst>
            <c:ext xmlns:c16="http://schemas.microsoft.com/office/drawing/2014/chart" uri="{C3380CC4-5D6E-409C-BE32-E72D297353CC}">
              <c16:uniqueId val="{00000000-97D0-4992-BBB8-5C9294D8063C}"/>
            </c:ext>
          </c:extLst>
        </c:ser>
        <c:dLbls>
          <c:showLegendKey val="0"/>
          <c:showVal val="0"/>
          <c:showCatName val="0"/>
          <c:showSerName val="0"/>
          <c:showPercent val="0"/>
          <c:showBubbleSize val="0"/>
        </c:dLbls>
        <c:gapWidth val="17"/>
        <c:overlap val="-10"/>
        <c:axId val="-2111266120"/>
        <c:axId val="-2111303272"/>
      </c:barChart>
      <c:catAx>
        <c:axId val="-2111266120"/>
        <c:scaling>
          <c:orientation val="maxMin"/>
        </c:scaling>
        <c:delete val="0"/>
        <c:axPos val="l"/>
        <c:numFmt formatCode="General" sourceLinked="0"/>
        <c:majorTickMark val="none"/>
        <c:minorTickMark val="none"/>
        <c:tickLblPos val="nextTo"/>
        <c:spPr>
          <a:ln w="7197">
            <a:solidFill>
              <a:srgbClr val="000000"/>
            </a:solidFill>
            <a:prstDash val="solid"/>
          </a:ln>
        </c:spPr>
        <c:txPr>
          <a:bodyPr rot="0" vert="horz"/>
          <a:lstStyle/>
          <a:p>
            <a:pPr>
              <a:defRPr sz="1360" b="0" i="0" u="none" strike="noStrike" baseline="0">
                <a:solidFill>
                  <a:srgbClr val="000000"/>
                </a:solidFill>
                <a:latin typeface="Helvetica Light"/>
                <a:ea typeface="Helvetica Light"/>
                <a:cs typeface="Helvetica Light"/>
              </a:defRPr>
            </a:pPr>
            <a:endParaRPr lang="es-CL"/>
          </a:p>
        </c:txPr>
        <c:crossAx val="-2111303272"/>
        <c:crosses val="autoZero"/>
        <c:auto val="1"/>
        <c:lblAlgn val="ctr"/>
        <c:lblOffset val="100"/>
        <c:noMultiLvlLbl val="1"/>
      </c:catAx>
      <c:valAx>
        <c:axId val="-2111303272"/>
        <c:scaling>
          <c:orientation val="minMax"/>
          <c:max val="0.60000000000000009"/>
          <c:min val="0"/>
        </c:scaling>
        <c:delete val="0"/>
        <c:axPos val="t"/>
        <c:numFmt formatCode="#,##0%" sourceLinked="0"/>
        <c:majorTickMark val="none"/>
        <c:minorTickMark val="none"/>
        <c:tickLblPos val="high"/>
        <c:spPr>
          <a:ln w="7197" cap="flat">
            <a:noFill/>
            <a:prstDash val="solid"/>
            <a:miter lim="400000"/>
          </a:ln>
        </c:spPr>
        <c:txPr>
          <a:bodyPr rot="0" vert="horz"/>
          <a:lstStyle/>
          <a:p>
            <a:pPr>
              <a:defRPr sz="1100" b="0" i="0" u="none" strike="noStrike" baseline="0">
                <a:solidFill>
                  <a:srgbClr val="000000"/>
                </a:solidFill>
                <a:latin typeface="Helvetica Light"/>
                <a:ea typeface="Helvetica Light"/>
                <a:cs typeface="Helvetica Light"/>
              </a:defRPr>
            </a:pPr>
            <a:endParaRPr lang="es-CL"/>
          </a:p>
        </c:txPr>
        <c:crossAx val="-2111266120"/>
        <c:crosses val="autoZero"/>
        <c:crossBetween val="between"/>
        <c:majorUnit val="0.1"/>
        <c:minorUnit val="0.05"/>
      </c:valAx>
      <c:spPr>
        <a:noFill/>
        <a:ln w="14393">
          <a:noFill/>
        </a:ln>
      </c:spPr>
    </c:plotArea>
    <c:plotVisOnly val="1"/>
    <c:dispBlanksAs val="gap"/>
    <c:showDLblsOverMax val="0"/>
  </c:chart>
  <c:spPr>
    <a:noFill/>
    <a:ln>
      <a:noFill/>
    </a:ln>
  </c:spPr>
  <c:txPr>
    <a:bodyPr/>
    <a:lstStyle/>
    <a:p>
      <a:pPr>
        <a:defRPr sz="567" b="0" i="0" u="none" strike="noStrike" baseline="0">
          <a:solidFill>
            <a:srgbClr val="000000"/>
          </a:solidFill>
          <a:latin typeface="Calibri"/>
          <a:ea typeface="Calibri"/>
          <a:cs typeface="Calibri"/>
        </a:defRPr>
      </a:pPr>
      <a:endParaRPr lang="es-CL"/>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359899999999995E-2"/>
          <c:y val="7.5129500000000002E-2"/>
          <c:w val="0.87830699999999995"/>
          <c:h val="0.811334"/>
        </c:manualLayout>
      </c:layout>
      <c:barChart>
        <c:barDir val="bar"/>
        <c:grouping val="clustered"/>
        <c:varyColors val="0"/>
        <c:ser>
          <c:idx val="0"/>
          <c:order val="0"/>
          <c:tx>
            <c:strRef>
              <c:f>Sheet1!$B$1</c:f>
              <c:strCache>
                <c:ptCount val="1"/>
                <c:pt idx="0">
                  <c:v>Del Rate / ET</c:v>
                </c:pt>
              </c:strCache>
            </c:strRef>
          </c:tx>
          <c:spPr>
            <a:gradFill flip="none" rotWithShape="1">
              <a:gsLst>
                <a:gs pos="0">
                  <a:srgbClr val="0066C1"/>
                </a:gs>
                <a:gs pos="100000">
                  <a:srgbClr val="094593"/>
                </a:gs>
              </a:gsLst>
              <a:lin ang="5400000" scaled="0"/>
            </a:gradFill>
            <a:ln w="7197" cap="flat">
              <a:noFill/>
              <a:miter lim="400000"/>
            </a:ln>
            <a:effectLst>
              <a:outerShdw blurRad="50800" dist="25400" dir="5400000" algn="tl">
                <a:srgbClr val="353535">
                  <a:alpha val="50000"/>
                </a:srgbClr>
              </a:outerShdw>
            </a:effectLst>
          </c:spPr>
          <c:invertIfNegative val="0"/>
          <c:dPt>
            <c:idx val="2"/>
            <c:invertIfNegative val="0"/>
            <c:bubble3D val="0"/>
            <c:spPr>
              <a:solidFill>
                <a:srgbClr val="C00000"/>
              </a:solidFill>
              <a:ln w="7197" cap="flat">
                <a:noFill/>
                <a:miter lim="400000"/>
              </a:ln>
              <a:effectLst>
                <a:outerShdw blurRad="50800" dist="25400" dir="5400000" algn="tl">
                  <a:srgbClr val="353535">
                    <a:alpha val="50000"/>
                  </a:srgbClr>
                </a:outerShdw>
              </a:effectLst>
            </c:spPr>
            <c:extLst>
              <c:ext xmlns:c16="http://schemas.microsoft.com/office/drawing/2014/chart" uri="{C3380CC4-5D6E-409C-BE32-E72D297353CC}">
                <c16:uniqueId val="{00000000-4ED1-2B4A-A759-912C0BCA10D6}"/>
              </c:ext>
            </c:extLst>
          </c:dPt>
          <c:dLbls>
            <c:dLbl>
              <c:idx val="2"/>
              <c:numFmt formatCode="0.0%" sourceLinked="0"/>
              <c:spPr>
                <a:noFill/>
                <a:ln w="14393">
                  <a:noFill/>
                </a:ln>
              </c:spPr>
              <c:txPr>
                <a:bodyPr/>
                <a:lstStyle/>
                <a:p>
                  <a:pPr lvl="0">
                    <a:defRPr sz="1600" b="1" i="0" u="none" strike="noStrike">
                      <a:solidFill>
                        <a:srgbClr val="FFFFFF"/>
                      </a:solidFill>
                      <a:effectLst>
                        <a:outerShdw dist="38100" dir="2700000" rotWithShape="0">
                          <a:srgbClr val="000000"/>
                        </a:outerShdw>
                      </a:effectLst>
                      <a:latin typeface="Helvetica Light"/>
                    </a:defRPr>
                  </a:pPr>
                  <a:endParaRPr lang="es-CL"/>
                </a:p>
              </c:txPr>
              <c:dLblPos val="inEnd"/>
              <c:showLegendKey val="0"/>
              <c:showVal val="1"/>
              <c:showCatName val="0"/>
              <c:showSerName val="0"/>
              <c:showPercent val="0"/>
              <c:showBubbleSize val="0"/>
              <c:extLst>
                <c:ext xmlns:c16="http://schemas.microsoft.com/office/drawing/2014/chart" uri="{C3380CC4-5D6E-409C-BE32-E72D297353CC}">
                  <c16:uniqueId val="{00000000-4ED1-2B4A-A759-912C0BCA10D6}"/>
                </c:ext>
              </c:extLst>
            </c:dLbl>
            <c:numFmt formatCode="0.0%" sourceLinked="0"/>
            <c:spPr>
              <a:noFill/>
              <a:ln w="14393">
                <a:noFill/>
              </a:ln>
            </c:spPr>
            <c:txPr>
              <a:bodyPr/>
              <a:lstStyle/>
              <a:p>
                <a:pPr lvl="0">
                  <a:defRPr sz="1200" b="1" i="0" u="none" strike="noStrike">
                    <a:solidFill>
                      <a:srgbClr val="FFFFFF"/>
                    </a:solidFill>
                    <a:effectLst>
                      <a:outerShdw dist="38100" dir="2700000" rotWithShape="0">
                        <a:srgbClr val="000000"/>
                      </a:outerShdw>
                    </a:effectLst>
                    <a:latin typeface="Helvetica Light"/>
                  </a:defRPr>
                </a:pPr>
                <a:endParaRPr lang="es-C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eSET</c:v>
                </c:pt>
                <c:pt idx="1">
                  <c:v>eDET</c:v>
                </c:pt>
                <c:pt idx="2">
                  <c:v>eSET + 1FET</c:v>
                </c:pt>
              </c:strCache>
            </c:strRef>
          </c:cat>
          <c:val>
            <c:numRef>
              <c:f>Sheet1!$B$2:$B$4</c:f>
              <c:numCache>
                <c:formatCode>General</c:formatCode>
                <c:ptCount val="3"/>
                <c:pt idx="0">
                  <c:v>0.308</c:v>
                </c:pt>
                <c:pt idx="1">
                  <c:v>0.44700000000000001</c:v>
                </c:pt>
                <c:pt idx="2">
                  <c:v>0.54500000000000004</c:v>
                </c:pt>
              </c:numCache>
            </c:numRef>
          </c:val>
          <c:extLst>
            <c:ext xmlns:c16="http://schemas.microsoft.com/office/drawing/2014/chart" uri="{C3380CC4-5D6E-409C-BE32-E72D297353CC}">
              <c16:uniqueId val="{00000000-97D0-4992-BBB8-5C9294D8063C}"/>
            </c:ext>
          </c:extLst>
        </c:ser>
        <c:dLbls>
          <c:showLegendKey val="0"/>
          <c:showVal val="0"/>
          <c:showCatName val="0"/>
          <c:showSerName val="0"/>
          <c:showPercent val="0"/>
          <c:showBubbleSize val="0"/>
        </c:dLbls>
        <c:gapWidth val="17"/>
        <c:overlap val="-10"/>
        <c:axId val="-2111266120"/>
        <c:axId val="-2111303272"/>
      </c:barChart>
      <c:catAx>
        <c:axId val="-2111266120"/>
        <c:scaling>
          <c:orientation val="maxMin"/>
        </c:scaling>
        <c:delete val="0"/>
        <c:axPos val="l"/>
        <c:numFmt formatCode="General" sourceLinked="0"/>
        <c:majorTickMark val="none"/>
        <c:minorTickMark val="none"/>
        <c:tickLblPos val="nextTo"/>
        <c:spPr>
          <a:ln w="7197">
            <a:solidFill>
              <a:srgbClr val="000000"/>
            </a:solidFill>
            <a:prstDash val="solid"/>
          </a:ln>
        </c:spPr>
        <c:txPr>
          <a:bodyPr rot="0" vert="horz"/>
          <a:lstStyle/>
          <a:p>
            <a:pPr>
              <a:defRPr sz="1360" b="0" i="0" u="none" strike="noStrike" baseline="0">
                <a:solidFill>
                  <a:srgbClr val="000000"/>
                </a:solidFill>
                <a:latin typeface="Helvetica Light"/>
                <a:ea typeface="Helvetica Light"/>
                <a:cs typeface="Helvetica Light"/>
              </a:defRPr>
            </a:pPr>
            <a:endParaRPr lang="es-CL"/>
          </a:p>
        </c:txPr>
        <c:crossAx val="-2111303272"/>
        <c:crosses val="autoZero"/>
        <c:auto val="1"/>
        <c:lblAlgn val="ctr"/>
        <c:lblOffset val="100"/>
        <c:noMultiLvlLbl val="1"/>
      </c:catAx>
      <c:valAx>
        <c:axId val="-2111303272"/>
        <c:scaling>
          <c:orientation val="minMax"/>
          <c:max val="0.60000000000000009"/>
          <c:min val="0"/>
        </c:scaling>
        <c:delete val="0"/>
        <c:axPos val="t"/>
        <c:numFmt formatCode="#,##0%" sourceLinked="0"/>
        <c:majorTickMark val="none"/>
        <c:minorTickMark val="none"/>
        <c:tickLblPos val="high"/>
        <c:spPr>
          <a:ln w="7197" cap="flat">
            <a:noFill/>
            <a:prstDash val="solid"/>
            <a:miter lim="400000"/>
          </a:ln>
        </c:spPr>
        <c:txPr>
          <a:bodyPr rot="0" vert="horz"/>
          <a:lstStyle/>
          <a:p>
            <a:pPr>
              <a:defRPr sz="1100" b="0" i="0" u="none" strike="noStrike" baseline="0">
                <a:solidFill>
                  <a:srgbClr val="000000"/>
                </a:solidFill>
                <a:latin typeface="Helvetica Light"/>
                <a:ea typeface="Helvetica Light"/>
                <a:cs typeface="Helvetica Light"/>
              </a:defRPr>
            </a:pPr>
            <a:endParaRPr lang="es-CL"/>
          </a:p>
        </c:txPr>
        <c:crossAx val="-2111266120"/>
        <c:crosses val="autoZero"/>
        <c:crossBetween val="between"/>
        <c:majorUnit val="0.1"/>
        <c:minorUnit val="0.05"/>
      </c:valAx>
      <c:spPr>
        <a:noFill/>
        <a:ln w="14393">
          <a:noFill/>
        </a:ln>
      </c:spPr>
    </c:plotArea>
    <c:plotVisOnly val="1"/>
    <c:dispBlanksAs val="gap"/>
    <c:showDLblsOverMax val="0"/>
  </c:chart>
  <c:spPr>
    <a:noFill/>
    <a:ln>
      <a:noFill/>
    </a:ln>
  </c:spPr>
  <c:txPr>
    <a:bodyPr/>
    <a:lstStyle/>
    <a:p>
      <a:pPr>
        <a:defRPr sz="567" b="0" i="0" u="none" strike="noStrike" baseline="0">
          <a:solidFill>
            <a:srgbClr val="000000"/>
          </a:solidFill>
          <a:latin typeface="Calibri"/>
          <a:ea typeface="Calibri"/>
          <a:cs typeface="Calibri"/>
        </a:defRPr>
      </a:pPr>
      <a:endParaRPr lang="es-CL"/>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079648772651599E-2"/>
          <c:y val="2.4786688041154199E-2"/>
          <c:w val="0.91740071358267705"/>
          <c:h val="0.76748654235442004"/>
        </c:manualLayout>
      </c:layout>
      <c:barChart>
        <c:barDir val="col"/>
        <c:grouping val="clustered"/>
        <c:varyColors val="0"/>
        <c:ser>
          <c:idx val="0"/>
          <c:order val="0"/>
          <c:tx>
            <c:strRef>
              <c:f>Hoja1!$B$1</c:f>
              <c:strCache>
                <c:ptCount val="1"/>
                <c:pt idx="0">
                  <c:v>Columna1</c:v>
                </c:pt>
              </c:strCache>
            </c:strRef>
          </c:tx>
          <c:spPr>
            <a:solidFill>
              <a:schemeClr val="accent6"/>
            </a:solidFill>
            <a:ln>
              <a:noFill/>
            </a:ln>
            <a:effectLst/>
          </c:spPr>
          <c:invertIfNegative val="0"/>
          <c:dLbls>
            <c:dLbl>
              <c:idx val="20"/>
              <c:layout>
                <c:manualLayout>
                  <c:x val="1.6420592664442861E-3"/>
                  <c:y val="5.506865356845958E-2"/>
                </c:manualLayout>
              </c:layout>
              <c:spPr>
                <a:noFill/>
                <a:ln>
                  <a:noFill/>
                </a:ln>
                <a:effectLst/>
              </c:spPr>
              <c:txPr>
                <a:bodyPr rot="540000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s-CL"/>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97-429B-BA0C-DB9CABA6448A}"/>
                </c:ext>
              </c:extLst>
            </c:dLbl>
            <c:dLbl>
              <c:idx val="21"/>
              <c:tx>
                <c:rich>
                  <a:bodyPr/>
                  <a:lstStyle/>
                  <a:p>
                    <a:fld id="{78F2B181-3B5C-D941-9089-24A20C26BA44}" type="VALUE">
                      <a:rPr lang="en-US" smtClean="0"/>
                      <a:pPr/>
                      <a:t>[VALUE]</a:t>
                    </a:fld>
                    <a:endParaRPr lang="en-CL"/>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C11-41C7-AACF-C7ACDEC65EBF}"/>
                </c:ext>
              </c:extLst>
            </c:dLbl>
            <c:spPr>
              <a:noFill/>
              <a:ln>
                <a:noFill/>
              </a:ln>
              <a:effectLst/>
            </c:spPr>
            <c:txPr>
              <a:bodyPr rot="540000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s-C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Hoja1!$A$2:$A$29</c:f>
              <c:numCache>
                <c:formatCode>General</c:formatCode>
                <c:ptCount val="28"/>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Hoja1!$B$2:$B$29</c:f>
              <c:numCache>
                <c:formatCode>General</c:formatCode>
                <c:ptCount val="28"/>
                <c:pt idx="0">
                  <c:v>9.1</c:v>
                </c:pt>
                <c:pt idx="1">
                  <c:v>6</c:v>
                </c:pt>
                <c:pt idx="2">
                  <c:v>7</c:v>
                </c:pt>
                <c:pt idx="3">
                  <c:v>9.5</c:v>
                </c:pt>
                <c:pt idx="4">
                  <c:v>10.1</c:v>
                </c:pt>
                <c:pt idx="5">
                  <c:v>11.5</c:v>
                </c:pt>
                <c:pt idx="6">
                  <c:v>11.6</c:v>
                </c:pt>
                <c:pt idx="7">
                  <c:v>12.5</c:v>
                </c:pt>
                <c:pt idx="8">
                  <c:v>11.8</c:v>
                </c:pt>
                <c:pt idx="9">
                  <c:v>12.3</c:v>
                </c:pt>
                <c:pt idx="10">
                  <c:v>13.9</c:v>
                </c:pt>
                <c:pt idx="11">
                  <c:v>13.8</c:v>
                </c:pt>
                <c:pt idx="12">
                  <c:v>16.8</c:v>
                </c:pt>
                <c:pt idx="13">
                  <c:v>18</c:v>
                </c:pt>
                <c:pt idx="14">
                  <c:v>19.3</c:v>
                </c:pt>
                <c:pt idx="15">
                  <c:v>24.3</c:v>
                </c:pt>
                <c:pt idx="16">
                  <c:v>24.7</c:v>
                </c:pt>
                <c:pt idx="17">
                  <c:v>29.9</c:v>
                </c:pt>
                <c:pt idx="18">
                  <c:v>33.799999999999997</c:v>
                </c:pt>
                <c:pt idx="19">
                  <c:v>38.299999999999997</c:v>
                </c:pt>
                <c:pt idx="20">
                  <c:v>44.5</c:v>
                </c:pt>
                <c:pt idx="21">
                  <c:v>51.3</c:v>
                </c:pt>
                <c:pt idx="22">
                  <c:v>57</c:v>
                </c:pt>
                <c:pt idx="23">
                  <c:v>61.4</c:v>
                </c:pt>
                <c:pt idx="24">
                  <c:v>66.599999999999994</c:v>
                </c:pt>
                <c:pt idx="25">
                  <c:v>72.5</c:v>
                </c:pt>
                <c:pt idx="26">
                  <c:v>74.2</c:v>
                </c:pt>
                <c:pt idx="27">
                  <c:v>78.8</c:v>
                </c:pt>
              </c:numCache>
            </c:numRef>
          </c:val>
          <c:extLst>
            <c:ext xmlns:c16="http://schemas.microsoft.com/office/drawing/2014/chart" uri="{C3380CC4-5D6E-409C-BE32-E72D297353CC}">
              <c16:uniqueId val="{00000001-9C11-41C7-AACF-C7ACDEC65EBF}"/>
            </c:ext>
          </c:extLst>
        </c:ser>
        <c:dLbls>
          <c:showLegendKey val="0"/>
          <c:showVal val="0"/>
          <c:showCatName val="0"/>
          <c:showSerName val="0"/>
          <c:showPercent val="0"/>
          <c:showBubbleSize val="0"/>
        </c:dLbls>
        <c:gapWidth val="31"/>
        <c:axId val="2143234408"/>
        <c:axId val="2143237896"/>
      </c:barChart>
      <c:lineChart>
        <c:grouping val="standard"/>
        <c:varyColors val="0"/>
        <c:ser>
          <c:idx val="1"/>
          <c:order val="1"/>
          <c:tx>
            <c:strRef>
              <c:f>Hoja1!$C$1</c:f>
              <c:strCache>
                <c:ptCount val="1"/>
                <c:pt idx="0">
                  <c:v>ET</c:v>
                </c:pt>
              </c:strCache>
            </c:strRef>
          </c:tx>
          <c:spPr>
            <a:ln w="28575" cap="rnd">
              <a:solidFill>
                <a:schemeClr val="accent1">
                  <a:lumMod val="75000"/>
                </a:schemeClr>
              </a:solidFill>
              <a:round/>
            </a:ln>
            <a:effectLst/>
          </c:spPr>
          <c:marker>
            <c:symbol val="circle"/>
            <c:size val="10"/>
            <c:spPr>
              <a:solidFill>
                <a:schemeClr val="accent1">
                  <a:lumMod val="75000"/>
                </a:schemeClr>
              </a:solidFill>
              <a:ln w="28575">
                <a:solidFill>
                  <a:schemeClr val="accent1">
                    <a:lumMod val="75000"/>
                  </a:schemeClr>
                </a:solidFill>
              </a:ln>
              <a:effectLst/>
            </c:spPr>
          </c:marker>
          <c:dLbls>
            <c:dLbl>
              <c:idx val="19"/>
              <c:layout>
                <c:manualLayout>
                  <c:x val="-4.74496530784278E-2"/>
                  <c:y val="-6.0777699466469597E-2"/>
                </c:manualLayout>
              </c:layout>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mn-lt"/>
                      <a:ea typeface="+mn-ea"/>
                      <a:cs typeface="+mn-cs"/>
                    </a:defRPr>
                  </a:pPr>
                  <a:endParaRPr lang="es-CL"/>
                </a:p>
              </c:txPr>
              <c:dLblPos val="r"/>
              <c:showLegendKey val="0"/>
              <c:showVal val="1"/>
              <c:showCatName val="0"/>
              <c:showSerName val="0"/>
              <c:showPercent val="0"/>
              <c:showBubbleSize val="0"/>
              <c:extLst>
                <c:ext xmlns:c15="http://schemas.microsoft.com/office/drawing/2012/chart" uri="{CE6537A1-D6FC-4f65-9D91-7224C49458BB}">
                  <c15:layout>
                    <c:manualLayout>
                      <c:w val="5.8303173808482579E-2"/>
                      <c:h val="4.3144463092807624E-2"/>
                    </c:manualLayout>
                  </c15:layout>
                </c:ext>
                <c:ext xmlns:c16="http://schemas.microsoft.com/office/drawing/2014/chart" uri="{C3380CC4-5D6E-409C-BE32-E72D297353CC}">
                  <c16:uniqueId val="{00000002-9C11-41C7-AACF-C7ACDEC65EBF}"/>
                </c:ext>
              </c:extLst>
            </c:dLbl>
            <c:dLbl>
              <c:idx val="20"/>
              <c:layout>
                <c:manualLayout>
                  <c:x val="-3.3473332825714401E-2"/>
                  <c:y val="4.2066603154059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11-41C7-AACF-C7ACDEC65EBF}"/>
                </c:ext>
              </c:extLst>
            </c:dLbl>
            <c:dLbl>
              <c:idx val="21"/>
              <c:layout>
                <c:manualLayout>
                  <c:x val="-3.1293641442266026E-2"/>
                  <c:y val="3.8697350810551936E-2"/>
                </c:manualLayout>
              </c:layout>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mn-lt"/>
                      <a:ea typeface="+mn-ea"/>
                      <a:cs typeface="+mn-cs"/>
                    </a:defRPr>
                  </a:pPr>
                  <a:endParaRPr lang="es-CL"/>
                </a:p>
              </c:txPr>
              <c:dLblPos val="r"/>
              <c:showLegendKey val="0"/>
              <c:showVal val="1"/>
              <c:showCatName val="0"/>
              <c:showSerName val="0"/>
              <c:showPercent val="0"/>
              <c:showBubbleSize val="0"/>
              <c:extLst>
                <c:ext xmlns:c15="http://schemas.microsoft.com/office/drawing/2012/chart" uri="{CE6537A1-D6FC-4f65-9D91-7224C49458BB}">
                  <c15:layout>
                    <c:manualLayout>
                      <c:w val="3.6314205325418007E-2"/>
                      <c:h val="4.0953155291836386E-2"/>
                    </c:manualLayout>
                  </c15:layout>
                </c:ext>
                <c:ext xmlns:c16="http://schemas.microsoft.com/office/drawing/2014/chart" uri="{C3380CC4-5D6E-409C-BE32-E72D297353CC}">
                  <c16:uniqueId val="{00000004-9C11-41C7-AACF-C7ACDEC65EB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Hoja1!$A$2:$A$29</c:f>
              <c:numCache>
                <c:formatCode>General</c:formatCode>
                <c:ptCount val="28"/>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Hoja1!$C$2:$C$29</c:f>
              <c:numCache>
                <c:formatCode>General</c:formatCode>
                <c:ptCount val="28"/>
                <c:pt idx="0">
                  <c:v>3.6</c:v>
                </c:pt>
                <c:pt idx="1">
                  <c:v>3.3</c:v>
                </c:pt>
                <c:pt idx="2">
                  <c:v>3.2</c:v>
                </c:pt>
                <c:pt idx="3">
                  <c:v>3.2</c:v>
                </c:pt>
                <c:pt idx="4">
                  <c:v>3.2</c:v>
                </c:pt>
                <c:pt idx="5">
                  <c:v>3.2</c:v>
                </c:pt>
                <c:pt idx="6">
                  <c:v>3.1</c:v>
                </c:pt>
                <c:pt idx="7">
                  <c:v>3</c:v>
                </c:pt>
                <c:pt idx="8">
                  <c:v>2.9</c:v>
                </c:pt>
                <c:pt idx="9">
                  <c:v>2.8</c:v>
                </c:pt>
                <c:pt idx="10">
                  <c:v>2.7</c:v>
                </c:pt>
                <c:pt idx="11">
                  <c:v>2.6</c:v>
                </c:pt>
                <c:pt idx="12">
                  <c:v>2.5</c:v>
                </c:pt>
                <c:pt idx="13">
                  <c:v>2.4</c:v>
                </c:pt>
                <c:pt idx="14">
                  <c:v>2.4</c:v>
                </c:pt>
                <c:pt idx="15">
                  <c:v>2.2000000000000002</c:v>
                </c:pt>
                <c:pt idx="16">
                  <c:v>2.2000000000000002</c:v>
                </c:pt>
                <c:pt idx="17">
                  <c:v>2.1</c:v>
                </c:pt>
                <c:pt idx="18">
                  <c:v>2.1</c:v>
                </c:pt>
                <c:pt idx="19">
                  <c:v>2</c:v>
                </c:pt>
                <c:pt idx="20">
                  <c:v>1.9</c:v>
                </c:pt>
                <c:pt idx="21">
                  <c:v>1.9</c:v>
                </c:pt>
                <c:pt idx="22">
                  <c:v>1.8</c:v>
                </c:pt>
                <c:pt idx="23">
                  <c:v>1.7</c:v>
                </c:pt>
                <c:pt idx="24">
                  <c:v>1.6</c:v>
                </c:pt>
                <c:pt idx="25">
                  <c:v>1.7</c:v>
                </c:pt>
                <c:pt idx="26">
                  <c:v>1.6</c:v>
                </c:pt>
                <c:pt idx="27">
                  <c:v>1.5</c:v>
                </c:pt>
              </c:numCache>
            </c:numRef>
          </c:val>
          <c:smooth val="0"/>
          <c:extLst>
            <c:ext xmlns:c16="http://schemas.microsoft.com/office/drawing/2014/chart" uri="{C3380CC4-5D6E-409C-BE32-E72D297353CC}">
              <c16:uniqueId val="{00000008-9C11-41C7-AACF-C7ACDEC65EBF}"/>
            </c:ext>
          </c:extLst>
        </c:ser>
        <c:dLbls>
          <c:showLegendKey val="0"/>
          <c:showVal val="0"/>
          <c:showCatName val="0"/>
          <c:showSerName val="0"/>
          <c:showPercent val="0"/>
          <c:showBubbleSize val="0"/>
        </c:dLbls>
        <c:marker val="1"/>
        <c:smooth val="0"/>
        <c:axId val="2143245416"/>
        <c:axId val="2143241928"/>
      </c:lineChart>
      <c:catAx>
        <c:axId val="2143234408"/>
        <c:scaling>
          <c:orientation val="minMax"/>
        </c:scaling>
        <c:delete val="0"/>
        <c:axPos val="b"/>
        <c:numFmt formatCode="General" sourceLinked="0"/>
        <c:majorTickMark val="none"/>
        <c:minorTickMark val="none"/>
        <c:tickLblPos val="nextTo"/>
        <c:spPr>
          <a:noFill/>
          <a:ln w="9525" cap="flat" cmpd="sng" algn="ctr">
            <a:solidFill>
              <a:schemeClr val="tx1"/>
            </a:solidFill>
            <a:round/>
          </a:ln>
          <a:effectLst/>
        </c:spPr>
        <c:txPr>
          <a:bodyPr rot="36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2143237896"/>
        <c:crosses val="autoZero"/>
        <c:auto val="1"/>
        <c:lblAlgn val="ctr"/>
        <c:lblOffset val="100"/>
        <c:noMultiLvlLbl val="0"/>
      </c:catAx>
      <c:valAx>
        <c:axId val="2143237896"/>
        <c:scaling>
          <c:orientation val="minMax"/>
          <c:max val="80"/>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2143234408"/>
        <c:crosses val="autoZero"/>
        <c:crossBetween val="between"/>
      </c:valAx>
      <c:valAx>
        <c:axId val="2143241928"/>
        <c:scaling>
          <c:orientation val="minMax"/>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2143245416"/>
        <c:crosses val="max"/>
        <c:crossBetween val="between"/>
      </c:valAx>
      <c:catAx>
        <c:axId val="2143245416"/>
        <c:scaling>
          <c:orientation val="minMax"/>
        </c:scaling>
        <c:delete val="1"/>
        <c:axPos val="b"/>
        <c:numFmt formatCode="General" sourceLinked="1"/>
        <c:majorTickMark val="out"/>
        <c:minorTickMark val="none"/>
        <c:tickLblPos val="nextTo"/>
        <c:crossAx val="2143241928"/>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s-CL"/>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904648091442461E-2"/>
          <c:y val="2.9781021212369557E-2"/>
          <c:w val="0.91374310441551199"/>
          <c:h val="0.84396064682019301"/>
        </c:manualLayout>
      </c:layout>
      <c:barChart>
        <c:barDir val="col"/>
        <c:grouping val="clustered"/>
        <c:varyColors val="0"/>
        <c:ser>
          <c:idx val="0"/>
          <c:order val="0"/>
          <c:tx>
            <c:strRef>
              <c:f>Hoja1!$B$1</c:f>
              <c:strCache>
                <c:ptCount val="1"/>
                <c:pt idx="0">
                  <c:v>Fresco</c:v>
                </c:pt>
              </c:strCache>
            </c:strRef>
          </c:tx>
          <c:spPr>
            <a:solidFill>
              <a:schemeClr val="accent1"/>
            </a:solidFill>
            <a:ln>
              <a:noFill/>
            </a:ln>
            <a:effectLst/>
          </c:spPr>
          <c:invertIfNegative val="0"/>
          <c:dLbls>
            <c:numFmt formatCode="#,##0.0" sourceLinked="0"/>
            <c:spPr>
              <a:noFill/>
              <a:ln>
                <a:noFill/>
              </a:ln>
              <a:effectLst/>
            </c:spPr>
            <c:txPr>
              <a:bodyPr rot="5400000" spcFirstLastPara="1" vertOverflow="ellipsis" wrap="square" lIns="38100" tIns="19050" rIns="38100" bIns="19050" anchor="ctr" anchorCtr="0">
                <a:spAutoFit/>
              </a:bodyPr>
              <a:lstStyle/>
              <a:p>
                <a:pPr>
                  <a:defRPr sz="1050" b="0" i="0" u="none" strike="noStrike" kern="1200" baseline="0">
                    <a:solidFill>
                      <a:schemeClr val="bg1"/>
                    </a:solidFill>
                    <a:latin typeface="+mn-lt"/>
                    <a:ea typeface="+mn-ea"/>
                    <a:cs typeface="+mn-cs"/>
                  </a:defRPr>
                </a:pPr>
                <a:endParaRPr lang="es-C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Hoja1!$A$2:$A$29</c:f>
              <c:numCache>
                <c:formatCode>General</c:formatCode>
                <c:ptCount val="28"/>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Hoja1!$B$2:$B$29</c:f>
              <c:numCache>
                <c:formatCode>General</c:formatCode>
                <c:ptCount val="28"/>
                <c:pt idx="0">
                  <c:v>19.7</c:v>
                </c:pt>
                <c:pt idx="1">
                  <c:v>23</c:v>
                </c:pt>
                <c:pt idx="2">
                  <c:v>21.9</c:v>
                </c:pt>
                <c:pt idx="3">
                  <c:v>22.5</c:v>
                </c:pt>
                <c:pt idx="4">
                  <c:v>20.5</c:v>
                </c:pt>
                <c:pt idx="5">
                  <c:v>23.6</c:v>
                </c:pt>
                <c:pt idx="6">
                  <c:v>26.3</c:v>
                </c:pt>
                <c:pt idx="7">
                  <c:v>25.8</c:v>
                </c:pt>
                <c:pt idx="8">
                  <c:v>24.5</c:v>
                </c:pt>
                <c:pt idx="9">
                  <c:v>23.3</c:v>
                </c:pt>
                <c:pt idx="10">
                  <c:v>25.2</c:v>
                </c:pt>
                <c:pt idx="11">
                  <c:v>25.7</c:v>
                </c:pt>
                <c:pt idx="12">
                  <c:v>26.8</c:v>
                </c:pt>
                <c:pt idx="13">
                  <c:v>26.6</c:v>
                </c:pt>
                <c:pt idx="14">
                  <c:v>27.6</c:v>
                </c:pt>
                <c:pt idx="15">
                  <c:v>26</c:v>
                </c:pt>
                <c:pt idx="16">
                  <c:v>27</c:v>
                </c:pt>
                <c:pt idx="17">
                  <c:v>28.5</c:v>
                </c:pt>
                <c:pt idx="18">
                  <c:v>28.5</c:v>
                </c:pt>
                <c:pt idx="19">
                  <c:v>25.6</c:v>
                </c:pt>
                <c:pt idx="20">
                  <c:v>24.7</c:v>
                </c:pt>
                <c:pt idx="21">
                  <c:v>25.1</c:v>
                </c:pt>
                <c:pt idx="22">
                  <c:v>25</c:v>
                </c:pt>
                <c:pt idx="23">
                  <c:v>24.4</c:v>
                </c:pt>
                <c:pt idx="24">
                  <c:v>24</c:v>
                </c:pt>
                <c:pt idx="25">
                  <c:v>24.8</c:v>
                </c:pt>
                <c:pt idx="26">
                  <c:v>25.3</c:v>
                </c:pt>
                <c:pt idx="27">
                  <c:v>24.8</c:v>
                </c:pt>
              </c:numCache>
            </c:numRef>
          </c:val>
          <c:extLst>
            <c:ext xmlns:c16="http://schemas.microsoft.com/office/drawing/2014/chart" uri="{C3380CC4-5D6E-409C-BE32-E72D297353CC}">
              <c16:uniqueId val="{00000000-EE61-ED42-8561-9D6E56CF3C32}"/>
            </c:ext>
          </c:extLst>
        </c:ser>
        <c:ser>
          <c:idx val="1"/>
          <c:order val="1"/>
          <c:tx>
            <c:strRef>
              <c:f>Hoja1!$C$1</c:f>
              <c:strCache>
                <c:ptCount val="1"/>
                <c:pt idx="0">
                  <c:v>FET</c:v>
                </c:pt>
              </c:strCache>
            </c:strRef>
          </c:tx>
          <c:spPr>
            <a:solidFill>
              <a:schemeClr val="accent6"/>
            </a:solidFill>
            <a:ln>
              <a:noFill/>
            </a:ln>
            <a:effectLst/>
          </c:spPr>
          <c:invertIfNegative val="0"/>
          <c:dLbls>
            <c:numFmt formatCode="#,##0.0" sourceLinked="0"/>
            <c:spPr>
              <a:noFill/>
              <a:ln>
                <a:noFill/>
              </a:ln>
              <a:effectLst/>
            </c:spPr>
            <c:txPr>
              <a:bodyPr rot="5400000" spcFirstLastPara="1" vertOverflow="overflow" horzOverflow="overflow" vert="horz" wrap="square" lIns="38100" tIns="19050" rIns="38100" bIns="19050" anchor="t" anchorCtr="0">
                <a:noAutofit/>
              </a:bodyPr>
              <a:lstStyle/>
              <a:p>
                <a:pPr>
                  <a:defRPr sz="1100" b="0" i="0" u="none" strike="noStrike" kern="1200" baseline="0">
                    <a:solidFill>
                      <a:schemeClr val="bg1"/>
                    </a:solidFill>
                    <a:latin typeface="+mn-lt"/>
                    <a:ea typeface="+mn-ea"/>
                    <a:cs typeface="+mn-cs"/>
                  </a:defRPr>
                </a:pPr>
                <a:endParaRPr lang="es-CL"/>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Hoja1!$A$2:$A$29</c:f>
              <c:numCache>
                <c:formatCode>General</c:formatCode>
                <c:ptCount val="28"/>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pt idx="27">
                  <c:v>2023</c:v>
                </c:pt>
              </c:numCache>
            </c:numRef>
          </c:cat>
          <c:val>
            <c:numRef>
              <c:f>Hoja1!$C$2:$C$29</c:f>
              <c:numCache>
                <c:formatCode>General</c:formatCode>
                <c:ptCount val="28"/>
                <c:pt idx="0">
                  <c:v>14.8</c:v>
                </c:pt>
                <c:pt idx="1">
                  <c:v>12.3</c:v>
                </c:pt>
                <c:pt idx="2">
                  <c:v>12.7</c:v>
                </c:pt>
                <c:pt idx="3">
                  <c:v>13.2</c:v>
                </c:pt>
                <c:pt idx="4">
                  <c:v>11.2</c:v>
                </c:pt>
                <c:pt idx="5">
                  <c:v>12.9</c:v>
                </c:pt>
                <c:pt idx="6">
                  <c:v>13.5</c:v>
                </c:pt>
                <c:pt idx="7">
                  <c:v>12.5</c:v>
                </c:pt>
                <c:pt idx="8">
                  <c:v>14.3</c:v>
                </c:pt>
                <c:pt idx="9">
                  <c:v>16</c:v>
                </c:pt>
                <c:pt idx="10">
                  <c:v>13</c:v>
                </c:pt>
                <c:pt idx="11">
                  <c:v>17</c:v>
                </c:pt>
                <c:pt idx="12">
                  <c:v>16</c:v>
                </c:pt>
                <c:pt idx="13">
                  <c:v>19</c:v>
                </c:pt>
                <c:pt idx="14">
                  <c:v>22.5</c:v>
                </c:pt>
                <c:pt idx="15">
                  <c:v>23.6</c:v>
                </c:pt>
                <c:pt idx="16">
                  <c:v>24.3</c:v>
                </c:pt>
                <c:pt idx="17">
                  <c:v>26.7</c:v>
                </c:pt>
                <c:pt idx="18">
                  <c:v>28.5</c:v>
                </c:pt>
                <c:pt idx="19">
                  <c:v>27.8</c:v>
                </c:pt>
                <c:pt idx="20">
                  <c:v>25.5</c:v>
                </c:pt>
                <c:pt idx="21">
                  <c:v>28.4</c:v>
                </c:pt>
                <c:pt idx="22">
                  <c:v>28.3</c:v>
                </c:pt>
                <c:pt idx="23">
                  <c:v>30</c:v>
                </c:pt>
                <c:pt idx="24">
                  <c:v>29</c:v>
                </c:pt>
                <c:pt idx="25">
                  <c:v>30.7</c:v>
                </c:pt>
                <c:pt idx="26">
                  <c:v>30.5</c:v>
                </c:pt>
                <c:pt idx="27">
                  <c:v>30.2</c:v>
                </c:pt>
              </c:numCache>
            </c:numRef>
          </c:val>
          <c:extLst>
            <c:ext xmlns:c16="http://schemas.microsoft.com/office/drawing/2014/chart" uri="{C3380CC4-5D6E-409C-BE32-E72D297353CC}">
              <c16:uniqueId val="{00000001-EE61-ED42-8561-9D6E56CF3C32}"/>
            </c:ext>
          </c:extLst>
        </c:ser>
        <c:dLbls>
          <c:showLegendKey val="0"/>
          <c:showVal val="0"/>
          <c:showCatName val="0"/>
          <c:showSerName val="0"/>
          <c:showPercent val="0"/>
          <c:showBubbleSize val="0"/>
        </c:dLbls>
        <c:gapWidth val="4"/>
        <c:axId val="-2128518504"/>
        <c:axId val="-2128522104"/>
      </c:barChart>
      <c:catAx>
        <c:axId val="-2128518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2128522104"/>
        <c:crosses val="autoZero"/>
        <c:auto val="1"/>
        <c:lblAlgn val="ctr"/>
        <c:lblOffset val="100"/>
        <c:noMultiLvlLbl val="0"/>
      </c:catAx>
      <c:valAx>
        <c:axId val="-2128522104"/>
        <c:scaling>
          <c:orientation val="minMax"/>
          <c:max val="3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2128518504"/>
        <c:crosses val="autoZero"/>
        <c:crossBetween val="between"/>
        <c:majorUnit val="10"/>
      </c:valAx>
      <c:spPr>
        <a:noFill/>
        <a:ln>
          <a:noFill/>
        </a:ln>
        <a:effectLst/>
      </c:spPr>
    </c:plotArea>
    <c:legend>
      <c:legendPos val="r"/>
      <c:layout>
        <c:manualLayout>
          <c:xMode val="edge"/>
          <c:yMode val="edge"/>
          <c:x val="7.2448215276710706E-2"/>
          <c:y val="3.9804229140464227E-3"/>
          <c:w val="0.234391747713559"/>
          <c:h val="0.13733660465497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352874301776283E-2"/>
          <c:y val="9.0254289770291263E-2"/>
          <c:w val="0.87830699999999995"/>
          <c:h val="0.811334"/>
        </c:manualLayout>
      </c:layout>
      <c:barChart>
        <c:barDir val="bar"/>
        <c:grouping val="clustered"/>
        <c:varyColors val="0"/>
        <c:ser>
          <c:idx val="0"/>
          <c:order val="0"/>
          <c:tx>
            <c:strRef>
              <c:f>Sheet1!$B$1</c:f>
              <c:strCache>
                <c:ptCount val="1"/>
                <c:pt idx="0">
                  <c:v>Del Rate / ET</c:v>
                </c:pt>
              </c:strCache>
            </c:strRef>
          </c:tx>
          <c:spPr>
            <a:solidFill>
              <a:schemeClr val="accent2"/>
            </a:solidFill>
            <a:ln w="7197" cap="flat">
              <a:noFill/>
              <a:miter lim="400000"/>
            </a:ln>
            <a:effectLst>
              <a:outerShdw blurRad="50800" dist="25400" dir="5400000" algn="tl">
                <a:srgbClr val="353535">
                  <a:alpha val="50000"/>
                </a:srgbClr>
              </a:outerShdw>
            </a:effectLst>
          </c:spPr>
          <c:invertIfNegative val="0"/>
          <c:dPt>
            <c:idx val="0"/>
            <c:invertIfNegative val="0"/>
            <c:bubble3D val="0"/>
            <c:spPr>
              <a:solidFill>
                <a:schemeClr val="accent1"/>
              </a:solidFill>
              <a:ln w="7197" cap="flat">
                <a:noFill/>
                <a:miter lim="400000"/>
              </a:ln>
              <a:effectLst>
                <a:outerShdw blurRad="50800" dist="25400" dir="5400000" algn="tl">
                  <a:srgbClr val="353535">
                    <a:alpha val="50000"/>
                  </a:srgbClr>
                </a:outerShdw>
              </a:effectLst>
            </c:spPr>
            <c:extLst>
              <c:ext xmlns:c16="http://schemas.microsoft.com/office/drawing/2014/chart" uri="{C3380CC4-5D6E-409C-BE32-E72D297353CC}">
                <c16:uniqueId val="{00000001-DD6A-4897-B055-56D8B5DEC8E0}"/>
              </c:ext>
            </c:extLst>
          </c:dPt>
          <c:dPt>
            <c:idx val="1"/>
            <c:invertIfNegative val="0"/>
            <c:bubble3D val="0"/>
            <c:spPr>
              <a:solidFill>
                <a:schemeClr val="accent6"/>
              </a:solidFill>
              <a:ln w="7197" cap="flat">
                <a:noFill/>
                <a:miter lim="400000"/>
              </a:ln>
              <a:effectLst>
                <a:outerShdw blurRad="50800" dist="25400" dir="5400000" algn="tl">
                  <a:srgbClr val="353535">
                    <a:alpha val="50000"/>
                  </a:srgbClr>
                </a:outerShdw>
              </a:effectLst>
            </c:spPr>
            <c:extLst>
              <c:ext xmlns:c16="http://schemas.microsoft.com/office/drawing/2014/chart" uri="{C3380CC4-5D6E-409C-BE32-E72D297353CC}">
                <c16:uniqueId val="{00000000-E1FE-4641-9D46-C9CDC7E660B0}"/>
              </c:ext>
            </c:extLst>
          </c:dPt>
          <c:dLbls>
            <c:numFmt formatCode="0.0%" sourceLinked="0"/>
            <c:spPr>
              <a:noFill/>
              <a:ln w="14393">
                <a:noFill/>
              </a:ln>
            </c:spPr>
            <c:txPr>
              <a:bodyPr/>
              <a:lstStyle/>
              <a:p>
                <a:pPr lvl="0">
                  <a:defRPr sz="1600" b="1" i="0" u="none" strike="noStrike">
                    <a:solidFill>
                      <a:srgbClr val="FFFFFF"/>
                    </a:solidFill>
                    <a:effectLst/>
                    <a:latin typeface="Helvetica Light"/>
                  </a:defRPr>
                </a:pPr>
                <a:endParaRPr lang="es-C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Fresco</c:v>
                </c:pt>
                <c:pt idx="1">
                  <c:v>Congelado</c:v>
                </c:pt>
              </c:strCache>
            </c:strRef>
          </c:cat>
          <c:val>
            <c:numRef>
              <c:f>Sheet1!$B$2:$B$3</c:f>
              <c:numCache>
                <c:formatCode>General</c:formatCode>
                <c:ptCount val="2"/>
                <c:pt idx="0">
                  <c:v>0.28499999999999998</c:v>
                </c:pt>
                <c:pt idx="1">
                  <c:v>0.33100000000000002</c:v>
                </c:pt>
              </c:numCache>
            </c:numRef>
          </c:val>
          <c:extLst>
            <c:ext xmlns:c16="http://schemas.microsoft.com/office/drawing/2014/chart" uri="{C3380CC4-5D6E-409C-BE32-E72D297353CC}">
              <c16:uniqueId val="{00000000-97D0-4992-BBB8-5C9294D8063C}"/>
            </c:ext>
          </c:extLst>
        </c:ser>
        <c:dLbls>
          <c:showLegendKey val="0"/>
          <c:showVal val="0"/>
          <c:showCatName val="0"/>
          <c:showSerName val="0"/>
          <c:showPercent val="0"/>
          <c:showBubbleSize val="0"/>
        </c:dLbls>
        <c:gapWidth val="40"/>
        <c:overlap val="-10"/>
        <c:axId val="-2111266120"/>
        <c:axId val="-2111303272"/>
      </c:barChart>
      <c:catAx>
        <c:axId val="-2111266120"/>
        <c:scaling>
          <c:orientation val="maxMin"/>
        </c:scaling>
        <c:delete val="1"/>
        <c:axPos val="l"/>
        <c:numFmt formatCode="General" sourceLinked="0"/>
        <c:majorTickMark val="none"/>
        <c:minorTickMark val="none"/>
        <c:tickLblPos val="nextTo"/>
        <c:crossAx val="-2111303272"/>
        <c:crosses val="autoZero"/>
        <c:auto val="1"/>
        <c:lblAlgn val="ctr"/>
        <c:lblOffset val="100"/>
        <c:noMultiLvlLbl val="1"/>
      </c:catAx>
      <c:valAx>
        <c:axId val="-2111303272"/>
        <c:scaling>
          <c:orientation val="minMax"/>
          <c:max val="0.5"/>
          <c:min val="0"/>
        </c:scaling>
        <c:delete val="0"/>
        <c:axPos val="t"/>
        <c:numFmt formatCode="#,##0%" sourceLinked="0"/>
        <c:majorTickMark val="none"/>
        <c:minorTickMark val="none"/>
        <c:tickLblPos val="high"/>
        <c:spPr>
          <a:ln w="7197" cap="flat">
            <a:noFill/>
            <a:prstDash val="solid"/>
            <a:miter lim="400000"/>
          </a:ln>
        </c:spPr>
        <c:txPr>
          <a:bodyPr rot="0" vert="horz"/>
          <a:lstStyle/>
          <a:p>
            <a:pPr>
              <a:defRPr sz="1100" b="0" i="0" u="none" strike="noStrike" baseline="0">
                <a:solidFill>
                  <a:srgbClr val="000000"/>
                </a:solidFill>
                <a:latin typeface="Helvetica Light"/>
                <a:ea typeface="Helvetica Light"/>
                <a:cs typeface="Helvetica Light"/>
              </a:defRPr>
            </a:pPr>
            <a:endParaRPr lang="es-CL"/>
          </a:p>
        </c:txPr>
        <c:crossAx val="-2111266120"/>
        <c:crosses val="autoZero"/>
        <c:crossBetween val="between"/>
        <c:majorUnit val="0.1"/>
        <c:minorUnit val="0.05"/>
      </c:valAx>
      <c:spPr>
        <a:noFill/>
        <a:ln w="14393">
          <a:noFill/>
        </a:ln>
      </c:spPr>
    </c:plotArea>
    <c:plotVisOnly val="1"/>
    <c:dispBlanksAs val="gap"/>
    <c:showDLblsOverMax val="0"/>
  </c:chart>
  <c:spPr>
    <a:noFill/>
    <a:ln>
      <a:noFill/>
    </a:ln>
  </c:spPr>
  <c:txPr>
    <a:bodyPr/>
    <a:lstStyle/>
    <a:p>
      <a:pPr>
        <a:defRPr sz="567" b="0" i="0" u="none" strike="noStrike" baseline="0">
          <a:solidFill>
            <a:srgbClr val="000000"/>
          </a:solidFill>
          <a:latin typeface="Calibri"/>
          <a:ea typeface="Calibri"/>
          <a:cs typeface="Calibri"/>
        </a:defRPr>
      </a:pPr>
      <a:endParaRPr lang="es-CL"/>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352874301776283E-2"/>
          <c:y val="9.0254289770291263E-2"/>
          <c:w val="0.87830699999999995"/>
          <c:h val="0.811334"/>
        </c:manualLayout>
      </c:layout>
      <c:barChart>
        <c:barDir val="bar"/>
        <c:grouping val="clustered"/>
        <c:varyColors val="0"/>
        <c:ser>
          <c:idx val="0"/>
          <c:order val="0"/>
          <c:tx>
            <c:strRef>
              <c:f>Sheet1!$B$1</c:f>
              <c:strCache>
                <c:ptCount val="1"/>
                <c:pt idx="0">
                  <c:v>Del Rate / ET</c:v>
                </c:pt>
              </c:strCache>
            </c:strRef>
          </c:tx>
          <c:spPr>
            <a:solidFill>
              <a:schemeClr val="accent2"/>
            </a:solidFill>
            <a:ln w="7197" cap="flat">
              <a:noFill/>
              <a:miter lim="400000"/>
            </a:ln>
            <a:effectLst>
              <a:outerShdw blurRad="50800" dist="25400" dir="5400000" algn="tl">
                <a:srgbClr val="353535">
                  <a:alpha val="50000"/>
                </a:srgbClr>
              </a:outerShdw>
            </a:effectLst>
          </c:spPr>
          <c:invertIfNegative val="0"/>
          <c:dPt>
            <c:idx val="0"/>
            <c:invertIfNegative val="0"/>
            <c:bubble3D val="0"/>
            <c:spPr>
              <a:solidFill>
                <a:schemeClr val="accent1"/>
              </a:solidFill>
              <a:ln w="7197" cap="flat">
                <a:noFill/>
                <a:miter lim="400000"/>
              </a:ln>
              <a:effectLst>
                <a:outerShdw blurRad="50800" dist="25400" dir="5400000" algn="tl">
                  <a:srgbClr val="353535">
                    <a:alpha val="50000"/>
                  </a:srgbClr>
                </a:outerShdw>
              </a:effectLst>
            </c:spPr>
            <c:extLst>
              <c:ext xmlns:c16="http://schemas.microsoft.com/office/drawing/2014/chart" uri="{C3380CC4-5D6E-409C-BE32-E72D297353CC}">
                <c16:uniqueId val="{00000001-5B27-DB4B-A9BD-BCE764B28ABD}"/>
              </c:ext>
            </c:extLst>
          </c:dPt>
          <c:dPt>
            <c:idx val="1"/>
            <c:invertIfNegative val="0"/>
            <c:bubble3D val="0"/>
            <c:spPr>
              <a:solidFill>
                <a:schemeClr val="accent6"/>
              </a:solidFill>
              <a:ln w="7197" cap="flat">
                <a:noFill/>
                <a:miter lim="400000"/>
              </a:ln>
              <a:effectLst>
                <a:outerShdw blurRad="50800" dist="25400" dir="5400000" algn="tl">
                  <a:srgbClr val="353535">
                    <a:alpha val="50000"/>
                  </a:srgbClr>
                </a:outerShdw>
              </a:effectLst>
            </c:spPr>
            <c:extLst>
              <c:ext xmlns:c16="http://schemas.microsoft.com/office/drawing/2014/chart" uri="{C3380CC4-5D6E-409C-BE32-E72D297353CC}">
                <c16:uniqueId val="{00000003-5B27-DB4B-A9BD-BCE764B28ABD}"/>
              </c:ext>
            </c:extLst>
          </c:dPt>
          <c:dLbls>
            <c:numFmt formatCode="0.0%" sourceLinked="0"/>
            <c:spPr>
              <a:noFill/>
              <a:ln w="14393">
                <a:noFill/>
              </a:ln>
            </c:spPr>
            <c:txPr>
              <a:bodyPr/>
              <a:lstStyle/>
              <a:p>
                <a:pPr lvl="0">
                  <a:defRPr sz="1200" b="1" i="0" u="none" strike="noStrike">
                    <a:solidFill>
                      <a:srgbClr val="FFFFFF"/>
                    </a:solidFill>
                    <a:effectLst/>
                    <a:latin typeface="Helvetica Light"/>
                  </a:defRPr>
                </a:pPr>
                <a:endParaRPr lang="es-CL"/>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eSET Fresco</c:v>
                </c:pt>
                <c:pt idx="1">
                  <c:v>Congelado</c:v>
                </c:pt>
              </c:strCache>
            </c:strRef>
          </c:cat>
          <c:val>
            <c:numRef>
              <c:f>Sheet1!$B$2:$B$3</c:f>
              <c:numCache>
                <c:formatCode>General</c:formatCode>
                <c:ptCount val="2"/>
                <c:pt idx="0">
                  <c:v>0.308</c:v>
                </c:pt>
                <c:pt idx="1">
                  <c:v>0.29299999999999998</c:v>
                </c:pt>
              </c:numCache>
            </c:numRef>
          </c:val>
          <c:extLst>
            <c:ext xmlns:c16="http://schemas.microsoft.com/office/drawing/2014/chart" uri="{C3380CC4-5D6E-409C-BE32-E72D297353CC}">
              <c16:uniqueId val="{00000004-5B27-DB4B-A9BD-BCE764B28ABD}"/>
            </c:ext>
          </c:extLst>
        </c:ser>
        <c:dLbls>
          <c:showLegendKey val="0"/>
          <c:showVal val="0"/>
          <c:showCatName val="0"/>
          <c:showSerName val="0"/>
          <c:showPercent val="0"/>
          <c:showBubbleSize val="0"/>
        </c:dLbls>
        <c:gapWidth val="40"/>
        <c:overlap val="-10"/>
        <c:axId val="-2111266120"/>
        <c:axId val="-2111303272"/>
      </c:barChart>
      <c:catAx>
        <c:axId val="-2111266120"/>
        <c:scaling>
          <c:orientation val="maxMin"/>
        </c:scaling>
        <c:delete val="1"/>
        <c:axPos val="l"/>
        <c:numFmt formatCode="General" sourceLinked="0"/>
        <c:majorTickMark val="none"/>
        <c:minorTickMark val="none"/>
        <c:tickLblPos val="nextTo"/>
        <c:crossAx val="-2111303272"/>
        <c:crosses val="autoZero"/>
        <c:auto val="1"/>
        <c:lblAlgn val="ctr"/>
        <c:lblOffset val="100"/>
        <c:noMultiLvlLbl val="1"/>
      </c:catAx>
      <c:valAx>
        <c:axId val="-2111303272"/>
        <c:scaling>
          <c:orientation val="minMax"/>
          <c:max val="0.4"/>
          <c:min val="0"/>
        </c:scaling>
        <c:delete val="0"/>
        <c:axPos val="t"/>
        <c:numFmt formatCode="#,##0%" sourceLinked="0"/>
        <c:majorTickMark val="none"/>
        <c:minorTickMark val="none"/>
        <c:tickLblPos val="high"/>
        <c:spPr>
          <a:ln w="7197" cap="flat">
            <a:noFill/>
            <a:prstDash val="solid"/>
            <a:miter lim="400000"/>
          </a:ln>
        </c:spPr>
        <c:txPr>
          <a:bodyPr rot="0" vert="horz"/>
          <a:lstStyle/>
          <a:p>
            <a:pPr>
              <a:defRPr sz="1100" b="0" i="0" u="none" strike="noStrike" baseline="0">
                <a:solidFill>
                  <a:srgbClr val="000000"/>
                </a:solidFill>
                <a:latin typeface="Helvetica Light"/>
                <a:ea typeface="Helvetica Light"/>
                <a:cs typeface="Helvetica Light"/>
              </a:defRPr>
            </a:pPr>
            <a:endParaRPr lang="es-CL"/>
          </a:p>
        </c:txPr>
        <c:crossAx val="-2111266120"/>
        <c:crosses val="autoZero"/>
        <c:crossBetween val="between"/>
        <c:majorUnit val="0.1"/>
        <c:minorUnit val="0.05"/>
      </c:valAx>
      <c:spPr>
        <a:noFill/>
        <a:ln w="14393">
          <a:noFill/>
        </a:ln>
      </c:spPr>
    </c:plotArea>
    <c:plotVisOnly val="1"/>
    <c:dispBlanksAs val="gap"/>
    <c:showDLblsOverMax val="0"/>
  </c:chart>
  <c:spPr>
    <a:noFill/>
    <a:ln>
      <a:noFill/>
    </a:ln>
  </c:spPr>
  <c:txPr>
    <a:bodyPr/>
    <a:lstStyle/>
    <a:p>
      <a:pPr>
        <a:defRPr sz="567" b="0" i="0" u="none" strike="noStrike" baseline="0">
          <a:solidFill>
            <a:srgbClr val="000000"/>
          </a:solidFill>
          <a:latin typeface="Calibri"/>
          <a:ea typeface="Calibri"/>
          <a:cs typeface="Calibri"/>
        </a:defRPr>
      </a:pPr>
      <a:endParaRPr lang="es-CL"/>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DR/ET</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C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Hoja1!$A$3:$A$16</c:f>
              <c:strCache>
                <c:ptCount val="14"/>
                <c:pt idx="0">
                  <c:v>&lt;31</c:v>
                </c:pt>
                <c:pt idx="1">
                  <c:v>31</c:v>
                </c:pt>
                <c:pt idx="2">
                  <c:v>32</c:v>
                </c:pt>
                <c:pt idx="3">
                  <c:v>33</c:v>
                </c:pt>
                <c:pt idx="4">
                  <c:v>34</c:v>
                </c:pt>
                <c:pt idx="5">
                  <c:v>35</c:v>
                </c:pt>
                <c:pt idx="6">
                  <c:v>36</c:v>
                </c:pt>
                <c:pt idx="7">
                  <c:v>37</c:v>
                </c:pt>
                <c:pt idx="8">
                  <c:v>38</c:v>
                </c:pt>
                <c:pt idx="9">
                  <c:v>39</c:v>
                </c:pt>
                <c:pt idx="10">
                  <c:v>40</c:v>
                </c:pt>
                <c:pt idx="11">
                  <c:v>41</c:v>
                </c:pt>
                <c:pt idx="12">
                  <c:v>42</c:v>
                </c:pt>
                <c:pt idx="13">
                  <c:v>&gt;42</c:v>
                </c:pt>
              </c:strCache>
            </c:strRef>
          </c:cat>
          <c:val>
            <c:numRef>
              <c:f>Hoja1!$B$3:$B$16</c:f>
              <c:numCache>
                <c:formatCode>General</c:formatCode>
                <c:ptCount val="14"/>
                <c:pt idx="0">
                  <c:v>44</c:v>
                </c:pt>
                <c:pt idx="1">
                  <c:v>45.1</c:v>
                </c:pt>
                <c:pt idx="2">
                  <c:v>37.200000000000003</c:v>
                </c:pt>
                <c:pt idx="3">
                  <c:v>38.4</c:v>
                </c:pt>
                <c:pt idx="4">
                  <c:v>40.5</c:v>
                </c:pt>
                <c:pt idx="5">
                  <c:v>40.6</c:v>
                </c:pt>
                <c:pt idx="6">
                  <c:v>37.299999999999997</c:v>
                </c:pt>
                <c:pt idx="7">
                  <c:v>32.5</c:v>
                </c:pt>
                <c:pt idx="8">
                  <c:v>30.3</c:v>
                </c:pt>
                <c:pt idx="9">
                  <c:v>25.1</c:v>
                </c:pt>
                <c:pt idx="10">
                  <c:v>24.2</c:v>
                </c:pt>
                <c:pt idx="11">
                  <c:v>23.6</c:v>
                </c:pt>
                <c:pt idx="12">
                  <c:v>19.7</c:v>
                </c:pt>
                <c:pt idx="13">
                  <c:v>14.7</c:v>
                </c:pt>
              </c:numCache>
            </c:numRef>
          </c:val>
          <c:smooth val="0"/>
          <c:extLst>
            <c:ext xmlns:c16="http://schemas.microsoft.com/office/drawing/2014/chart" uri="{C3380CC4-5D6E-409C-BE32-E72D297353CC}">
              <c16:uniqueId val="{00000000-6F3C-49C9-9564-74CDDD1ED221}"/>
            </c:ext>
          </c:extLst>
        </c:ser>
        <c:ser>
          <c:idx val="1"/>
          <c:order val="1"/>
          <c:tx>
            <c:strRef>
              <c:f>Hoja1!$C$1</c:f>
              <c:strCache>
                <c:ptCount val="1"/>
                <c:pt idx="0">
                  <c:v>cDR/ET</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Hoja1!$A$3:$A$16</c:f>
              <c:strCache>
                <c:ptCount val="14"/>
                <c:pt idx="0">
                  <c:v>&lt;31</c:v>
                </c:pt>
                <c:pt idx="1">
                  <c:v>31</c:v>
                </c:pt>
                <c:pt idx="2">
                  <c:v>32</c:v>
                </c:pt>
                <c:pt idx="3">
                  <c:v>33</c:v>
                </c:pt>
                <c:pt idx="4">
                  <c:v>34</c:v>
                </c:pt>
                <c:pt idx="5">
                  <c:v>35</c:v>
                </c:pt>
                <c:pt idx="6">
                  <c:v>36</c:v>
                </c:pt>
                <c:pt idx="7">
                  <c:v>37</c:v>
                </c:pt>
                <c:pt idx="8">
                  <c:v>38</c:v>
                </c:pt>
                <c:pt idx="9">
                  <c:v>39</c:v>
                </c:pt>
                <c:pt idx="10">
                  <c:v>40</c:v>
                </c:pt>
                <c:pt idx="11">
                  <c:v>41</c:v>
                </c:pt>
                <c:pt idx="12">
                  <c:v>42</c:v>
                </c:pt>
                <c:pt idx="13">
                  <c:v>&gt;42</c:v>
                </c:pt>
              </c:strCache>
            </c:strRef>
          </c:cat>
          <c:val>
            <c:numRef>
              <c:f>Hoja1!$C$3:$C$16</c:f>
              <c:numCache>
                <c:formatCode>General</c:formatCode>
                <c:ptCount val="14"/>
                <c:pt idx="0">
                  <c:v>62.4</c:v>
                </c:pt>
                <c:pt idx="1">
                  <c:v>59</c:v>
                </c:pt>
                <c:pt idx="2">
                  <c:v>56.7</c:v>
                </c:pt>
                <c:pt idx="3">
                  <c:v>59.1</c:v>
                </c:pt>
                <c:pt idx="4">
                  <c:v>58.9</c:v>
                </c:pt>
                <c:pt idx="5">
                  <c:v>59.6</c:v>
                </c:pt>
                <c:pt idx="6">
                  <c:v>55.2</c:v>
                </c:pt>
                <c:pt idx="7">
                  <c:v>56.1</c:v>
                </c:pt>
                <c:pt idx="8">
                  <c:v>55.6</c:v>
                </c:pt>
                <c:pt idx="9">
                  <c:v>54.3</c:v>
                </c:pt>
                <c:pt idx="10">
                  <c:v>51.2</c:v>
                </c:pt>
                <c:pt idx="11">
                  <c:v>43.8</c:v>
                </c:pt>
                <c:pt idx="12">
                  <c:v>38</c:v>
                </c:pt>
                <c:pt idx="13">
                  <c:v>34.299999999999997</c:v>
                </c:pt>
              </c:numCache>
            </c:numRef>
          </c:val>
          <c:smooth val="0"/>
          <c:extLst>
            <c:ext xmlns:c16="http://schemas.microsoft.com/office/drawing/2014/chart" uri="{C3380CC4-5D6E-409C-BE32-E72D297353CC}">
              <c16:uniqueId val="{00000001-6F3C-49C9-9564-74CDDD1ED221}"/>
            </c:ext>
          </c:extLst>
        </c:ser>
        <c:dLbls>
          <c:showLegendKey val="0"/>
          <c:showVal val="0"/>
          <c:showCatName val="0"/>
          <c:showSerName val="0"/>
          <c:showPercent val="0"/>
          <c:showBubbleSize val="0"/>
        </c:dLbls>
        <c:smooth val="0"/>
        <c:axId val="1181489775"/>
        <c:axId val="1181490191"/>
      </c:lineChart>
      <c:catAx>
        <c:axId val="118148977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1181490191"/>
        <c:crosses val="autoZero"/>
        <c:auto val="1"/>
        <c:lblAlgn val="ctr"/>
        <c:lblOffset val="100"/>
        <c:noMultiLvlLbl val="0"/>
      </c:catAx>
      <c:valAx>
        <c:axId val="1181490191"/>
        <c:scaling>
          <c:orientation val="minMax"/>
          <c:max val="80"/>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11814897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84137289654022E-2"/>
          <c:y val="7.8839723029796138E-2"/>
          <c:w val="0.88617605079580652"/>
          <c:h val="0.81780154529288807"/>
        </c:manualLayout>
      </c:layout>
      <c:lineChart>
        <c:grouping val="standard"/>
        <c:varyColors val="0"/>
        <c:ser>
          <c:idx val="0"/>
          <c:order val="0"/>
          <c:tx>
            <c:strRef>
              <c:f>Hoja1!$B$1</c:f>
              <c:strCache>
                <c:ptCount val="1"/>
                <c:pt idx="0">
                  <c:v>DR/ET</c:v>
                </c:pt>
              </c:strCache>
            </c:strRef>
          </c:tx>
          <c:spPr>
            <a:ln w="28575" cap="rnd">
              <a:solidFill>
                <a:schemeClr val="accent1"/>
              </a:solidFill>
              <a:round/>
            </a:ln>
            <a:effectLst/>
          </c:spPr>
          <c:marker>
            <c:symbol val="none"/>
          </c:marker>
          <c:dLbls>
            <c:dLbl>
              <c:idx val="12"/>
              <c:layout>
                <c:manualLayout>
                  <c:x val="-4.2709497180932379E-2"/>
                  <c:y val="-2.41375878159257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18-42F9-A942-D3995A7DED22}"/>
                </c:ext>
              </c:extLst>
            </c:dLbl>
            <c:dLbl>
              <c:idx val="13"/>
              <c:layout>
                <c:manualLayout>
                  <c:x val="-3.9699677728581594E-2"/>
                  <c:y val="-3.35709754717064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B2B-4C36-9455-4CF28CF8A83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C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Hoja1!$A$3:$A$16</c:f>
              <c:strCache>
                <c:ptCount val="14"/>
                <c:pt idx="0">
                  <c:v>&lt;31</c:v>
                </c:pt>
                <c:pt idx="1">
                  <c:v>31</c:v>
                </c:pt>
                <c:pt idx="2">
                  <c:v>32</c:v>
                </c:pt>
                <c:pt idx="3">
                  <c:v>33</c:v>
                </c:pt>
                <c:pt idx="4">
                  <c:v>34</c:v>
                </c:pt>
                <c:pt idx="5">
                  <c:v>35</c:v>
                </c:pt>
                <c:pt idx="6">
                  <c:v>36</c:v>
                </c:pt>
                <c:pt idx="7">
                  <c:v>37</c:v>
                </c:pt>
                <c:pt idx="8">
                  <c:v>38</c:v>
                </c:pt>
                <c:pt idx="9">
                  <c:v>39</c:v>
                </c:pt>
                <c:pt idx="10">
                  <c:v>40</c:v>
                </c:pt>
                <c:pt idx="11">
                  <c:v>41</c:v>
                </c:pt>
                <c:pt idx="12">
                  <c:v>42</c:v>
                </c:pt>
                <c:pt idx="13">
                  <c:v>&gt;42</c:v>
                </c:pt>
              </c:strCache>
            </c:strRef>
          </c:cat>
          <c:val>
            <c:numRef>
              <c:f>Hoja1!$B$3:$B$16</c:f>
              <c:numCache>
                <c:formatCode>General</c:formatCode>
                <c:ptCount val="14"/>
                <c:pt idx="0">
                  <c:v>39.799999999999997</c:v>
                </c:pt>
                <c:pt idx="1">
                  <c:v>39.6</c:v>
                </c:pt>
                <c:pt idx="2">
                  <c:v>34.5</c:v>
                </c:pt>
                <c:pt idx="3">
                  <c:v>31.5</c:v>
                </c:pt>
                <c:pt idx="4">
                  <c:v>33</c:v>
                </c:pt>
                <c:pt idx="5">
                  <c:v>34.6</c:v>
                </c:pt>
                <c:pt idx="6">
                  <c:v>29.3</c:v>
                </c:pt>
                <c:pt idx="7">
                  <c:v>26.7</c:v>
                </c:pt>
                <c:pt idx="8">
                  <c:v>24</c:v>
                </c:pt>
                <c:pt idx="9">
                  <c:v>20.5</c:v>
                </c:pt>
                <c:pt idx="10">
                  <c:v>18.2</c:v>
                </c:pt>
                <c:pt idx="11">
                  <c:v>13.9</c:v>
                </c:pt>
                <c:pt idx="12">
                  <c:v>11.8</c:v>
                </c:pt>
                <c:pt idx="13">
                  <c:v>8.3000000000000007</c:v>
                </c:pt>
              </c:numCache>
            </c:numRef>
          </c:val>
          <c:smooth val="0"/>
          <c:extLst>
            <c:ext xmlns:c16="http://schemas.microsoft.com/office/drawing/2014/chart" uri="{C3380CC4-5D6E-409C-BE32-E72D297353CC}">
              <c16:uniqueId val="{00000000-6E6A-4C0F-BF3D-E3C104AFAA0D}"/>
            </c:ext>
          </c:extLst>
        </c:ser>
        <c:ser>
          <c:idx val="1"/>
          <c:order val="1"/>
          <c:tx>
            <c:strRef>
              <c:f>Hoja1!$C$1</c:f>
              <c:strCache>
                <c:ptCount val="1"/>
                <c:pt idx="0">
                  <c:v>cDR/ET</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Hoja1!$A$3:$A$16</c:f>
              <c:strCache>
                <c:ptCount val="14"/>
                <c:pt idx="0">
                  <c:v>&lt;31</c:v>
                </c:pt>
                <c:pt idx="1">
                  <c:v>31</c:v>
                </c:pt>
                <c:pt idx="2">
                  <c:v>32</c:v>
                </c:pt>
                <c:pt idx="3">
                  <c:v>33</c:v>
                </c:pt>
                <c:pt idx="4">
                  <c:v>34</c:v>
                </c:pt>
                <c:pt idx="5">
                  <c:v>35</c:v>
                </c:pt>
                <c:pt idx="6">
                  <c:v>36</c:v>
                </c:pt>
                <c:pt idx="7">
                  <c:v>37</c:v>
                </c:pt>
                <c:pt idx="8">
                  <c:v>38</c:v>
                </c:pt>
                <c:pt idx="9">
                  <c:v>39</c:v>
                </c:pt>
                <c:pt idx="10">
                  <c:v>40</c:v>
                </c:pt>
                <c:pt idx="11">
                  <c:v>41</c:v>
                </c:pt>
                <c:pt idx="12">
                  <c:v>42</c:v>
                </c:pt>
                <c:pt idx="13">
                  <c:v>&gt;42</c:v>
                </c:pt>
              </c:strCache>
            </c:strRef>
          </c:cat>
          <c:val>
            <c:numRef>
              <c:f>Hoja1!$C$3:$C$16</c:f>
              <c:numCache>
                <c:formatCode>General</c:formatCode>
                <c:ptCount val="14"/>
                <c:pt idx="0">
                  <c:v>50.6</c:v>
                </c:pt>
                <c:pt idx="1">
                  <c:v>48</c:v>
                </c:pt>
                <c:pt idx="2">
                  <c:v>45.9</c:v>
                </c:pt>
                <c:pt idx="3">
                  <c:v>45.6</c:v>
                </c:pt>
                <c:pt idx="4">
                  <c:v>43.4</c:v>
                </c:pt>
                <c:pt idx="5">
                  <c:v>44.7</c:v>
                </c:pt>
                <c:pt idx="6">
                  <c:v>42.8</c:v>
                </c:pt>
                <c:pt idx="7">
                  <c:v>37.299999999999997</c:v>
                </c:pt>
                <c:pt idx="8">
                  <c:v>34.700000000000003</c:v>
                </c:pt>
                <c:pt idx="9">
                  <c:v>32.5</c:v>
                </c:pt>
                <c:pt idx="10">
                  <c:v>27.5</c:v>
                </c:pt>
                <c:pt idx="11">
                  <c:v>21.2</c:v>
                </c:pt>
                <c:pt idx="12">
                  <c:v>21.1</c:v>
                </c:pt>
                <c:pt idx="13">
                  <c:v>16.5</c:v>
                </c:pt>
              </c:numCache>
            </c:numRef>
          </c:val>
          <c:smooth val="0"/>
          <c:extLst>
            <c:ext xmlns:c16="http://schemas.microsoft.com/office/drawing/2014/chart" uri="{C3380CC4-5D6E-409C-BE32-E72D297353CC}">
              <c16:uniqueId val="{00000001-6E6A-4C0F-BF3D-E3C104AFAA0D}"/>
            </c:ext>
          </c:extLst>
        </c:ser>
        <c:dLbls>
          <c:showLegendKey val="0"/>
          <c:showVal val="0"/>
          <c:showCatName val="0"/>
          <c:showSerName val="0"/>
          <c:showPercent val="0"/>
          <c:showBubbleSize val="0"/>
        </c:dLbls>
        <c:smooth val="0"/>
        <c:axId val="1181489775"/>
        <c:axId val="1181490191"/>
      </c:lineChart>
      <c:catAx>
        <c:axId val="1181489775"/>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1181490191"/>
        <c:crosses val="autoZero"/>
        <c:auto val="1"/>
        <c:lblAlgn val="ctr"/>
        <c:lblOffset val="100"/>
        <c:noMultiLvlLbl val="0"/>
      </c:catAx>
      <c:valAx>
        <c:axId val="1181490191"/>
        <c:scaling>
          <c:orientation val="minMax"/>
          <c:max val="80"/>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11814897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644259652236603E-2"/>
          <c:y val="3.0629133801033825E-2"/>
          <c:w val="0.75310865319401732"/>
          <c:h val="0.80711804795499986"/>
        </c:manualLayout>
      </c:layout>
      <c:lineChart>
        <c:grouping val="standard"/>
        <c:varyColors val="0"/>
        <c:ser>
          <c:idx val="0"/>
          <c:order val="0"/>
          <c:tx>
            <c:strRef>
              <c:f>Hoja1!#REF!</c:f>
              <c:strCache>
                <c:ptCount val="1"/>
                <c:pt idx="0">
                  <c:v>#REF!</c:v>
                </c:pt>
              </c:strCache>
            </c:strRef>
          </c:tx>
          <c:spPr>
            <a:ln w="28575" cap="rnd">
              <a:solidFill>
                <a:schemeClr val="accent2"/>
              </a:solidFill>
              <a:round/>
            </a:ln>
            <a:effectLst/>
          </c:spPr>
          <c:marker>
            <c:symbol val="circle"/>
            <c:size val="5"/>
            <c:spPr>
              <a:solidFill>
                <a:schemeClr val="accent2"/>
              </a:solidFill>
              <a:ln w="1587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70C0"/>
                    </a:solidFill>
                    <a:latin typeface="+mn-lt"/>
                    <a:ea typeface="+mn-ea"/>
                    <a:cs typeface="+mn-cs"/>
                  </a:defRPr>
                </a:pPr>
                <a:endParaRPr lang="es-C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&lt;32</c:v>
                </c:pt>
                <c:pt idx="1">
                  <c:v>32</c:v>
                </c:pt>
                <c:pt idx="2">
                  <c:v>33</c:v>
                </c:pt>
                <c:pt idx="3">
                  <c:v>34</c:v>
                </c:pt>
                <c:pt idx="4">
                  <c:v>35</c:v>
                </c:pt>
                <c:pt idx="5">
                  <c:v>36</c:v>
                </c:pt>
                <c:pt idx="6">
                  <c:v>37</c:v>
                </c:pt>
                <c:pt idx="7">
                  <c:v>38</c:v>
                </c:pt>
                <c:pt idx="8">
                  <c:v>39</c:v>
                </c:pt>
                <c:pt idx="9">
                  <c:v>40</c:v>
                </c:pt>
                <c:pt idx="10">
                  <c:v>41</c:v>
                </c:pt>
                <c:pt idx="11">
                  <c:v>42</c:v>
                </c:pt>
                <c:pt idx="12">
                  <c:v>&gt;42</c:v>
                </c:pt>
              </c:strCache>
            </c:strRef>
          </c:cat>
          <c:val>
            <c:numRef>
              <c:f>Hoja1!$B$2:$B$14</c:f>
              <c:numCache>
                <c:formatCode>General</c:formatCode>
                <c:ptCount val="13"/>
                <c:pt idx="0">
                  <c:v>29.9</c:v>
                </c:pt>
                <c:pt idx="1">
                  <c:v>32.5</c:v>
                </c:pt>
                <c:pt idx="2">
                  <c:v>30.2</c:v>
                </c:pt>
                <c:pt idx="3">
                  <c:v>28.4</c:v>
                </c:pt>
                <c:pt idx="4">
                  <c:v>28.7</c:v>
                </c:pt>
                <c:pt idx="5">
                  <c:v>28.6</c:v>
                </c:pt>
                <c:pt idx="6">
                  <c:v>24.8</c:v>
                </c:pt>
                <c:pt idx="7">
                  <c:v>22.3</c:v>
                </c:pt>
                <c:pt idx="8">
                  <c:v>19.399999999999999</c:v>
                </c:pt>
                <c:pt idx="9">
                  <c:v>15.2</c:v>
                </c:pt>
                <c:pt idx="10">
                  <c:v>15</c:v>
                </c:pt>
                <c:pt idx="11">
                  <c:v>8.8000000000000007</c:v>
                </c:pt>
                <c:pt idx="12">
                  <c:v>7.7</c:v>
                </c:pt>
              </c:numCache>
            </c:numRef>
          </c:val>
          <c:smooth val="0"/>
          <c:extLst>
            <c:ext xmlns:c16="http://schemas.microsoft.com/office/drawing/2014/chart" uri="{C3380CC4-5D6E-409C-BE32-E72D297353CC}">
              <c16:uniqueId val="{00000000-255B-B549-8FA7-87FD8C7C64C7}"/>
            </c:ext>
          </c:extLst>
        </c:ser>
        <c:dLbls>
          <c:showLegendKey val="0"/>
          <c:showVal val="0"/>
          <c:showCatName val="0"/>
          <c:showSerName val="0"/>
          <c:showPercent val="0"/>
          <c:showBubbleSize val="0"/>
        </c:dLbls>
        <c:marker val="1"/>
        <c:smooth val="0"/>
        <c:axId val="-2139664008"/>
        <c:axId val="-2139660584"/>
      </c:lineChart>
      <c:catAx>
        <c:axId val="-2139664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2139660584"/>
        <c:crosses val="autoZero"/>
        <c:auto val="1"/>
        <c:lblAlgn val="ctr"/>
        <c:lblOffset val="100"/>
        <c:noMultiLvlLbl val="0"/>
      </c:catAx>
      <c:valAx>
        <c:axId val="-2139660584"/>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2139664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644259652236603E-2"/>
          <c:y val="3.0629133801033825E-2"/>
          <c:w val="0.75310865319401732"/>
          <c:h val="0.80711804795499986"/>
        </c:manualLayout>
      </c:layout>
      <c:lineChart>
        <c:grouping val="standard"/>
        <c:varyColors val="0"/>
        <c:ser>
          <c:idx val="0"/>
          <c:order val="0"/>
          <c:tx>
            <c:strRef>
              <c:f>Hoja1!#REF!</c:f>
              <c:strCache>
                <c:ptCount val="1"/>
                <c:pt idx="0">
                  <c:v>#REF!</c:v>
                </c:pt>
              </c:strCache>
            </c:strRef>
          </c:tx>
          <c:spPr>
            <a:ln w="28575" cap="rnd">
              <a:solidFill>
                <a:schemeClr val="accent2"/>
              </a:solidFill>
              <a:round/>
            </a:ln>
            <a:effectLst/>
          </c:spPr>
          <c:marker>
            <c:symbol val="circle"/>
            <c:size val="5"/>
            <c:spPr>
              <a:solidFill>
                <a:schemeClr val="accent2"/>
              </a:solidFill>
              <a:ln w="1587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70C0"/>
                    </a:solidFill>
                    <a:latin typeface="+mn-lt"/>
                    <a:ea typeface="+mn-ea"/>
                    <a:cs typeface="+mn-cs"/>
                  </a:defRPr>
                </a:pPr>
                <a:endParaRPr lang="es-C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&lt;32</c:v>
                </c:pt>
                <c:pt idx="1">
                  <c:v>32</c:v>
                </c:pt>
                <c:pt idx="2">
                  <c:v>33</c:v>
                </c:pt>
                <c:pt idx="3">
                  <c:v>34</c:v>
                </c:pt>
                <c:pt idx="4">
                  <c:v>35</c:v>
                </c:pt>
                <c:pt idx="5">
                  <c:v>36</c:v>
                </c:pt>
                <c:pt idx="6">
                  <c:v>37</c:v>
                </c:pt>
                <c:pt idx="7">
                  <c:v>38</c:v>
                </c:pt>
                <c:pt idx="8">
                  <c:v>39</c:v>
                </c:pt>
                <c:pt idx="9">
                  <c:v>40</c:v>
                </c:pt>
                <c:pt idx="10">
                  <c:v>41</c:v>
                </c:pt>
                <c:pt idx="11">
                  <c:v>42</c:v>
                </c:pt>
                <c:pt idx="12">
                  <c:v>&gt;42</c:v>
                </c:pt>
              </c:strCache>
            </c:strRef>
          </c:cat>
          <c:val>
            <c:numRef>
              <c:f>Hoja1!$B$2:$B$14</c:f>
              <c:numCache>
                <c:formatCode>General</c:formatCode>
                <c:ptCount val="13"/>
                <c:pt idx="0">
                  <c:v>29.9</c:v>
                </c:pt>
                <c:pt idx="1">
                  <c:v>32.5</c:v>
                </c:pt>
                <c:pt idx="2">
                  <c:v>30.2</c:v>
                </c:pt>
                <c:pt idx="3">
                  <c:v>28.4</c:v>
                </c:pt>
                <c:pt idx="4">
                  <c:v>28.7</c:v>
                </c:pt>
                <c:pt idx="5">
                  <c:v>28.6</c:v>
                </c:pt>
                <c:pt idx="6">
                  <c:v>24.8</c:v>
                </c:pt>
                <c:pt idx="7">
                  <c:v>22.3</c:v>
                </c:pt>
                <c:pt idx="8">
                  <c:v>19.399999999999999</c:v>
                </c:pt>
                <c:pt idx="9">
                  <c:v>15.2</c:v>
                </c:pt>
                <c:pt idx="10">
                  <c:v>15</c:v>
                </c:pt>
                <c:pt idx="11">
                  <c:v>8.8000000000000007</c:v>
                </c:pt>
                <c:pt idx="12">
                  <c:v>7.7</c:v>
                </c:pt>
              </c:numCache>
            </c:numRef>
          </c:val>
          <c:smooth val="0"/>
          <c:extLst>
            <c:ext xmlns:c16="http://schemas.microsoft.com/office/drawing/2014/chart" uri="{C3380CC4-5D6E-409C-BE32-E72D297353CC}">
              <c16:uniqueId val="{00000000-255B-B549-8FA7-87FD8C7C64C7}"/>
            </c:ext>
          </c:extLst>
        </c:ser>
        <c:ser>
          <c:idx val="1"/>
          <c:order val="1"/>
          <c:tx>
            <c:strRef>
              <c:f>Hoja1!$B$1</c:f>
              <c:strCache>
                <c:ptCount val="1"/>
                <c:pt idx="0">
                  <c:v>0</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dLbls>
            <c:dLbl>
              <c:idx val="1"/>
              <c:layout>
                <c:manualLayout>
                  <c:x val="-2.3431089081646702E-2"/>
                  <c:y val="-3.5581033868326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5B-B549-8FA7-87FD8C7C64C7}"/>
                </c:ext>
              </c:extLst>
            </c:dLbl>
            <c:dLbl>
              <c:idx val="8"/>
              <c:layout>
                <c:manualLayout>
                  <c:x val="-1.8250085415168808E-2"/>
                  <c:y val="-3.03848109904614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5B-B549-8FA7-87FD8C7C64C7}"/>
                </c:ext>
              </c:extLst>
            </c:dLbl>
            <c:dLbl>
              <c:idx val="9"/>
              <c:layout>
                <c:manualLayout>
                  <c:x val="-1.1773830832071229E-2"/>
                  <c:y val="-3.2982922429393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5B-B549-8FA7-87FD8C7C64C7}"/>
                </c:ext>
              </c:extLst>
            </c:dLbl>
            <c:dLbl>
              <c:idx val="10"/>
              <c:layout>
                <c:manualLayout>
                  <c:x val="-2.8612092748124689E-2"/>
                  <c:y val="-2.25904766736645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5B-B549-8FA7-87FD8C7C64C7}"/>
                </c:ext>
              </c:extLst>
            </c:dLbl>
            <c:dLbl>
              <c:idx val="11"/>
              <c:layout>
                <c:manualLayout>
                  <c:x val="-2.4726339998266199E-2"/>
                  <c:y val="-4.0777256746190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5B-B549-8FA7-87FD8C7C64C7}"/>
                </c:ext>
              </c:extLst>
            </c:dLbl>
            <c:dLbl>
              <c:idx val="12"/>
              <c:layout>
                <c:manualLayout>
                  <c:x val="-3.1202594581363687E-2"/>
                  <c:y val="-3.55810338683261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5B-B549-8FA7-87FD8C7C64C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es-C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&lt;32</c:v>
                </c:pt>
                <c:pt idx="1">
                  <c:v>32</c:v>
                </c:pt>
                <c:pt idx="2">
                  <c:v>33</c:v>
                </c:pt>
                <c:pt idx="3">
                  <c:v>34</c:v>
                </c:pt>
                <c:pt idx="4">
                  <c:v>35</c:v>
                </c:pt>
                <c:pt idx="5">
                  <c:v>36</c:v>
                </c:pt>
                <c:pt idx="6">
                  <c:v>37</c:v>
                </c:pt>
                <c:pt idx="7">
                  <c:v>38</c:v>
                </c:pt>
                <c:pt idx="8">
                  <c:v>39</c:v>
                </c:pt>
                <c:pt idx="9">
                  <c:v>40</c:v>
                </c:pt>
                <c:pt idx="10">
                  <c:v>41</c:v>
                </c:pt>
                <c:pt idx="11">
                  <c:v>42</c:v>
                </c:pt>
                <c:pt idx="12">
                  <c:v>&gt;42</c:v>
                </c:pt>
              </c:strCache>
            </c:strRef>
          </c:cat>
          <c:val>
            <c:numRef>
              <c:f>Hoja1!$C$2:$C$14</c:f>
              <c:numCache>
                <c:formatCode>General</c:formatCode>
                <c:ptCount val="13"/>
                <c:pt idx="0">
                  <c:v>34.6</c:v>
                </c:pt>
                <c:pt idx="1">
                  <c:v>41.5</c:v>
                </c:pt>
                <c:pt idx="2">
                  <c:v>38.200000000000003</c:v>
                </c:pt>
                <c:pt idx="3">
                  <c:v>39.200000000000003</c:v>
                </c:pt>
                <c:pt idx="4">
                  <c:v>35.700000000000003</c:v>
                </c:pt>
                <c:pt idx="5">
                  <c:v>33</c:v>
                </c:pt>
                <c:pt idx="6">
                  <c:v>32</c:v>
                </c:pt>
                <c:pt idx="7">
                  <c:v>29.3</c:v>
                </c:pt>
                <c:pt idx="8">
                  <c:v>28.5</c:v>
                </c:pt>
                <c:pt idx="9">
                  <c:v>26.8</c:v>
                </c:pt>
                <c:pt idx="10">
                  <c:v>16.7</c:v>
                </c:pt>
                <c:pt idx="11">
                  <c:v>16.5</c:v>
                </c:pt>
                <c:pt idx="12">
                  <c:v>15.4</c:v>
                </c:pt>
              </c:numCache>
            </c:numRef>
          </c:val>
          <c:smooth val="0"/>
          <c:extLst>
            <c:ext xmlns:c16="http://schemas.microsoft.com/office/drawing/2014/chart" uri="{C3380CC4-5D6E-409C-BE32-E72D297353CC}">
              <c16:uniqueId val="{00000007-255B-B549-8FA7-87FD8C7C64C7}"/>
            </c:ext>
          </c:extLst>
        </c:ser>
        <c:dLbls>
          <c:showLegendKey val="0"/>
          <c:showVal val="0"/>
          <c:showCatName val="0"/>
          <c:showSerName val="0"/>
          <c:showPercent val="0"/>
          <c:showBubbleSize val="0"/>
        </c:dLbls>
        <c:marker val="1"/>
        <c:smooth val="0"/>
        <c:axId val="-2139664008"/>
        <c:axId val="-2139660584"/>
      </c:lineChart>
      <c:catAx>
        <c:axId val="-2139664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2139660584"/>
        <c:crosses val="autoZero"/>
        <c:auto val="1"/>
        <c:lblAlgn val="ctr"/>
        <c:lblOffset val="100"/>
        <c:noMultiLvlLbl val="0"/>
      </c:catAx>
      <c:valAx>
        <c:axId val="-2139660584"/>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2139664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215593073089"/>
          <c:y val="3.50796536074039E-2"/>
          <c:w val="0.880061286221549"/>
          <c:h val="0.71938177598164699"/>
        </c:manualLayout>
      </c:layout>
      <c:barChart>
        <c:barDir val="col"/>
        <c:grouping val="percentStacked"/>
        <c:varyColors val="0"/>
        <c:ser>
          <c:idx val="0"/>
          <c:order val="0"/>
          <c:tx>
            <c:strRef>
              <c:f>Hoja1!$B$1</c:f>
              <c:strCache>
                <c:ptCount val="1"/>
                <c:pt idx="0">
                  <c:v>≤34</c:v>
                </c:pt>
              </c:strCache>
            </c:strRef>
          </c:tx>
          <c:spPr>
            <a:solidFill>
              <a:schemeClr val="accent1"/>
            </a:solidFill>
            <a:ln>
              <a:noFill/>
            </a:ln>
            <a:effectLst/>
          </c:spPr>
          <c:invertIfNegative val="0"/>
          <c:dLbls>
            <c:spPr>
              <a:noFill/>
              <a:ln>
                <a:noFill/>
              </a:ln>
              <a:effectLst/>
            </c:spPr>
            <c:txPr>
              <a:bodyPr rot="540000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Hoja1!$A$2:$A$35</c:f>
              <c:numCache>
                <c:formatCode>General</c:formatCode>
                <c:ptCount val="34"/>
                <c:pt idx="0">
                  <c:v>90</c:v>
                </c:pt>
                <c:pt idx="1">
                  <c:v>91</c:v>
                </c:pt>
                <c:pt idx="2">
                  <c:v>92</c:v>
                </c:pt>
                <c:pt idx="3">
                  <c:v>93</c:v>
                </c:pt>
                <c:pt idx="4">
                  <c:v>94</c:v>
                </c:pt>
                <c:pt idx="5">
                  <c:v>95</c:v>
                </c:pt>
                <c:pt idx="6">
                  <c:v>96</c:v>
                </c:pt>
                <c:pt idx="7">
                  <c:v>97</c:v>
                </c:pt>
                <c:pt idx="8">
                  <c:v>98</c:v>
                </c:pt>
                <c:pt idx="9">
                  <c:v>99</c:v>
                </c:pt>
                <c:pt idx="10">
                  <c:v>0</c:v>
                </c:pt>
                <c:pt idx="11">
                  <c:v>1</c:v>
                </c:pt>
                <c:pt idx="12">
                  <c:v>2</c:v>
                </c:pt>
                <c:pt idx="13">
                  <c:v>3</c:v>
                </c:pt>
                <c:pt idx="14">
                  <c:v>4</c:v>
                </c:pt>
                <c:pt idx="15">
                  <c:v>5</c:v>
                </c:pt>
                <c:pt idx="16">
                  <c:v>6</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numCache>
            </c:numRef>
          </c:cat>
          <c:val>
            <c:numRef>
              <c:f>Hoja1!$B$2:$B$35</c:f>
              <c:numCache>
                <c:formatCode>General</c:formatCode>
                <c:ptCount val="34"/>
                <c:pt idx="0">
                  <c:v>66.5</c:v>
                </c:pt>
                <c:pt idx="1">
                  <c:v>66.7</c:v>
                </c:pt>
                <c:pt idx="2">
                  <c:v>61.2</c:v>
                </c:pt>
                <c:pt idx="3">
                  <c:v>56.3</c:v>
                </c:pt>
                <c:pt idx="4">
                  <c:v>52.4</c:v>
                </c:pt>
                <c:pt idx="5">
                  <c:v>53.8</c:v>
                </c:pt>
                <c:pt idx="6">
                  <c:v>55.1</c:v>
                </c:pt>
                <c:pt idx="7">
                  <c:v>55</c:v>
                </c:pt>
                <c:pt idx="8">
                  <c:v>50.1</c:v>
                </c:pt>
                <c:pt idx="9">
                  <c:v>52.3</c:v>
                </c:pt>
                <c:pt idx="10">
                  <c:v>50.7</c:v>
                </c:pt>
                <c:pt idx="11">
                  <c:v>49.7</c:v>
                </c:pt>
                <c:pt idx="12">
                  <c:v>48.3</c:v>
                </c:pt>
                <c:pt idx="13">
                  <c:v>49.2</c:v>
                </c:pt>
                <c:pt idx="14">
                  <c:v>46.8</c:v>
                </c:pt>
                <c:pt idx="15">
                  <c:v>45.9</c:v>
                </c:pt>
                <c:pt idx="16">
                  <c:v>46</c:v>
                </c:pt>
                <c:pt idx="17">
                  <c:v>44.2</c:v>
                </c:pt>
                <c:pt idx="18">
                  <c:v>43.3</c:v>
                </c:pt>
                <c:pt idx="19">
                  <c:v>41.8</c:v>
                </c:pt>
                <c:pt idx="20">
                  <c:v>37</c:v>
                </c:pt>
                <c:pt idx="21">
                  <c:v>36</c:v>
                </c:pt>
                <c:pt idx="22">
                  <c:v>40</c:v>
                </c:pt>
                <c:pt idx="23">
                  <c:v>31.1</c:v>
                </c:pt>
                <c:pt idx="24">
                  <c:v>31.3</c:v>
                </c:pt>
                <c:pt idx="25">
                  <c:v>30.4</c:v>
                </c:pt>
                <c:pt idx="26">
                  <c:v>28</c:v>
                </c:pt>
                <c:pt idx="27">
                  <c:v>27.8</c:v>
                </c:pt>
                <c:pt idx="28">
                  <c:v>26.4</c:v>
                </c:pt>
                <c:pt idx="29">
                  <c:v>25.6</c:v>
                </c:pt>
                <c:pt idx="30">
                  <c:v>24.7</c:v>
                </c:pt>
                <c:pt idx="31">
                  <c:v>23.9</c:v>
                </c:pt>
                <c:pt idx="32">
                  <c:v>24</c:v>
                </c:pt>
                <c:pt idx="33">
                  <c:v>23.4</c:v>
                </c:pt>
              </c:numCache>
            </c:numRef>
          </c:val>
          <c:extLst>
            <c:ext xmlns:c16="http://schemas.microsoft.com/office/drawing/2014/chart" uri="{C3380CC4-5D6E-409C-BE32-E72D297353CC}">
              <c16:uniqueId val="{00000000-9066-284C-8B93-7B00A58F317A}"/>
            </c:ext>
          </c:extLst>
        </c:ser>
        <c:ser>
          <c:idx val="1"/>
          <c:order val="1"/>
          <c:tx>
            <c:strRef>
              <c:f>Hoja1!$C$1</c:f>
              <c:strCache>
                <c:ptCount val="1"/>
                <c:pt idx="0">
                  <c:v>35 - 39</c:v>
                </c:pt>
              </c:strCache>
            </c:strRef>
          </c:tx>
          <c:spPr>
            <a:solidFill>
              <a:schemeClr val="accent6"/>
            </a:solidFill>
            <a:ln>
              <a:noFill/>
            </a:ln>
            <a:effectLst/>
          </c:spPr>
          <c:invertIfNegative val="0"/>
          <c:dLbls>
            <c:spPr>
              <a:noFill/>
              <a:ln>
                <a:noFill/>
              </a:ln>
              <a:effectLst/>
            </c:spPr>
            <c:txPr>
              <a:bodyPr rot="540000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Hoja1!$A$2:$A$35</c:f>
              <c:numCache>
                <c:formatCode>General</c:formatCode>
                <c:ptCount val="34"/>
                <c:pt idx="0">
                  <c:v>90</c:v>
                </c:pt>
                <c:pt idx="1">
                  <c:v>91</c:v>
                </c:pt>
                <c:pt idx="2">
                  <c:v>92</c:v>
                </c:pt>
                <c:pt idx="3">
                  <c:v>93</c:v>
                </c:pt>
                <c:pt idx="4">
                  <c:v>94</c:v>
                </c:pt>
                <c:pt idx="5">
                  <c:v>95</c:v>
                </c:pt>
                <c:pt idx="6">
                  <c:v>96</c:v>
                </c:pt>
                <c:pt idx="7">
                  <c:v>97</c:v>
                </c:pt>
                <c:pt idx="8">
                  <c:v>98</c:v>
                </c:pt>
                <c:pt idx="9">
                  <c:v>99</c:v>
                </c:pt>
                <c:pt idx="10">
                  <c:v>0</c:v>
                </c:pt>
                <c:pt idx="11">
                  <c:v>1</c:v>
                </c:pt>
                <c:pt idx="12">
                  <c:v>2</c:v>
                </c:pt>
                <c:pt idx="13">
                  <c:v>3</c:v>
                </c:pt>
                <c:pt idx="14">
                  <c:v>4</c:v>
                </c:pt>
                <c:pt idx="15">
                  <c:v>5</c:v>
                </c:pt>
                <c:pt idx="16">
                  <c:v>6</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numCache>
            </c:numRef>
          </c:cat>
          <c:val>
            <c:numRef>
              <c:f>Hoja1!$C$2:$C$35</c:f>
              <c:numCache>
                <c:formatCode>General</c:formatCode>
                <c:ptCount val="34"/>
                <c:pt idx="0">
                  <c:v>24.8</c:v>
                </c:pt>
                <c:pt idx="1">
                  <c:v>26.6</c:v>
                </c:pt>
                <c:pt idx="2">
                  <c:v>28.7</c:v>
                </c:pt>
                <c:pt idx="3">
                  <c:v>30.9</c:v>
                </c:pt>
                <c:pt idx="4">
                  <c:v>34.299999999999997</c:v>
                </c:pt>
                <c:pt idx="5">
                  <c:v>31.4</c:v>
                </c:pt>
                <c:pt idx="6">
                  <c:v>31.3</c:v>
                </c:pt>
                <c:pt idx="7">
                  <c:v>32</c:v>
                </c:pt>
                <c:pt idx="8">
                  <c:v>35.299999999999997</c:v>
                </c:pt>
                <c:pt idx="9">
                  <c:v>33.700000000000003</c:v>
                </c:pt>
                <c:pt idx="10">
                  <c:v>34.4</c:v>
                </c:pt>
                <c:pt idx="11">
                  <c:v>35.200000000000003</c:v>
                </c:pt>
                <c:pt idx="12">
                  <c:v>35.1</c:v>
                </c:pt>
                <c:pt idx="13">
                  <c:v>35</c:v>
                </c:pt>
                <c:pt idx="14">
                  <c:v>36.9</c:v>
                </c:pt>
                <c:pt idx="15">
                  <c:v>35.9</c:v>
                </c:pt>
                <c:pt idx="16">
                  <c:v>36.700000000000003</c:v>
                </c:pt>
                <c:pt idx="17">
                  <c:v>37.9</c:v>
                </c:pt>
                <c:pt idx="18">
                  <c:v>38.700000000000003</c:v>
                </c:pt>
                <c:pt idx="19">
                  <c:v>40.1</c:v>
                </c:pt>
                <c:pt idx="20">
                  <c:v>39</c:v>
                </c:pt>
                <c:pt idx="21">
                  <c:v>39</c:v>
                </c:pt>
                <c:pt idx="22">
                  <c:v>39.9</c:v>
                </c:pt>
                <c:pt idx="23">
                  <c:v>42.7</c:v>
                </c:pt>
                <c:pt idx="24">
                  <c:v>41.3</c:v>
                </c:pt>
                <c:pt idx="25">
                  <c:v>40.5</c:v>
                </c:pt>
                <c:pt idx="26">
                  <c:v>40.9</c:v>
                </c:pt>
                <c:pt idx="27">
                  <c:v>41.7</c:v>
                </c:pt>
                <c:pt idx="28">
                  <c:v>41.6</c:v>
                </c:pt>
                <c:pt idx="29">
                  <c:v>41.5</c:v>
                </c:pt>
                <c:pt idx="30">
                  <c:v>41.3</c:v>
                </c:pt>
                <c:pt idx="31">
                  <c:v>40.299999999999997</c:v>
                </c:pt>
                <c:pt idx="32">
                  <c:v>40.299999999999997</c:v>
                </c:pt>
                <c:pt idx="33">
                  <c:v>41</c:v>
                </c:pt>
              </c:numCache>
            </c:numRef>
          </c:val>
          <c:extLst>
            <c:ext xmlns:c16="http://schemas.microsoft.com/office/drawing/2014/chart" uri="{C3380CC4-5D6E-409C-BE32-E72D297353CC}">
              <c16:uniqueId val="{00000001-9066-284C-8B93-7B00A58F317A}"/>
            </c:ext>
          </c:extLst>
        </c:ser>
        <c:ser>
          <c:idx val="2"/>
          <c:order val="2"/>
          <c:tx>
            <c:strRef>
              <c:f>Hoja1!$D$1</c:f>
              <c:strCache>
                <c:ptCount val="1"/>
                <c:pt idx="0">
                  <c:v>≥40</c:v>
                </c:pt>
              </c:strCache>
            </c:strRef>
          </c:tx>
          <c:spPr>
            <a:solidFill>
              <a:schemeClr val="accent2"/>
            </a:solidFill>
            <a:ln>
              <a:solidFill>
                <a:schemeClr val="accent2"/>
              </a:solidFill>
            </a:ln>
            <a:effectLst/>
          </c:spPr>
          <c:invertIfNegative val="0"/>
          <c:dLbls>
            <c:spPr>
              <a:noFill/>
              <a:ln>
                <a:noFill/>
              </a:ln>
              <a:effectLst/>
            </c:spPr>
            <c:txPr>
              <a:bodyPr rot="540000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Hoja1!$A$2:$A$35</c:f>
              <c:numCache>
                <c:formatCode>General</c:formatCode>
                <c:ptCount val="34"/>
                <c:pt idx="0">
                  <c:v>90</c:v>
                </c:pt>
                <c:pt idx="1">
                  <c:v>91</c:v>
                </c:pt>
                <c:pt idx="2">
                  <c:v>92</c:v>
                </c:pt>
                <c:pt idx="3">
                  <c:v>93</c:v>
                </c:pt>
                <c:pt idx="4">
                  <c:v>94</c:v>
                </c:pt>
                <c:pt idx="5">
                  <c:v>95</c:v>
                </c:pt>
                <c:pt idx="6">
                  <c:v>96</c:v>
                </c:pt>
                <c:pt idx="7">
                  <c:v>97</c:v>
                </c:pt>
                <c:pt idx="8">
                  <c:v>98</c:v>
                </c:pt>
                <c:pt idx="9">
                  <c:v>99</c:v>
                </c:pt>
                <c:pt idx="10">
                  <c:v>0</c:v>
                </c:pt>
                <c:pt idx="11">
                  <c:v>1</c:v>
                </c:pt>
                <c:pt idx="12">
                  <c:v>2</c:v>
                </c:pt>
                <c:pt idx="13">
                  <c:v>3</c:v>
                </c:pt>
                <c:pt idx="14">
                  <c:v>4</c:v>
                </c:pt>
                <c:pt idx="15">
                  <c:v>5</c:v>
                </c:pt>
                <c:pt idx="16">
                  <c:v>6</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numCache>
            </c:numRef>
          </c:cat>
          <c:val>
            <c:numRef>
              <c:f>Hoja1!$D$2:$D$35</c:f>
              <c:numCache>
                <c:formatCode>General</c:formatCode>
                <c:ptCount val="34"/>
                <c:pt idx="0">
                  <c:v>8.6999999999999993</c:v>
                </c:pt>
                <c:pt idx="1">
                  <c:v>6.7</c:v>
                </c:pt>
                <c:pt idx="2">
                  <c:v>10.1</c:v>
                </c:pt>
                <c:pt idx="3">
                  <c:v>12.8</c:v>
                </c:pt>
                <c:pt idx="4">
                  <c:v>13.3</c:v>
                </c:pt>
                <c:pt idx="5">
                  <c:v>14.8</c:v>
                </c:pt>
                <c:pt idx="6">
                  <c:v>13.6</c:v>
                </c:pt>
                <c:pt idx="7">
                  <c:v>13</c:v>
                </c:pt>
                <c:pt idx="8">
                  <c:v>13.6</c:v>
                </c:pt>
                <c:pt idx="9">
                  <c:v>14</c:v>
                </c:pt>
                <c:pt idx="10">
                  <c:v>14.9</c:v>
                </c:pt>
                <c:pt idx="11">
                  <c:v>15.1</c:v>
                </c:pt>
                <c:pt idx="12">
                  <c:v>16.600000000000001</c:v>
                </c:pt>
                <c:pt idx="13">
                  <c:v>15.8</c:v>
                </c:pt>
                <c:pt idx="14">
                  <c:v>16.3</c:v>
                </c:pt>
                <c:pt idx="15">
                  <c:v>18.2</c:v>
                </c:pt>
                <c:pt idx="16">
                  <c:v>17.2</c:v>
                </c:pt>
                <c:pt idx="17">
                  <c:v>17.899999999999999</c:v>
                </c:pt>
                <c:pt idx="18">
                  <c:v>18</c:v>
                </c:pt>
                <c:pt idx="19">
                  <c:v>18.100000000000001</c:v>
                </c:pt>
                <c:pt idx="20">
                  <c:v>24</c:v>
                </c:pt>
                <c:pt idx="21">
                  <c:v>25</c:v>
                </c:pt>
                <c:pt idx="22">
                  <c:v>20.100000000000001</c:v>
                </c:pt>
                <c:pt idx="23">
                  <c:v>26.2</c:v>
                </c:pt>
                <c:pt idx="24">
                  <c:v>23.4</c:v>
                </c:pt>
                <c:pt idx="25">
                  <c:v>29.1</c:v>
                </c:pt>
                <c:pt idx="26">
                  <c:v>31.1</c:v>
                </c:pt>
                <c:pt idx="27">
                  <c:v>30.5</c:v>
                </c:pt>
                <c:pt idx="28">
                  <c:v>32</c:v>
                </c:pt>
                <c:pt idx="29">
                  <c:v>32.9</c:v>
                </c:pt>
                <c:pt idx="30">
                  <c:v>34</c:v>
                </c:pt>
                <c:pt idx="31">
                  <c:v>35.799999999999997</c:v>
                </c:pt>
                <c:pt idx="32">
                  <c:v>35.700000000000003</c:v>
                </c:pt>
                <c:pt idx="33">
                  <c:v>35.6</c:v>
                </c:pt>
              </c:numCache>
            </c:numRef>
          </c:val>
          <c:extLst>
            <c:ext xmlns:c16="http://schemas.microsoft.com/office/drawing/2014/chart" uri="{C3380CC4-5D6E-409C-BE32-E72D297353CC}">
              <c16:uniqueId val="{00000002-9066-284C-8B93-7B00A58F317A}"/>
            </c:ext>
          </c:extLst>
        </c:ser>
        <c:dLbls>
          <c:showLegendKey val="0"/>
          <c:showVal val="0"/>
          <c:showCatName val="0"/>
          <c:showSerName val="0"/>
          <c:showPercent val="0"/>
          <c:showBubbleSize val="0"/>
        </c:dLbls>
        <c:gapWidth val="19"/>
        <c:overlap val="100"/>
        <c:axId val="-2129694952"/>
        <c:axId val="-2125174888"/>
      </c:barChart>
      <c:catAx>
        <c:axId val="-2129694952"/>
        <c:scaling>
          <c:orientation val="minMax"/>
        </c:scaling>
        <c:delete val="0"/>
        <c:axPos val="b"/>
        <c:minorGridlines/>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CL"/>
          </a:p>
        </c:txPr>
        <c:crossAx val="-2125174888"/>
        <c:crosses val="autoZero"/>
        <c:auto val="1"/>
        <c:lblAlgn val="ctr"/>
        <c:lblOffset val="100"/>
        <c:noMultiLvlLbl val="0"/>
      </c:catAx>
      <c:valAx>
        <c:axId val="-21251748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2129694952"/>
        <c:crosses val="autoZero"/>
        <c:crossBetween val="between"/>
      </c:valAx>
      <c:spPr>
        <a:noFill/>
        <a:effectLst/>
      </c:spPr>
    </c:plotArea>
    <c:legend>
      <c:legendPos val="b"/>
      <c:layout>
        <c:manualLayout>
          <c:xMode val="edge"/>
          <c:yMode val="edge"/>
          <c:x val="0.34365836352925799"/>
          <c:y val="0.84765324021705302"/>
          <c:w val="0.422506637924002"/>
          <c:h val="7.6801326330567798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644259652236603E-2"/>
          <c:y val="3.0629133801033825E-2"/>
          <c:w val="0.75310865319401732"/>
          <c:h val="0.80711804795499986"/>
        </c:manualLayout>
      </c:layout>
      <c:lineChart>
        <c:grouping val="standard"/>
        <c:varyColors val="0"/>
        <c:ser>
          <c:idx val="0"/>
          <c:order val="0"/>
          <c:tx>
            <c:strRef>
              <c:f>Hoja1!#REF!</c:f>
              <c:strCache>
                <c:ptCount val="1"/>
                <c:pt idx="0">
                  <c:v>#REF!</c:v>
                </c:pt>
              </c:strCache>
            </c:strRef>
          </c:tx>
          <c:spPr>
            <a:ln w="28575" cap="rnd">
              <a:solidFill>
                <a:schemeClr val="accent2"/>
              </a:solidFill>
              <a:round/>
            </a:ln>
            <a:effectLst/>
          </c:spPr>
          <c:marker>
            <c:symbol val="circle"/>
            <c:size val="5"/>
            <c:spPr>
              <a:solidFill>
                <a:schemeClr val="accent2"/>
              </a:solidFill>
              <a:ln w="1587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70C0"/>
                    </a:solidFill>
                    <a:latin typeface="+mn-lt"/>
                    <a:ea typeface="+mn-ea"/>
                    <a:cs typeface="+mn-cs"/>
                  </a:defRPr>
                </a:pPr>
                <a:endParaRPr lang="es-C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&lt;32</c:v>
                </c:pt>
                <c:pt idx="1">
                  <c:v>32</c:v>
                </c:pt>
                <c:pt idx="2">
                  <c:v>33</c:v>
                </c:pt>
                <c:pt idx="3">
                  <c:v>34</c:v>
                </c:pt>
                <c:pt idx="4">
                  <c:v>35</c:v>
                </c:pt>
                <c:pt idx="5">
                  <c:v>36</c:v>
                </c:pt>
                <c:pt idx="6">
                  <c:v>37</c:v>
                </c:pt>
                <c:pt idx="7">
                  <c:v>38</c:v>
                </c:pt>
                <c:pt idx="8">
                  <c:v>39</c:v>
                </c:pt>
                <c:pt idx="9">
                  <c:v>40</c:v>
                </c:pt>
                <c:pt idx="10">
                  <c:v>41</c:v>
                </c:pt>
                <c:pt idx="11">
                  <c:v>42</c:v>
                </c:pt>
                <c:pt idx="12">
                  <c:v>&gt;42</c:v>
                </c:pt>
              </c:strCache>
            </c:strRef>
          </c:cat>
          <c:val>
            <c:numRef>
              <c:f>Hoja1!$B$2:$B$14</c:f>
              <c:numCache>
                <c:formatCode>General</c:formatCode>
                <c:ptCount val="13"/>
                <c:pt idx="0">
                  <c:v>29.9</c:v>
                </c:pt>
                <c:pt idx="1">
                  <c:v>32.5</c:v>
                </c:pt>
                <c:pt idx="2">
                  <c:v>30.2</c:v>
                </c:pt>
                <c:pt idx="3">
                  <c:v>28.4</c:v>
                </c:pt>
                <c:pt idx="4">
                  <c:v>28.7</c:v>
                </c:pt>
                <c:pt idx="5">
                  <c:v>28.6</c:v>
                </c:pt>
                <c:pt idx="6">
                  <c:v>24.8</c:v>
                </c:pt>
                <c:pt idx="7">
                  <c:v>22.3</c:v>
                </c:pt>
                <c:pt idx="8">
                  <c:v>19.399999999999999</c:v>
                </c:pt>
                <c:pt idx="9">
                  <c:v>15.2</c:v>
                </c:pt>
                <c:pt idx="10">
                  <c:v>15</c:v>
                </c:pt>
                <c:pt idx="11">
                  <c:v>8.8000000000000007</c:v>
                </c:pt>
                <c:pt idx="12">
                  <c:v>7.7</c:v>
                </c:pt>
              </c:numCache>
            </c:numRef>
          </c:val>
          <c:smooth val="0"/>
          <c:extLst>
            <c:ext xmlns:c16="http://schemas.microsoft.com/office/drawing/2014/chart" uri="{C3380CC4-5D6E-409C-BE32-E72D297353CC}">
              <c16:uniqueId val="{00000000-4D20-A546-BFA8-F11D7423DFBD}"/>
            </c:ext>
          </c:extLst>
        </c:ser>
        <c:ser>
          <c:idx val="1"/>
          <c:order val="1"/>
          <c:tx>
            <c:strRef>
              <c:f>Hoja1!$B$1</c:f>
              <c:strCache>
                <c:ptCount val="1"/>
                <c:pt idx="0">
                  <c:v>0</c:v>
                </c:pt>
              </c:strCache>
            </c:strRef>
          </c:tx>
          <c:spPr>
            <a:ln w="28575" cap="rnd">
              <a:solidFill>
                <a:schemeClr val="accent6">
                  <a:lumMod val="60000"/>
                  <a:lumOff val="40000"/>
                </a:schemeClr>
              </a:solidFill>
              <a:round/>
            </a:ln>
            <a:effectLst/>
          </c:spPr>
          <c:marker>
            <c:symbol val="circle"/>
            <c:size val="5"/>
            <c:spPr>
              <a:solidFill>
                <a:schemeClr val="accent6">
                  <a:lumMod val="60000"/>
                  <a:lumOff val="40000"/>
                </a:schemeClr>
              </a:solidFill>
              <a:ln w="9525">
                <a:solidFill>
                  <a:schemeClr val="accent6">
                    <a:lumMod val="60000"/>
                    <a:lumOff val="40000"/>
                  </a:schemeClr>
                </a:solidFill>
              </a:ln>
              <a:effectLst/>
            </c:spPr>
          </c:marker>
          <c:dLbls>
            <c:dLbl>
              <c:idx val="1"/>
              <c:layout>
                <c:manualLayout>
                  <c:x val="-2.3431089081646702E-2"/>
                  <c:y val="-3.5581033868326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20-A546-BFA8-F11D7423DFBD}"/>
                </c:ext>
              </c:extLst>
            </c:dLbl>
            <c:dLbl>
              <c:idx val="8"/>
              <c:layout>
                <c:manualLayout>
                  <c:x val="-1.8250085415168808E-2"/>
                  <c:y val="-3.03848109904614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D20-A546-BFA8-F11D7423DFBD}"/>
                </c:ext>
              </c:extLst>
            </c:dLbl>
            <c:dLbl>
              <c:idx val="9"/>
              <c:layout>
                <c:manualLayout>
                  <c:x val="-1.1773830832071229E-2"/>
                  <c:y val="-3.2982922429393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D20-A546-BFA8-F11D7423DFBD}"/>
                </c:ext>
              </c:extLst>
            </c:dLbl>
            <c:dLbl>
              <c:idx val="10"/>
              <c:layout>
                <c:manualLayout>
                  <c:x val="-2.8612092748124689E-2"/>
                  <c:y val="-2.25904766736645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D20-A546-BFA8-F11D7423DFBD}"/>
                </c:ext>
              </c:extLst>
            </c:dLbl>
            <c:dLbl>
              <c:idx val="11"/>
              <c:layout>
                <c:manualLayout>
                  <c:x val="-2.4726339998266199E-2"/>
                  <c:y val="-4.0777256746190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D20-A546-BFA8-F11D7423DFBD}"/>
                </c:ext>
              </c:extLst>
            </c:dLbl>
            <c:dLbl>
              <c:idx val="12"/>
              <c:layout>
                <c:manualLayout>
                  <c:x val="-3.1202594581363687E-2"/>
                  <c:y val="-3.55810338683261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D20-A546-BFA8-F11D7423DF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es-CL"/>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&lt;32</c:v>
                </c:pt>
                <c:pt idx="1">
                  <c:v>32</c:v>
                </c:pt>
                <c:pt idx="2">
                  <c:v>33</c:v>
                </c:pt>
                <c:pt idx="3">
                  <c:v>34</c:v>
                </c:pt>
                <c:pt idx="4">
                  <c:v>35</c:v>
                </c:pt>
                <c:pt idx="5">
                  <c:v>36</c:v>
                </c:pt>
                <c:pt idx="6">
                  <c:v>37</c:v>
                </c:pt>
                <c:pt idx="7">
                  <c:v>38</c:v>
                </c:pt>
                <c:pt idx="8">
                  <c:v>39</c:v>
                </c:pt>
                <c:pt idx="9">
                  <c:v>40</c:v>
                </c:pt>
                <c:pt idx="10">
                  <c:v>41</c:v>
                </c:pt>
                <c:pt idx="11">
                  <c:v>42</c:v>
                </c:pt>
                <c:pt idx="12">
                  <c:v>&gt;42</c:v>
                </c:pt>
              </c:strCache>
            </c:strRef>
          </c:cat>
          <c:val>
            <c:numRef>
              <c:f>Hoja1!$C$2:$C$14</c:f>
              <c:numCache>
                <c:formatCode>General</c:formatCode>
                <c:ptCount val="13"/>
                <c:pt idx="0">
                  <c:v>34.6</c:v>
                </c:pt>
                <c:pt idx="1">
                  <c:v>41.5</c:v>
                </c:pt>
                <c:pt idx="2">
                  <c:v>38.200000000000003</c:v>
                </c:pt>
                <c:pt idx="3">
                  <c:v>39.200000000000003</c:v>
                </c:pt>
                <c:pt idx="4">
                  <c:v>35.700000000000003</c:v>
                </c:pt>
                <c:pt idx="5">
                  <c:v>33</c:v>
                </c:pt>
                <c:pt idx="6">
                  <c:v>32</c:v>
                </c:pt>
                <c:pt idx="7">
                  <c:v>29.3</c:v>
                </c:pt>
                <c:pt idx="8">
                  <c:v>28.5</c:v>
                </c:pt>
                <c:pt idx="9">
                  <c:v>26.8</c:v>
                </c:pt>
                <c:pt idx="10">
                  <c:v>16.7</c:v>
                </c:pt>
                <c:pt idx="11">
                  <c:v>16.5</c:v>
                </c:pt>
                <c:pt idx="12">
                  <c:v>15.4</c:v>
                </c:pt>
              </c:numCache>
            </c:numRef>
          </c:val>
          <c:smooth val="0"/>
          <c:extLst>
            <c:ext xmlns:c16="http://schemas.microsoft.com/office/drawing/2014/chart" uri="{C3380CC4-5D6E-409C-BE32-E72D297353CC}">
              <c16:uniqueId val="{00000007-4D20-A546-BFA8-F11D7423DFBD}"/>
            </c:ext>
          </c:extLst>
        </c:ser>
        <c:ser>
          <c:idx val="2"/>
          <c:order val="2"/>
          <c:tx>
            <c:strRef>
              <c:f>Hoja1!$C$1</c:f>
              <c:strCache>
                <c:ptCount val="1"/>
                <c:pt idx="0">
                  <c:v>1</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1"/>
              <c:layout>
                <c:manualLayout>
                  <c:x val="-1.7570129678074076E-2"/>
                  <c:y val="2.51887926883006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D20-A546-BFA8-F11D7423DFBD}"/>
                </c:ext>
              </c:extLst>
            </c:dLbl>
            <c:dLbl>
              <c:idx val="8"/>
              <c:layout>
                <c:manualLayout>
                  <c:x val="-1.8250085415168808E-2"/>
                  <c:y val="3.55812384440299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D20-A546-BFA8-F11D7423DFBD}"/>
                </c:ext>
              </c:extLst>
            </c:dLbl>
            <c:dLbl>
              <c:idx val="9"/>
              <c:layout>
                <c:manualLayout>
                  <c:x val="-3.5088347331222174E-2"/>
                  <c:y val="3.29831270050976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D20-A546-BFA8-F11D7423DFBD}"/>
                </c:ext>
              </c:extLst>
            </c:dLbl>
            <c:dLbl>
              <c:idx val="11"/>
              <c:layout>
                <c:manualLayout>
                  <c:x val="-9.1833289988323286E-3"/>
                  <c:y val="2.77869041272329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D20-A546-BFA8-F11D7423DFBD}"/>
                </c:ext>
              </c:extLst>
            </c:dLbl>
            <c:dLbl>
              <c:idx val="12"/>
              <c:layout>
                <c:manualLayout>
                  <c:x val="-2.3431089081646702E-2"/>
                  <c:y val="4.3375572760826764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1"/>
                      </a:solidFill>
                      <a:latin typeface="+mn-lt"/>
                      <a:ea typeface="+mn-ea"/>
                      <a:cs typeface="+mn-cs"/>
                    </a:defRPr>
                  </a:pPr>
                  <a:endParaRPr lang="es-CL"/>
                </a:p>
              </c:txPr>
              <c:dLblPos val="r"/>
              <c:showLegendKey val="0"/>
              <c:showVal val="1"/>
              <c:showCatName val="0"/>
              <c:showSerName val="0"/>
              <c:showPercent val="0"/>
              <c:showBubbleSize val="0"/>
              <c:extLst>
                <c:ext xmlns:c15="http://schemas.microsoft.com/office/drawing/2012/chart" uri="{CE6537A1-D6FC-4f65-9D91-7224C49458BB}">
                  <c15:layout>
                    <c:manualLayout>
                      <c:w val="3.5204919913717929E-2"/>
                      <c:h val="5.6145188195327246E-2"/>
                    </c:manualLayout>
                  </c15:layout>
                </c:ext>
                <c:ext xmlns:c16="http://schemas.microsoft.com/office/drawing/2014/chart" uri="{C3380CC4-5D6E-409C-BE32-E72D297353CC}">
                  <c16:uniqueId val="{0000000C-4D20-A546-BFA8-F11D7423DFB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&lt;32</c:v>
                </c:pt>
                <c:pt idx="1">
                  <c:v>32</c:v>
                </c:pt>
                <c:pt idx="2">
                  <c:v>33</c:v>
                </c:pt>
                <c:pt idx="3">
                  <c:v>34</c:v>
                </c:pt>
                <c:pt idx="4">
                  <c:v>35</c:v>
                </c:pt>
                <c:pt idx="5">
                  <c:v>36</c:v>
                </c:pt>
                <c:pt idx="6">
                  <c:v>37</c:v>
                </c:pt>
                <c:pt idx="7">
                  <c:v>38</c:v>
                </c:pt>
                <c:pt idx="8">
                  <c:v>39</c:v>
                </c:pt>
                <c:pt idx="9">
                  <c:v>40</c:v>
                </c:pt>
                <c:pt idx="10">
                  <c:v>41</c:v>
                </c:pt>
                <c:pt idx="11">
                  <c:v>42</c:v>
                </c:pt>
                <c:pt idx="12">
                  <c:v>&gt;42</c:v>
                </c:pt>
              </c:strCache>
            </c:strRef>
          </c:cat>
          <c:val>
            <c:numRef>
              <c:f>Hoja1!$D$2:$D$14</c:f>
              <c:numCache>
                <c:formatCode>General</c:formatCode>
                <c:ptCount val="13"/>
                <c:pt idx="0">
                  <c:v>43.3</c:v>
                </c:pt>
                <c:pt idx="1">
                  <c:v>40.4</c:v>
                </c:pt>
                <c:pt idx="2">
                  <c:v>45.2</c:v>
                </c:pt>
                <c:pt idx="3">
                  <c:v>39.5</c:v>
                </c:pt>
                <c:pt idx="4">
                  <c:v>39.1</c:v>
                </c:pt>
                <c:pt idx="5">
                  <c:v>36.799999999999997</c:v>
                </c:pt>
                <c:pt idx="6">
                  <c:v>37.5</c:v>
                </c:pt>
                <c:pt idx="7">
                  <c:v>34.1</c:v>
                </c:pt>
                <c:pt idx="8">
                  <c:v>27.8</c:v>
                </c:pt>
                <c:pt idx="9">
                  <c:v>26.2</c:v>
                </c:pt>
                <c:pt idx="10">
                  <c:v>23.5</c:v>
                </c:pt>
                <c:pt idx="11">
                  <c:v>13.9</c:v>
                </c:pt>
                <c:pt idx="12">
                  <c:v>12.7</c:v>
                </c:pt>
              </c:numCache>
            </c:numRef>
          </c:val>
          <c:smooth val="0"/>
          <c:extLst>
            <c:ext xmlns:c16="http://schemas.microsoft.com/office/drawing/2014/chart" uri="{C3380CC4-5D6E-409C-BE32-E72D297353CC}">
              <c16:uniqueId val="{0000000D-4D20-A546-BFA8-F11D7423DFBD}"/>
            </c:ext>
          </c:extLst>
        </c:ser>
        <c:dLbls>
          <c:showLegendKey val="0"/>
          <c:showVal val="0"/>
          <c:showCatName val="0"/>
          <c:showSerName val="0"/>
          <c:showPercent val="0"/>
          <c:showBubbleSize val="0"/>
        </c:dLbls>
        <c:marker val="1"/>
        <c:smooth val="0"/>
        <c:axId val="-2139664008"/>
        <c:axId val="-2139660584"/>
      </c:lineChart>
      <c:catAx>
        <c:axId val="-2139664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2139660584"/>
        <c:crosses val="autoZero"/>
        <c:auto val="1"/>
        <c:lblAlgn val="ctr"/>
        <c:lblOffset val="100"/>
        <c:noMultiLvlLbl val="0"/>
      </c:catAx>
      <c:valAx>
        <c:axId val="-2139660584"/>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2139664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879071224051539E-2"/>
          <c:y val="3.7470654683153623E-2"/>
          <c:w val="0.92549592877594844"/>
          <c:h val="0.76548457397363601"/>
        </c:manualLayout>
      </c:layout>
      <c:barChart>
        <c:barDir val="col"/>
        <c:grouping val="clustered"/>
        <c:varyColors val="0"/>
        <c:ser>
          <c:idx val="0"/>
          <c:order val="0"/>
          <c:tx>
            <c:strRef>
              <c:f>Hoja1!$B$1</c:f>
              <c:strCache>
                <c:ptCount val="1"/>
                <c:pt idx="0">
                  <c:v>Columna1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Hoja1!$A$2:$A$8</c:f>
              <c:numCache>
                <c:formatCode>General</c:formatCode>
                <c:ptCount val="7"/>
                <c:pt idx="0">
                  <c:v>2017</c:v>
                </c:pt>
                <c:pt idx="1">
                  <c:v>2018</c:v>
                </c:pt>
                <c:pt idx="2">
                  <c:v>2019</c:v>
                </c:pt>
                <c:pt idx="3">
                  <c:v>2020</c:v>
                </c:pt>
                <c:pt idx="4">
                  <c:v>2021</c:v>
                </c:pt>
                <c:pt idx="5">
                  <c:v>2022</c:v>
                </c:pt>
                <c:pt idx="6">
                  <c:v>2023</c:v>
                </c:pt>
              </c:numCache>
            </c:numRef>
          </c:cat>
          <c:val>
            <c:numRef>
              <c:f>Hoja1!$B$2:$B$8</c:f>
              <c:numCache>
                <c:formatCode>General</c:formatCode>
                <c:ptCount val="7"/>
                <c:pt idx="0">
                  <c:v>11.5</c:v>
                </c:pt>
                <c:pt idx="1">
                  <c:v>15.3</c:v>
                </c:pt>
                <c:pt idx="2">
                  <c:v>18.3</c:v>
                </c:pt>
                <c:pt idx="3">
                  <c:v>22.6</c:v>
                </c:pt>
                <c:pt idx="4">
                  <c:v>27.9</c:v>
                </c:pt>
                <c:pt idx="5">
                  <c:v>28.6</c:v>
                </c:pt>
                <c:pt idx="6">
                  <c:v>30.8</c:v>
                </c:pt>
              </c:numCache>
            </c:numRef>
          </c:val>
          <c:extLst>
            <c:ext xmlns:c16="http://schemas.microsoft.com/office/drawing/2014/chart" uri="{C3380CC4-5D6E-409C-BE32-E72D297353CC}">
              <c16:uniqueId val="{00000000-A0E4-4C80-8129-6AA5B58986A9}"/>
            </c:ext>
          </c:extLst>
        </c:ser>
        <c:dLbls>
          <c:showLegendKey val="0"/>
          <c:showVal val="0"/>
          <c:showCatName val="0"/>
          <c:showSerName val="0"/>
          <c:showPercent val="0"/>
          <c:showBubbleSize val="0"/>
        </c:dLbls>
        <c:gapWidth val="119"/>
        <c:overlap val="-27"/>
        <c:axId val="844150960"/>
        <c:axId val="844142224"/>
      </c:barChart>
      <c:catAx>
        <c:axId val="844150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844142224"/>
        <c:crosses val="autoZero"/>
        <c:auto val="1"/>
        <c:lblAlgn val="ctr"/>
        <c:lblOffset val="100"/>
        <c:noMultiLvlLbl val="0"/>
      </c:catAx>
      <c:valAx>
        <c:axId val="844142224"/>
        <c:scaling>
          <c:orientation val="minMax"/>
          <c:max val="4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844150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879071224051539E-2"/>
          <c:y val="2.5751905404041254E-2"/>
          <c:w val="0.92549592877594844"/>
          <c:h val="0.76548457397363601"/>
        </c:manualLayout>
      </c:layout>
      <c:barChart>
        <c:barDir val="col"/>
        <c:grouping val="clustered"/>
        <c:varyColors val="0"/>
        <c:ser>
          <c:idx val="0"/>
          <c:order val="0"/>
          <c:tx>
            <c:strRef>
              <c:f>Hoja1!$B$1</c:f>
              <c:strCache>
                <c:ptCount val="1"/>
                <c:pt idx="0">
                  <c:v>&lt;35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Hoja1!$A$2:$A$8</c:f>
              <c:numCache>
                <c:formatCode>General</c:formatCode>
                <c:ptCount val="7"/>
                <c:pt idx="0">
                  <c:v>2017</c:v>
                </c:pt>
                <c:pt idx="1">
                  <c:v>2018</c:v>
                </c:pt>
                <c:pt idx="2">
                  <c:v>2019</c:v>
                </c:pt>
                <c:pt idx="3">
                  <c:v>2020</c:v>
                </c:pt>
                <c:pt idx="4">
                  <c:v>2021</c:v>
                </c:pt>
                <c:pt idx="5">
                  <c:v>2022</c:v>
                </c:pt>
                <c:pt idx="6">
                  <c:v>2023</c:v>
                </c:pt>
              </c:numCache>
            </c:numRef>
          </c:cat>
          <c:val>
            <c:numRef>
              <c:f>Hoja1!$B$2:$B$8</c:f>
              <c:numCache>
                <c:formatCode>General</c:formatCode>
                <c:ptCount val="7"/>
                <c:pt idx="0">
                  <c:v>6.8</c:v>
                </c:pt>
                <c:pt idx="1">
                  <c:v>8.8000000000000007</c:v>
                </c:pt>
                <c:pt idx="2">
                  <c:v>10.4</c:v>
                </c:pt>
                <c:pt idx="3">
                  <c:v>12.5</c:v>
                </c:pt>
                <c:pt idx="4">
                  <c:v>17.2</c:v>
                </c:pt>
                <c:pt idx="5">
                  <c:v>18.600000000000001</c:v>
                </c:pt>
                <c:pt idx="6">
                  <c:v>23.5</c:v>
                </c:pt>
              </c:numCache>
            </c:numRef>
          </c:val>
          <c:extLst>
            <c:ext xmlns:c16="http://schemas.microsoft.com/office/drawing/2014/chart" uri="{C3380CC4-5D6E-409C-BE32-E72D297353CC}">
              <c16:uniqueId val="{00000000-E655-6A49-AFBD-932E9B2A5AA7}"/>
            </c:ext>
          </c:extLst>
        </c:ser>
        <c:ser>
          <c:idx val="1"/>
          <c:order val="1"/>
          <c:tx>
            <c:strRef>
              <c:f>Hoja1!$C$1</c:f>
              <c:strCache>
                <c:ptCount val="1"/>
                <c:pt idx="0">
                  <c:v>35-39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Hoja1!$A$2:$A$8</c:f>
              <c:numCache>
                <c:formatCode>General</c:formatCode>
                <c:ptCount val="7"/>
                <c:pt idx="0">
                  <c:v>2017</c:v>
                </c:pt>
                <c:pt idx="1">
                  <c:v>2018</c:v>
                </c:pt>
                <c:pt idx="2">
                  <c:v>2019</c:v>
                </c:pt>
                <c:pt idx="3">
                  <c:v>2020</c:v>
                </c:pt>
                <c:pt idx="4">
                  <c:v>2021</c:v>
                </c:pt>
                <c:pt idx="5">
                  <c:v>2022</c:v>
                </c:pt>
                <c:pt idx="6">
                  <c:v>2023</c:v>
                </c:pt>
              </c:numCache>
            </c:numRef>
          </c:cat>
          <c:val>
            <c:numRef>
              <c:f>Hoja1!$C$2:$C$8</c:f>
              <c:numCache>
                <c:formatCode>General</c:formatCode>
                <c:ptCount val="7"/>
                <c:pt idx="0">
                  <c:v>10.9</c:v>
                </c:pt>
                <c:pt idx="1">
                  <c:v>15.5</c:v>
                </c:pt>
                <c:pt idx="2">
                  <c:v>18.100000000000001</c:v>
                </c:pt>
                <c:pt idx="3">
                  <c:v>22.4</c:v>
                </c:pt>
                <c:pt idx="4">
                  <c:v>27.9</c:v>
                </c:pt>
                <c:pt idx="5">
                  <c:v>29.2</c:v>
                </c:pt>
                <c:pt idx="6">
                  <c:v>30.1</c:v>
                </c:pt>
              </c:numCache>
            </c:numRef>
          </c:val>
          <c:extLst>
            <c:ext xmlns:c16="http://schemas.microsoft.com/office/drawing/2014/chart" uri="{C3380CC4-5D6E-409C-BE32-E72D297353CC}">
              <c16:uniqueId val="{00000001-E655-6A49-AFBD-932E9B2A5AA7}"/>
            </c:ext>
          </c:extLst>
        </c:ser>
        <c:ser>
          <c:idx val="2"/>
          <c:order val="2"/>
          <c:tx>
            <c:strRef>
              <c:f>Hoja1!$D$1</c:f>
              <c:strCache>
                <c:ptCount val="1"/>
                <c:pt idx="0">
                  <c:v>&gt;39</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Hoja1!$A$2:$A$8</c:f>
              <c:numCache>
                <c:formatCode>General</c:formatCode>
                <c:ptCount val="7"/>
                <c:pt idx="0">
                  <c:v>2017</c:v>
                </c:pt>
                <c:pt idx="1">
                  <c:v>2018</c:v>
                </c:pt>
                <c:pt idx="2">
                  <c:v>2019</c:v>
                </c:pt>
                <c:pt idx="3">
                  <c:v>2020</c:v>
                </c:pt>
                <c:pt idx="4">
                  <c:v>2021</c:v>
                </c:pt>
                <c:pt idx="5">
                  <c:v>2022</c:v>
                </c:pt>
                <c:pt idx="6">
                  <c:v>2023</c:v>
                </c:pt>
              </c:numCache>
            </c:numRef>
          </c:cat>
          <c:val>
            <c:numRef>
              <c:f>Hoja1!$D$2:$D$8</c:f>
              <c:numCache>
                <c:formatCode>General</c:formatCode>
                <c:ptCount val="7"/>
                <c:pt idx="0">
                  <c:v>16.3</c:v>
                </c:pt>
                <c:pt idx="1">
                  <c:v>20.6</c:v>
                </c:pt>
                <c:pt idx="2">
                  <c:v>24.8</c:v>
                </c:pt>
                <c:pt idx="3">
                  <c:v>30.3</c:v>
                </c:pt>
                <c:pt idx="4">
                  <c:v>35.299999999999997</c:v>
                </c:pt>
                <c:pt idx="5">
                  <c:v>34.799999999999997</c:v>
                </c:pt>
                <c:pt idx="6">
                  <c:v>32.1</c:v>
                </c:pt>
              </c:numCache>
            </c:numRef>
          </c:val>
          <c:extLst>
            <c:ext xmlns:c16="http://schemas.microsoft.com/office/drawing/2014/chart" uri="{C3380CC4-5D6E-409C-BE32-E72D297353CC}">
              <c16:uniqueId val="{00000002-E655-6A49-AFBD-932E9B2A5AA7}"/>
            </c:ext>
          </c:extLst>
        </c:ser>
        <c:dLbls>
          <c:showLegendKey val="0"/>
          <c:showVal val="0"/>
          <c:showCatName val="0"/>
          <c:showSerName val="0"/>
          <c:showPercent val="0"/>
          <c:showBubbleSize val="0"/>
        </c:dLbls>
        <c:gapWidth val="119"/>
        <c:overlap val="-27"/>
        <c:axId val="844150960"/>
        <c:axId val="844142224"/>
      </c:barChart>
      <c:catAx>
        <c:axId val="84415096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844142224"/>
        <c:crosses val="autoZero"/>
        <c:auto val="1"/>
        <c:lblAlgn val="ctr"/>
        <c:lblOffset val="100"/>
        <c:noMultiLvlLbl val="0"/>
      </c:catAx>
      <c:valAx>
        <c:axId val="844142224"/>
        <c:scaling>
          <c:orientation val="minMax"/>
          <c:max val="4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844150960"/>
        <c:crosses val="autoZero"/>
        <c:crossBetween val="between"/>
      </c:valAx>
      <c:spPr>
        <a:noFill/>
        <a:ln>
          <a:noFill/>
        </a:ln>
        <a:effectLst/>
      </c:spPr>
    </c:plotArea>
    <c:legend>
      <c:legendPos val="b"/>
      <c:layout>
        <c:manualLayout>
          <c:xMode val="edge"/>
          <c:yMode val="edge"/>
          <c:x val="0.35252930386542591"/>
          <c:y val="0.92929884785317129"/>
          <c:w val="0.29494139226914817"/>
          <c:h val="7.070115214682873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531522425179071E-2"/>
          <c:y val="0.13615281479639071"/>
          <c:w val="0.88155569736962636"/>
          <c:h val="0.74093008828970541"/>
        </c:manualLayout>
      </c:layout>
      <c:barChart>
        <c:barDir val="col"/>
        <c:grouping val="clustered"/>
        <c:varyColors val="0"/>
        <c:ser>
          <c:idx val="0"/>
          <c:order val="0"/>
          <c:tx>
            <c:strRef>
              <c:f>Hoja1!$B$1</c:f>
              <c:strCache>
                <c:ptCount val="1"/>
                <c:pt idx="0">
                  <c:v>PGT-A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 34</c:v>
                </c:pt>
                <c:pt idx="1">
                  <c:v>35-39</c:v>
                </c:pt>
                <c:pt idx="2">
                  <c:v>≥ 40</c:v>
                </c:pt>
              </c:strCache>
            </c:strRef>
          </c:cat>
          <c:val>
            <c:numRef>
              <c:f>Hoja1!$B$2:$B$4</c:f>
              <c:numCache>
                <c:formatCode>General</c:formatCode>
                <c:ptCount val="3"/>
                <c:pt idx="0">
                  <c:v>45.1</c:v>
                </c:pt>
                <c:pt idx="1">
                  <c:v>43.3</c:v>
                </c:pt>
                <c:pt idx="2">
                  <c:v>37.4</c:v>
                </c:pt>
              </c:numCache>
            </c:numRef>
          </c:val>
          <c:extLst>
            <c:ext xmlns:c16="http://schemas.microsoft.com/office/drawing/2014/chart" uri="{C3380CC4-5D6E-409C-BE32-E72D297353CC}">
              <c16:uniqueId val="{00000000-4DEC-4147-90A7-3709C871637F}"/>
            </c:ext>
          </c:extLst>
        </c:ser>
        <c:ser>
          <c:idx val="1"/>
          <c:order val="1"/>
          <c:tx>
            <c:strRef>
              <c:f>Hoja1!$C$1</c:f>
              <c:strCache>
                <c:ptCount val="1"/>
                <c:pt idx="0">
                  <c:v>No PGT-A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 34</c:v>
                </c:pt>
                <c:pt idx="1">
                  <c:v>35-39</c:v>
                </c:pt>
                <c:pt idx="2">
                  <c:v>≥ 40</c:v>
                </c:pt>
              </c:strCache>
            </c:strRef>
          </c:cat>
          <c:val>
            <c:numRef>
              <c:f>Hoja1!$C$2:$C$4</c:f>
              <c:numCache>
                <c:formatCode>General</c:formatCode>
                <c:ptCount val="3"/>
                <c:pt idx="0">
                  <c:v>36.799999999999997</c:v>
                </c:pt>
                <c:pt idx="1">
                  <c:v>29.2</c:v>
                </c:pt>
                <c:pt idx="2">
                  <c:v>21.2</c:v>
                </c:pt>
              </c:numCache>
            </c:numRef>
          </c:val>
          <c:extLst>
            <c:ext xmlns:c16="http://schemas.microsoft.com/office/drawing/2014/chart" uri="{C3380CC4-5D6E-409C-BE32-E72D297353CC}">
              <c16:uniqueId val="{00000001-4DEC-4147-90A7-3709C871637F}"/>
            </c:ext>
          </c:extLst>
        </c:ser>
        <c:dLbls>
          <c:showLegendKey val="0"/>
          <c:showVal val="0"/>
          <c:showCatName val="0"/>
          <c:showSerName val="0"/>
          <c:showPercent val="0"/>
          <c:showBubbleSize val="0"/>
        </c:dLbls>
        <c:gapWidth val="134"/>
        <c:overlap val="-27"/>
        <c:axId val="278670544"/>
        <c:axId val="278672624"/>
      </c:barChart>
      <c:catAx>
        <c:axId val="27867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L"/>
          </a:p>
        </c:txPr>
        <c:crossAx val="278672624"/>
        <c:crosses val="autoZero"/>
        <c:auto val="1"/>
        <c:lblAlgn val="ctr"/>
        <c:lblOffset val="100"/>
        <c:noMultiLvlLbl val="0"/>
      </c:catAx>
      <c:valAx>
        <c:axId val="278672624"/>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L"/>
          </a:p>
        </c:txPr>
        <c:crossAx val="278670544"/>
        <c:crosses val="autoZero"/>
        <c:crossBetween val="between"/>
        <c:majorUnit val="10"/>
      </c:valAx>
      <c:spPr>
        <a:noFill/>
        <a:ln>
          <a:noFill/>
        </a:ln>
        <a:effectLst/>
      </c:spPr>
    </c:plotArea>
    <c:legend>
      <c:legendPos val="b"/>
      <c:layout>
        <c:manualLayout>
          <c:xMode val="edge"/>
          <c:yMode val="edge"/>
          <c:x val="0.34793963557009161"/>
          <c:y val="1.8120524615004525E-2"/>
          <c:w val="0.32880276196002545"/>
          <c:h val="7.577939444615057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PGT-A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&lt;35</c:v>
                </c:pt>
                <c:pt idx="1">
                  <c:v>35-39</c:v>
                </c:pt>
                <c:pt idx="2">
                  <c:v>&gt;39</c:v>
                </c:pt>
              </c:strCache>
            </c:strRef>
          </c:cat>
          <c:val>
            <c:numRef>
              <c:f>Hoja1!$B$2:$B$4</c:f>
              <c:numCache>
                <c:formatCode>General</c:formatCode>
                <c:ptCount val="3"/>
                <c:pt idx="0">
                  <c:v>8.1999999999999993</c:v>
                </c:pt>
                <c:pt idx="1">
                  <c:v>9.6999999999999993</c:v>
                </c:pt>
                <c:pt idx="2">
                  <c:v>10.9</c:v>
                </c:pt>
              </c:numCache>
            </c:numRef>
          </c:val>
          <c:extLst>
            <c:ext xmlns:c16="http://schemas.microsoft.com/office/drawing/2014/chart" uri="{C3380CC4-5D6E-409C-BE32-E72D297353CC}">
              <c16:uniqueId val="{00000000-7FAE-AB44-B9ED-97FF18F59F3D}"/>
            </c:ext>
          </c:extLst>
        </c:ser>
        <c:ser>
          <c:idx val="1"/>
          <c:order val="1"/>
          <c:tx>
            <c:strRef>
              <c:f>Hoja1!$C$1</c:f>
              <c:strCache>
                <c:ptCount val="1"/>
                <c:pt idx="0">
                  <c:v>No PGT-A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&lt;35</c:v>
                </c:pt>
                <c:pt idx="1">
                  <c:v>35-39</c:v>
                </c:pt>
                <c:pt idx="2">
                  <c:v>&gt;39</c:v>
                </c:pt>
              </c:strCache>
            </c:strRef>
          </c:cat>
          <c:val>
            <c:numRef>
              <c:f>Hoja1!$C$2:$C$4</c:f>
              <c:numCache>
                <c:formatCode>General</c:formatCode>
                <c:ptCount val="3"/>
                <c:pt idx="0">
                  <c:v>15</c:v>
                </c:pt>
                <c:pt idx="1">
                  <c:v>19.899999999999999</c:v>
                </c:pt>
                <c:pt idx="2">
                  <c:v>24.4</c:v>
                </c:pt>
              </c:numCache>
            </c:numRef>
          </c:val>
          <c:extLst>
            <c:ext xmlns:c16="http://schemas.microsoft.com/office/drawing/2014/chart" uri="{C3380CC4-5D6E-409C-BE32-E72D297353CC}">
              <c16:uniqueId val="{00000001-7FAE-AB44-B9ED-97FF18F59F3D}"/>
            </c:ext>
          </c:extLst>
        </c:ser>
        <c:dLbls>
          <c:showLegendKey val="0"/>
          <c:showVal val="0"/>
          <c:showCatName val="0"/>
          <c:showSerName val="0"/>
          <c:showPercent val="0"/>
          <c:showBubbleSize val="0"/>
        </c:dLbls>
        <c:gapWidth val="134"/>
        <c:overlap val="-27"/>
        <c:axId val="278670544"/>
        <c:axId val="278672624"/>
      </c:barChart>
      <c:catAx>
        <c:axId val="27867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L"/>
          </a:p>
        </c:txPr>
        <c:crossAx val="278672624"/>
        <c:crosses val="autoZero"/>
        <c:auto val="1"/>
        <c:lblAlgn val="ctr"/>
        <c:lblOffset val="100"/>
        <c:noMultiLvlLbl val="0"/>
      </c:catAx>
      <c:valAx>
        <c:axId val="278672624"/>
        <c:scaling>
          <c:orientation val="minMax"/>
          <c:max val="3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L"/>
          </a:p>
        </c:txPr>
        <c:crossAx val="278670544"/>
        <c:crosses val="autoZero"/>
        <c:crossBetween val="between"/>
        <c:majorUnit val="10"/>
      </c:valAx>
      <c:spPr>
        <a:noFill/>
        <a:ln>
          <a:noFill/>
        </a:ln>
        <a:effectLst/>
      </c:spPr>
    </c:plotArea>
    <c:legend>
      <c:legendPos val="b"/>
      <c:layout>
        <c:manualLayout>
          <c:xMode val="edge"/>
          <c:yMode val="edge"/>
          <c:x val="0.30796707187547867"/>
          <c:y val="5.4254236009854698E-2"/>
          <c:w val="0.38760342762831257"/>
          <c:h val="8.437670138295454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784608345975104E-2"/>
          <c:y val="0.20121598104057667"/>
          <c:w val="0.93678646247200748"/>
          <c:h val="0.65230984393021718"/>
        </c:manualLayout>
      </c:layout>
      <c:lineChart>
        <c:grouping val="standard"/>
        <c:varyColors val="0"/>
        <c:ser>
          <c:idx val="0"/>
          <c:order val="0"/>
          <c:tx>
            <c:strRef>
              <c:f>Sheet1!$B$1</c:f>
              <c:strCache>
                <c:ptCount val="1"/>
                <c:pt idx="0">
                  <c:v>Autologo fresco</c:v>
                </c:pt>
              </c:strCache>
            </c:strRef>
          </c:tx>
          <c:spPr>
            <a:ln w="28575" cap="rnd">
              <a:solidFill>
                <a:schemeClr val="accent6"/>
              </a:solidFill>
              <a:round/>
            </a:ln>
            <a:effectLst/>
          </c:spPr>
          <c:marker>
            <c:symbol val="circle"/>
            <c:size val="9"/>
            <c:spPr>
              <a:solidFill>
                <a:schemeClr val="accent6"/>
              </a:solidFill>
              <a:ln w="9525">
                <a:noFill/>
              </a:ln>
              <a:effectLst/>
            </c:spPr>
          </c:marker>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Sheet1!$B$2:$B$10</c:f>
              <c:numCache>
                <c:formatCode>General</c:formatCode>
                <c:ptCount val="9"/>
                <c:pt idx="0">
                  <c:v>20.5</c:v>
                </c:pt>
                <c:pt idx="1">
                  <c:v>18.7</c:v>
                </c:pt>
                <c:pt idx="2">
                  <c:v>17.8</c:v>
                </c:pt>
                <c:pt idx="3">
                  <c:v>17.3</c:v>
                </c:pt>
                <c:pt idx="4">
                  <c:v>16.5</c:v>
                </c:pt>
                <c:pt idx="5">
                  <c:v>14.9</c:v>
                </c:pt>
                <c:pt idx="6">
                  <c:v>13.9</c:v>
                </c:pt>
                <c:pt idx="7">
                  <c:v>13.5</c:v>
                </c:pt>
                <c:pt idx="8">
                  <c:v>13.3</c:v>
                </c:pt>
              </c:numCache>
            </c:numRef>
          </c:val>
          <c:smooth val="0"/>
          <c:extLst>
            <c:ext xmlns:c16="http://schemas.microsoft.com/office/drawing/2014/chart" uri="{C3380CC4-5D6E-409C-BE32-E72D297353CC}">
              <c16:uniqueId val="{00000000-D7FB-954B-8172-F43466D5B159}"/>
            </c:ext>
          </c:extLst>
        </c:ser>
        <c:ser>
          <c:idx val="1"/>
          <c:order val="1"/>
          <c:tx>
            <c:strRef>
              <c:f>Sheet1!$C$1</c:f>
              <c:strCache>
                <c:ptCount val="1"/>
                <c:pt idx="0">
                  <c:v>Autologo FET</c:v>
                </c:pt>
              </c:strCache>
            </c:strRef>
          </c:tx>
          <c:spPr>
            <a:ln w="28575" cap="rnd">
              <a:solidFill>
                <a:schemeClr val="accent4"/>
              </a:solidFill>
              <a:round/>
            </a:ln>
            <a:effectLst/>
          </c:spPr>
          <c:marker>
            <c:symbol val="circle"/>
            <c:size val="9"/>
            <c:spPr>
              <a:solidFill>
                <a:schemeClr val="accent4"/>
              </a:solidFill>
              <a:ln w="9525">
                <a:noFill/>
              </a:ln>
              <a:effectLst/>
            </c:spPr>
          </c:marker>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Sheet1!$C$2:$C$10</c:f>
              <c:numCache>
                <c:formatCode>General</c:formatCode>
                <c:ptCount val="9"/>
                <c:pt idx="0">
                  <c:v>19.2</c:v>
                </c:pt>
                <c:pt idx="1">
                  <c:v>18.899999999999999</c:v>
                </c:pt>
                <c:pt idx="2">
                  <c:v>17.5</c:v>
                </c:pt>
                <c:pt idx="3">
                  <c:v>16.100000000000001</c:v>
                </c:pt>
                <c:pt idx="4" formatCode="0.0">
                  <c:v>14.3</c:v>
                </c:pt>
                <c:pt idx="5">
                  <c:v>12.9</c:v>
                </c:pt>
                <c:pt idx="6">
                  <c:v>13.3</c:v>
                </c:pt>
                <c:pt idx="7">
                  <c:v>13.5</c:v>
                </c:pt>
                <c:pt idx="8">
                  <c:v>13.5</c:v>
                </c:pt>
              </c:numCache>
            </c:numRef>
          </c:val>
          <c:smooth val="0"/>
          <c:extLst>
            <c:ext xmlns:c16="http://schemas.microsoft.com/office/drawing/2014/chart" uri="{C3380CC4-5D6E-409C-BE32-E72D297353CC}">
              <c16:uniqueId val="{00000001-D7FB-954B-8172-F43466D5B159}"/>
            </c:ext>
          </c:extLst>
        </c:ser>
        <c:ser>
          <c:idx val="2"/>
          <c:order val="2"/>
          <c:tx>
            <c:strRef>
              <c:f>Sheet1!$D$1</c:f>
              <c:strCache>
                <c:ptCount val="1"/>
                <c:pt idx="0">
                  <c:v>OD fresco y FET</c:v>
                </c:pt>
              </c:strCache>
            </c:strRef>
          </c:tx>
          <c:spPr>
            <a:ln w="28575" cap="rnd">
              <a:solidFill>
                <a:schemeClr val="accent2"/>
              </a:solidFill>
              <a:round/>
            </a:ln>
            <a:effectLst/>
          </c:spPr>
          <c:marker>
            <c:symbol val="circle"/>
            <c:size val="9"/>
            <c:spPr>
              <a:solidFill>
                <a:schemeClr val="accent2"/>
              </a:solidFill>
              <a:ln w="9525">
                <a:noFill/>
              </a:ln>
              <a:effectLst/>
            </c:spPr>
          </c:marker>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Sheet1!$D$2:$D$10</c:f>
              <c:numCache>
                <c:formatCode>General</c:formatCode>
                <c:ptCount val="9"/>
                <c:pt idx="0" formatCode="0.0">
                  <c:v>28.8</c:v>
                </c:pt>
                <c:pt idx="1">
                  <c:v>24.4</c:v>
                </c:pt>
                <c:pt idx="2">
                  <c:v>25.5</c:v>
                </c:pt>
                <c:pt idx="3">
                  <c:v>21.2</c:v>
                </c:pt>
                <c:pt idx="4">
                  <c:v>19.3</c:v>
                </c:pt>
                <c:pt idx="5">
                  <c:v>16.5</c:v>
                </c:pt>
                <c:pt idx="6">
                  <c:v>16.2</c:v>
                </c:pt>
                <c:pt idx="7">
                  <c:v>15.3</c:v>
                </c:pt>
                <c:pt idx="8">
                  <c:v>14.5</c:v>
                </c:pt>
              </c:numCache>
            </c:numRef>
          </c:val>
          <c:smooth val="0"/>
          <c:extLst>
            <c:ext xmlns:c16="http://schemas.microsoft.com/office/drawing/2014/chart" uri="{C3380CC4-5D6E-409C-BE32-E72D297353CC}">
              <c16:uniqueId val="{00000002-D7FB-954B-8172-F43466D5B159}"/>
            </c:ext>
          </c:extLst>
        </c:ser>
        <c:ser>
          <c:idx val="3"/>
          <c:order val="3"/>
          <c:tx>
            <c:strRef>
              <c:f>Sheet1!$E$1</c:f>
              <c:strCache>
                <c:ptCount val="1"/>
                <c:pt idx="0">
                  <c:v>PGT</c:v>
                </c:pt>
              </c:strCache>
            </c:strRef>
          </c:tx>
          <c:spPr>
            <a:ln w="28575" cap="rnd">
              <a:solidFill>
                <a:schemeClr val="accent5"/>
              </a:solidFill>
              <a:round/>
            </a:ln>
            <a:effectLst/>
          </c:spPr>
          <c:marker>
            <c:symbol val="circle"/>
            <c:size val="9"/>
            <c:spPr>
              <a:solidFill>
                <a:schemeClr val="accent5"/>
              </a:solidFill>
              <a:ln w="9525">
                <a:noFill/>
              </a:ln>
              <a:effectLst/>
            </c:spPr>
          </c:marker>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Sheet1!$E$2:$E$10</c:f>
              <c:numCache>
                <c:formatCode>General</c:formatCode>
                <c:ptCount val="9"/>
                <c:pt idx="0">
                  <c:v>17.2</c:v>
                </c:pt>
                <c:pt idx="1">
                  <c:v>11.2</c:v>
                </c:pt>
                <c:pt idx="2">
                  <c:v>11.5</c:v>
                </c:pt>
                <c:pt idx="3">
                  <c:v>11.9</c:v>
                </c:pt>
                <c:pt idx="4">
                  <c:v>9.1</c:v>
                </c:pt>
                <c:pt idx="5">
                  <c:v>6.8</c:v>
                </c:pt>
                <c:pt idx="6">
                  <c:v>5.9</c:v>
                </c:pt>
                <c:pt idx="7">
                  <c:v>6.3</c:v>
                </c:pt>
                <c:pt idx="8">
                  <c:v>6.2</c:v>
                </c:pt>
              </c:numCache>
            </c:numRef>
          </c:val>
          <c:smooth val="0"/>
          <c:extLst>
            <c:ext xmlns:c16="http://schemas.microsoft.com/office/drawing/2014/chart" uri="{C3380CC4-5D6E-409C-BE32-E72D297353CC}">
              <c16:uniqueId val="{00000003-D7FB-954B-8172-F43466D5B159}"/>
            </c:ext>
          </c:extLst>
        </c:ser>
        <c:dLbls>
          <c:showLegendKey val="0"/>
          <c:showVal val="0"/>
          <c:showCatName val="0"/>
          <c:showSerName val="0"/>
          <c:showPercent val="0"/>
          <c:showBubbleSize val="0"/>
        </c:dLbls>
        <c:marker val="1"/>
        <c:smooth val="0"/>
        <c:axId val="1032182224"/>
        <c:axId val="1032420448"/>
      </c:lineChart>
      <c:catAx>
        <c:axId val="1032182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CL"/>
          </a:p>
        </c:txPr>
        <c:crossAx val="1032420448"/>
        <c:crosses val="autoZero"/>
        <c:auto val="1"/>
        <c:lblAlgn val="ctr"/>
        <c:lblOffset val="100"/>
        <c:noMultiLvlLbl val="0"/>
      </c:catAx>
      <c:valAx>
        <c:axId val="1032420448"/>
        <c:scaling>
          <c:orientation val="minMax"/>
          <c:max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CL"/>
          </a:p>
        </c:txPr>
        <c:crossAx val="1032182224"/>
        <c:crosses val="autoZero"/>
        <c:crossBetween val="between"/>
        <c:majorUnit val="10"/>
      </c:valAx>
      <c:spPr>
        <a:noFill/>
        <a:ln>
          <a:noFill/>
        </a:ln>
        <a:effectLst/>
      </c:spPr>
    </c:plotArea>
    <c:legend>
      <c:legendPos val="t"/>
      <c:layout>
        <c:manualLayout>
          <c:xMode val="edge"/>
          <c:yMode val="edge"/>
          <c:x val="5.6360133882347278E-2"/>
          <c:y val="0.71734300620527369"/>
          <c:w val="0.94363986611765283"/>
          <c:h val="0.13877116637228298"/>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215593073089"/>
          <c:y val="3.50796536074039E-2"/>
          <c:w val="0.81277120701878924"/>
          <c:h val="0.74948295616933869"/>
        </c:manualLayout>
      </c:layout>
      <c:barChart>
        <c:barDir val="col"/>
        <c:grouping val="clustered"/>
        <c:varyColors val="0"/>
        <c:ser>
          <c:idx val="0"/>
          <c:order val="0"/>
          <c:tx>
            <c:strRef>
              <c:f>Hoja1!$B$1</c:f>
              <c:strCache>
                <c:ptCount val="1"/>
                <c:pt idx="0">
                  <c:v>≥40</c:v>
                </c:pt>
              </c:strCache>
            </c:strRef>
          </c:tx>
          <c:spPr>
            <a:solidFill>
              <a:schemeClr val="accent2"/>
            </a:solidFill>
            <a:ln>
              <a:noFill/>
            </a:ln>
            <a:effectLst/>
          </c:spPr>
          <c:invertIfNegative val="0"/>
          <c:dLbls>
            <c:numFmt formatCode="0.0%" sourceLinked="0"/>
            <c:spPr>
              <a:noFill/>
              <a:ln>
                <a:noFill/>
              </a:ln>
              <a:effectLst/>
            </c:spPr>
            <c:txPr>
              <a:bodyPr wrap="square" lIns="38100" tIns="19050" rIns="38100" bIns="19050" anchor="ctr">
                <a:spAutoFit/>
              </a:bodyPr>
              <a:lstStyle/>
              <a:p>
                <a:pPr>
                  <a:defRPr sz="700"/>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Hoja1!$A$2:$A$35</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Hoja1!$B$2:$B$35</c:f>
              <c:numCache>
                <c:formatCode>General</c:formatCode>
                <c:ptCount val="34"/>
                <c:pt idx="0">
                  <c:v>8.6999999999999994E-2</c:v>
                </c:pt>
                <c:pt idx="1">
                  <c:v>6.7000000000000004E-2</c:v>
                </c:pt>
                <c:pt idx="2">
                  <c:v>0.10100000000000001</c:v>
                </c:pt>
                <c:pt idx="3">
                  <c:v>0.128</c:v>
                </c:pt>
                <c:pt idx="4">
                  <c:v>0.13300000000000001</c:v>
                </c:pt>
                <c:pt idx="5">
                  <c:v>0.14799999999999999</c:v>
                </c:pt>
                <c:pt idx="6">
                  <c:v>0.13600000000000001</c:v>
                </c:pt>
                <c:pt idx="7">
                  <c:v>0.13</c:v>
                </c:pt>
                <c:pt idx="8">
                  <c:v>0.13600000000000001</c:v>
                </c:pt>
                <c:pt idx="9">
                  <c:v>0.14000000000000001</c:v>
                </c:pt>
                <c:pt idx="10">
                  <c:v>0.14899999999999999</c:v>
                </c:pt>
                <c:pt idx="11">
                  <c:v>0.151</c:v>
                </c:pt>
                <c:pt idx="12">
                  <c:v>0.16600000000000001</c:v>
                </c:pt>
                <c:pt idx="13">
                  <c:v>0.158</c:v>
                </c:pt>
                <c:pt idx="14">
                  <c:v>0.16300000000000001</c:v>
                </c:pt>
                <c:pt idx="15">
                  <c:v>0.182</c:v>
                </c:pt>
                <c:pt idx="16">
                  <c:v>0.17199999999999999</c:v>
                </c:pt>
                <c:pt idx="17">
                  <c:v>0.17899999999999999</c:v>
                </c:pt>
                <c:pt idx="18">
                  <c:v>0.18</c:v>
                </c:pt>
                <c:pt idx="19">
                  <c:v>0.18099999999999999</c:v>
                </c:pt>
                <c:pt idx="20">
                  <c:v>0.24</c:v>
                </c:pt>
                <c:pt idx="21">
                  <c:v>0.25</c:v>
                </c:pt>
                <c:pt idx="22">
                  <c:v>0.20100000000000001</c:v>
                </c:pt>
                <c:pt idx="23">
                  <c:v>0.26200000000000001</c:v>
                </c:pt>
                <c:pt idx="24">
                  <c:v>0.23400000000000001</c:v>
                </c:pt>
                <c:pt idx="25">
                  <c:v>0.29099999999999998</c:v>
                </c:pt>
                <c:pt idx="26">
                  <c:v>0.311</c:v>
                </c:pt>
                <c:pt idx="27">
                  <c:v>0.30499999999999999</c:v>
                </c:pt>
                <c:pt idx="28">
                  <c:v>0.32</c:v>
                </c:pt>
                <c:pt idx="29">
                  <c:v>0.32900000000000001</c:v>
                </c:pt>
                <c:pt idx="30">
                  <c:v>0.34</c:v>
                </c:pt>
                <c:pt idx="31">
                  <c:v>0.35799999999999998</c:v>
                </c:pt>
                <c:pt idx="32">
                  <c:v>0.35099999999999998</c:v>
                </c:pt>
                <c:pt idx="33">
                  <c:v>0.35699999999999998</c:v>
                </c:pt>
              </c:numCache>
            </c:numRef>
          </c:val>
          <c:extLst>
            <c:ext xmlns:c16="http://schemas.microsoft.com/office/drawing/2014/chart" uri="{C3380CC4-5D6E-409C-BE32-E72D297353CC}">
              <c16:uniqueId val="{00000000-17C4-4329-8AB0-C3B60805993B}"/>
            </c:ext>
          </c:extLst>
        </c:ser>
        <c:dLbls>
          <c:showLegendKey val="0"/>
          <c:showVal val="0"/>
          <c:showCatName val="0"/>
          <c:showSerName val="0"/>
          <c:showPercent val="0"/>
          <c:showBubbleSize val="0"/>
        </c:dLbls>
        <c:gapWidth val="19"/>
        <c:axId val="-2129694952"/>
        <c:axId val="-2125174888"/>
      </c:barChart>
      <c:lineChart>
        <c:grouping val="standard"/>
        <c:varyColors val="0"/>
        <c:ser>
          <c:idx val="1"/>
          <c:order val="1"/>
          <c:tx>
            <c:strRef>
              <c:f>Hoja1!$C$1</c:f>
              <c:strCache>
                <c:ptCount val="1"/>
                <c:pt idx="0">
                  <c:v>OD-Fresh/FET</c:v>
                </c:pt>
              </c:strCache>
            </c:strRef>
          </c:tx>
          <c:spPr>
            <a:ln w="57150">
              <a:solidFill>
                <a:schemeClr val="accent5">
                  <a:lumMod val="50000"/>
                </a:schemeClr>
              </a:solidFill>
            </a:ln>
            <a:effectLst/>
          </c:spPr>
          <c:marker>
            <c:symbol val="none"/>
          </c:marker>
          <c:dLbls>
            <c:dLbl>
              <c:idx val="13"/>
              <c:layout>
                <c:manualLayout>
                  <c:x val="-1.4880153403643336E-2"/>
                  <c:y val="1.98103188339844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F03-41FA-9428-3E22E33461EB}"/>
                </c:ext>
              </c:extLst>
            </c:dLbl>
            <c:dLbl>
              <c:idx val="14"/>
              <c:layout>
                <c:manualLayout>
                  <c:x val="-9.7666986257590287E-3"/>
                  <c:y val="1.98103188339844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F03-41FA-9428-3E22E33461EB}"/>
                </c:ext>
              </c:extLst>
            </c:dLbl>
            <c:dLbl>
              <c:idx val="15"/>
              <c:layout>
                <c:manualLayout>
                  <c:x val="-1.1045062320230106E-2"/>
                  <c:y val="2.98440602522221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F03-41FA-9428-3E22E33461EB}"/>
                </c:ext>
              </c:extLst>
            </c:dLbl>
            <c:dLbl>
              <c:idx val="16"/>
              <c:layout>
                <c:manualLayout>
                  <c:x val="-5.9316075423457978E-3"/>
                  <c:y val="2.73356248976626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F03-41FA-9428-3E22E33461EB}"/>
                </c:ext>
              </c:extLst>
            </c:dLbl>
            <c:dLbl>
              <c:idx val="17"/>
              <c:layout>
                <c:manualLayout>
                  <c:x val="-2.382869926494097E-2"/>
                  <c:y val="-4.29005650300014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F03-41FA-9428-3E22E33461EB}"/>
                </c:ext>
              </c:extLst>
            </c:dLbl>
            <c:dLbl>
              <c:idx val="18"/>
              <c:layout>
                <c:manualLayout>
                  <c:x val="-2.5107062959412046E-2"/>
                  <c:y val="-4.29005650300015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F03-41FA-9428-3E22E33461EB}"/>
                </c:ext>
              </c:extLst>
            </c:dLbl>
            <c:dLbl>
              <c:idx val="21"/>
              <c:layout>
                <c:manualLayout>
                  <c:x val="-2.3828699264940877E-2"/>
                  <c:y val="-5.29343064482392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F03-41FA-9428-3E22E33461EB}"/>
                </c:ext>
              </c:extLst>
            </c:dLbl>
            <c:dLbl>
              <c:idx val="22"/>
              <c:layout>
                <c:manualLayout>
                  <c:x val="-7.2099712368168742E-3"/>
                  <c:y val="1.47934481248654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F03-41FA-9428-3E22E33461EB}"/>
                </c:ext>
              </c:extLst>
            </c:dLbl>
            <c:dLbl>
              <c:idx val="23"/>
              <c:layout>
                <c:manualLayout>
                  <c:x val="-9.7666986257590287E-3"/>
                  <c:y val="1.47934481248655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F03-41FA-9428-3E22E33461EB}"/>
                </c:ext>
              </c:extLst>
            </c:dLbl>
            <c:dLbl>
              <c:idx val="25"/>
              <c:layout>
                <c:manualLayout>
                  <c:x val="-1.3007400920522518E-2"/>
                  <c:y val="1.98103188339844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F03-41FA-9428-3E22E33461EB}"/>
                </c:ext>
              </c:extLst>
            </c:dLbl>
            <c:dLbl>
              <c:idx val="26"/>
              <c:layout>
                <c:manualLayout>
                  <c:x val="-5.3372187536961501E-3"/>
                  <c:y val="4.759706706627819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F03-41FA-9428-3E22E33461EB}"/>
                </c:ext>
              </c:extLst>
            </c:dLbl>
            <c:dLbl>
              <c:idx val="27"/>
              <c:layout>
                <c:manualLayout>
                  <c:x val="-4.7523220671241595E-2"/>
                  <c:y val="-2.28330821935259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F03-41FA-9428-3E22E33461EB}"/>
                </c:ext>
              </c:extLst>
            </c:dLbl>
            <c:dLbl>
              <c:idx val="28"/>
              <c:layout>
                <c:manualLayout>
                  <c:x val="-5.0079948060183843E-2"/>
                  <c:y val="-2.765599357050490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F03-41FA-9428-3E22E33461EB}"/>
                </c:ext>
              </c:extLst>
            </c:dLbl>
            <c:dLbl>
              <c:idx val="29"/>
              <c:layout>
                <c:manualLayout>
                  <c:x val="-5.3372187536960564E-3"/>
                  <c:y val="-2.765599357050496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03-41FA-9428-3E22E33461EB}"/>
                </c:ext>
              </c:extLst>
            </c:dLbl>
            <c:dLbl>
              <c:idx val="30"/>
              <c:delete val="1"/>
              <c:extLst>
                <c:ext xmlns:c15="http://schemas.microsoft.com/office/drawing/2012/chart" uri="{CE6537A1-D6FC-4f65-9D91-7224C49458BB}"/>
                <c:ext xmlns:c16="http://schemas.microsoft.com/office/drawing/2014/chart" uri="{C3380CC4-5D6E-409C-BE32-E72D297353CC}">
                  <c16:uniqueId val="{00000003-DF03-41FA-9428-3E22E33461EB}"/>
                </c:ext>
              </c:extLst>
            </c:dLbl>
            <c:dLbl>
              <c:idx val="32"/>
              <c:layout>
                <c:manualLayout>
                  <c:x val="-3.0344276031921222E-2"/>
                  <c:y val="-2.3811371981804167E-2"/>
                </c:manualLayout>
              </c:layout>
              <c:spPr>
                <a:noFill/>
                <a:ln>
                  <a:noFill/>
                </a:ln>
                <a:effectLst/>
              </c:spPr>
              <c:txPr>
                <a:bodyPr wrap="square" lIns="38100" tIns="19050" rIns="38100" bIns="19050" anchor="ctr">
                  <a:spAutoFit/>
                </a:bodyPr>
                <a:lstStyle/>
                <a:p>
                  <a:pPr>
                    <a:defRPr sz="900" b="0">
                      <a:solidFill>
                        <a:schemeClr val="tx1"/>
                      </a:solidFill>
                    </a:defRPr>
                  </a:pPr>
                  <a:endParaRPr lang="es-CL"/>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1E-7446-B270-F6BD39C088FE}"/>
                </c:ext>
              </c:extLst>
            </c:dLbl>
            <c:dLbl>
              <c:idx val="33"/>
              <c:layout>
                <c:manualLayout>
                  <c:x val="-2.2447996023614584E-2"/>
                  <c:y val="-7.3980079072992908E-2"/>
                </c:manualLayout>
              </c:layout>
              <c:spPr>
                <a:noFill/>
                <a:ln>
                  <a:noFill/>
                </a:ln>
                <a:effectLst/>
              </c:spPr>
              <c:txPr>
                <a:bodyPr wrap="square" lIns="38100" tIns="19050" rIns="38100" bIns="19050" anchor="ctr">
                  <a:spAutoFit/>
                </a:bodyPr>
                <a:lstStyle/>
                <a:p>
                  <a:pPr>
                    <a:defRPr sz="900" b="1">
                      <a:solidFill>
                        <a:schemeClr val="tx1"/>
                      </a:solidFill>
                    </a:defRPr>
                  </a:pPr>
                  <a:endParaRPr lang="es-CL"/>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C1-45A7-A482-CF22A2ECB113}"/>
                </c:ext>
              </c:extLst>
            </c:dLbl>
            <c:spPr>
              <a:noFill/>
              <a:ln>
                <a:noFill/>
              </a:ln>
              <a:effectLst/>
            </c:spPr>
            <c:txPr>
              <a:bodyPr wrap="square" lIns="38100" tIns="19050" rIns="38100" bIns="19050" anchor="ctr">
                <a:spAutoFit/>
              </a:bodyPr>
              <a:lstStyle/>
              <a:p>
                <a:pPr>
                  <a:defRPr sz="900">
                    <a:solidFill>
                      <a:schemeClr val="tx1"/>
                    </a:solidFill>
                  </a:defRPr>
                </a:pPr>
                <a:endParaRPr lang="es-CL"/>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Hoja1!$A$2:$A$35</c:f>
              <c:numCache>
                <c:formatCode>General</c:formatCode>
                <c:ptCount val="3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numCache>
            </c:numRef>
          </c:cat>
          <c:val>
            <c:numRef>
              <c:f>Hoja1!$C$2:$C$35</c:f>
              <c:numCache>
                <c:formatCode>General</c:formatCode>
                <c:ptCount val="34"/>
                <c:pt idx="0">
                  <c:v>40</c:v>
                </c:pt>
                <c:pt idx="1">
                  <c:v>58</c:v>
                </c:pt>
                <c:pt idx="2">
                  <c:v>233</c:v>
                </c:pt>
                <c:pt idx="3">
                  <c:v>244</c:v>
                </c:pt>
                <c:pt idx="4">
                  <c:v>314</c:v>
                </c:pt>
                <c:pt idx="5">
                  <c:v>379</c:v>
                </c:pt>
                <c:pt idx="6">
                  <c:v>535</c:v>
                </c:pt>
                <c:pt idx="7">
                  <c:v>575</c:v>
                </c:pt>
                <c:pt idx="8">
                  <c:v>941</c:v>
                </c:pt>
                <c:pt idx="9">
                  <c:v>1248</c:v>
                </c:pt>
                <c:pt idx="10">
                  <c:v>1471</c:v>
                </c:pt>
                <c:pt idx="11">
                  <c:v>1780</c:v>
                </c:pt>
                <c:pt idx="12">
                  <c:v>1794</c:v>
                </c:pt>
                <c:pt idx="13">
                  <c:v>2704</c:v>
                </c:pt>
                <c:pt idx="14">
                  <c:v>2705</c:v>
                </c:pt>
                <c:pt idx="15">
                  <c:v>3516</c:v>
                </c:pt>
                <c:pt idx="16">
                  <c:v>3982</c:v>
                </c:pt>
                <c:pt idx="17">
                  <c:v>4697</c:v>
                </c:pt>
                <c:pt idx="18">
                  <c:v>5258</c:v>
                </c:pt>
                <c:pt idx="19">
                  <c:v>5908</c:v>
                </c:pt>
                <c:pt idx="20">
                  <c:v>6320</c:v>
                </c:pt>
                <c:pt idx="21">
                  <c:v>6258</c:v>
                </c:pt>
                <c:pt idx="22">
                  <c:v>8608</c:v>
                </c:pt>
                <c:pt idx="23">
                  <c:v>9700</c:v>
                </c:pt>
                <c:pt idx="24">
                  <c:v>11358</c:v>
                </c:pt>
                <c:pt idx="25">
                  <c:v>11779</c:v>
                </c:pt>
                <c:pt idx="26">
                  <c:v>13184</c:v>
                </c:pt>
                <c:pt idx="27">
                  <c:v>16798</c:v>
                </c:pt>
                <c:pt idx="28">
                  <c:v>19237</c:v>
                </c:pt>
                <c:pt idx="29">
                  <c:v>19258</c:v>
                </c:pt>
                <c:pt idx="30">
                  <c:v>13533</c:v>
                </c:pt>
                <c:pt idx="31">
                  <c:v>20186</c:v>
                </c:pt>
                <c:pt idx="32">
                  <c:v>25872</c:v>
                </c:pt>
                <c:pt idx="33">
                  <c:v>24024</c:v>
                </c:pt>
              </c:numCache>
            </c:numRef>
          </c:val>
          <c:smooth val="0"/>
          <c:extLst>
            <c:ext xmlns:c16="http://schemas.microsoft.com/office/drawing/2014/chart" uri="{C3380CC4-5D6E-409C-BE32-E72D297353CC}">
              <c16:uniqueId val="{00000001-17C4-4329-8AB0-C3B60805993B}"/>
            </c:ext>
          </c:extLst>
        </c:ser>
        <c:dLbls>
          <c:showLegendKey val="0"/>
          <c:showVal val="0"/>
          <c:showCatName val="0"/>
          <c:showSerName val="0"/>
          <c:showPercent val="0"/>
          <c:showBubbleSize val="0"/>
        </c:dLbls>
        <c:marker val="1"/>
        <c:smooth val="0"/>
        <c:axId val="1292870512"/>
        <c:axId val="1292865104"/>
      </c:lineChart>
      <c:catAx>
        <c:axId val="-21296949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CL"/>
          </a:p>
        </c:txPr>
        <c:crossAx val="-2125174888"/>
        <c:crosses val="autoZero"/>
        <c:auto val="1"/>
        <c:lblAlgn val="ctr"/>
        <c:lblOffset val="100"/>
        <c:noMultiLvlLbl val="0"/>
      </c:catAx>
      <c:valAx>
        <c:axId val="-2125174888"/>
        <c:scaling>
          <c:orientation val="minMax"/>
          <c:max val="0.4"/>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2129694952"/>
        <c:crosses val="autoZero"/>
        <c:crossBetween val="between"/>
        <c:majorUnit val="0.1"/>
      </c:valAx>
      <c:valAx>
        <c:axId val="1292865104"/>
        <c:scaling>
          <c:orientation val="minMax"/>
          <c:max val="28000"/>
          <c:min val="0"/>
        </c:scaling>
        <c:delete val="0"/>
        <c:axPos val="r"/>
        <c:numFmt formatCode="General" sourceLinked="1"/>
        <c:majorTickMark val="out"/>
        <c:minorTickMark val="none"/>
        <c:tickLblPos val="nextTo"/>
        <c:crossAx val="1292870512"/>
        <c:crosses val="max"/>
        <c:crossBetween val="between"/>
      </c:valAx>
      <c:catAx>
        <c:axId val="1292870512"/>
        <c:scaling>
          <c:orientation val="minMax"/>
        </c:scaling>
        <c:delete val="1"/>
        <c:axPos val="b"/>
        <c:numFmt formatCode="General" sourceLinked="1"/>
        <c:majorTickMark val="out"/>
        <c:minorTickMark val="none"/>
        <c:tickLblPos val="nextTo"/>
        <c:crossAx val="1292865104"/>
        <c:crosses val="autoZero"/>
        <c:auto val="1"/>
        <c:lblAlgn val="ctr"/>
        <c:lblOffset val="100"/>
        <c:noMultiLvlLbl val="0"/>
      </c:catAx>
      <c:spPr>
        <a:noFill/>
        <a:effectLst/>
      </c:spPr>
    </c:plotArea>
    <c:legend>
      <c:legendPos val="r"/>
      <c:layout>
        <c:manualLayout>
          <c:xMode val="edge"/>
          <c:yMode val="edge"/>
          <c:x val="0.33294198339276415"/>
          <c:y val="0.90633107356885367"/>
          <c:w val="0.3007808523825537"/>
          <c:h val="9.3668926431146313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126476377952799E-2"/>
          <c:y val="3.7470654683153602E-2"/>
          <c:w val="0.88368602362204696"/>
          <c:h val="0.76781928101505403"/>
        </c:manualLayout>
      </c:layout>
      <c:barChart>
        <c:barDir val="col"/>
        <c:grouping val="percentStacked"/>
        <c:varyColors val="0"/>
        <c:ser>
          <c:idx val="0"/>
          <c:order val="0"/>
          <c:tx>
            <c:strRef>
              <c:f>Hoja1!$B$1</c:f>
              <c:strCache>
                <c:ptCount val="1"/>
                <c:pt idx="0">
                  <c:v>SET</c:v>
                </c:pt>
              </c:strCache>
            </c:strRef>
          </c:tx>
          <c:spPr>
            <a:solidFill>
              <a:schemeClr val="accent1"/>
            </a:solidFill>
            <a:ln>
              <a:noFill/>
            </a:ln>
            <a:effectLst/>
          </c:spPr>
          <c:invertIfNegative val="0"/>
          <c:dLbls>
            <c:spPr>
              <a:noFill/>
              <a:ln>
                <a:noFill/>
              </a:ln>
              <a:effectLst/>
            </c:spPr>
            <c:txPr>
              <a:bodyPr rot="540000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Hoja1!$A$2:$A$35</c:f>
              <c:numCache>
                <c:formatCode>General</c:formatCode>
                <c:ptCount val="34"/>
                <c:pt idx="0">
                  <c:v>90</c:v>
                </c:pt>
                <c:pt idx="1">
                  <c:v>91</c:v>
                </c:pt>
                <c:pt idx="2">
                  <c:v>92</c:v>
                </c:pt>
                <c:pt idx="3">
                  <c:v>93</c:v>
                </c:pt>
                <c:pt idx="4">
                  <c:v>94</c:v>
                </c:pt>
                <c:pt idx="5">
                  <c:v>95</c:v>
                </c:pt>
                <c:pt idx="6">
                  <c:v>96</c:v>
                </c:pt>
                <c:pt idx="7">
                  <c:v>97</c:v>
                </c:pt>
                <c:pt idx="8">
                  <c:v>98</c:v>
                </c:pt>
                <c:pt idx="9">
                  <c:v>99</c:v>
                </c:pt>
                <c:pt idx="10">
                  <c:v>0</c:v>
                </c:pt>
                <c:pt idx="11">
                  <c:v>1</c:v>
                </c:pt>
                <c:pt idx="12">
                  <c:v>2</c:v>
                </c:pt>
                <c:pt idx="13">
                  <c:v>3</c:v>
                </c:pt>
                <c:pt idx="14">
                  <c:v>4</c:v>
                </c:pt>
                <c:pt idx="15">
                  <c:v>5</c:v>
                </c:pt>
                <c:pt idx="16">
                  <c:v>6</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numCache>
            </c:numRef>
          </c:cat>
          <c:val>
            <c:numRef>
              <c:f>Hoja1!$B$2:$B$35</c:f>
              <c:numCache>
                <c:formatCode>General</c:formatCode>
                <c:ptCount val="34"/>
                <c:pt idx="0">
                  <c:v>13.8</c:v>
                </c:pt>
                <c:pt idx="1">
                  <c:v>11.5</c:v>
                </c:pt>
                <c:pt idx="2">
                  <c:v>9.3000000000000007</c:v>
                </c:pt>
                <c:pt idx="3">
                  <c:v>9.6999999999999993</c:v>
                </c:pt>
                <c:pt idx="4">
                  <c:v>12.3</c:v>
                </c:pt>
                <c:pt idx="5">
                  <c:v>10.7</c:v>
                </c:pt>
                <c:pt idx="6">
                  <c:v>10.4</c:v>
                </c:pt>
                <c:pt idx="7">
                  <c:v>10.8</c:v>
                </c:pt>
                <c:pt idx="8">
                  <c:v>11.2</c:v>
                </c:pt>
                <c:pt idx="9">
                  <c:v>10.4</c:v>
                </c:pt>
                <c:pt idx="10">
                  <c:v>11</c:v>
                </c:pt>
                <c:pt idx="11">
                  <c:v>10.199999999999999</c:v>
                </c:pt>
                <c:pt idx="12">
                  <c:v>9.4</c:v>
                </c:pt>
                <c:pt idx="13">
                  <c:v>10</c:v>
                </c:pt>
                <c:pt idx="14">
                  <c:v>9.9</c:v>
                </c:pt>
                <c:pt idx="15">
                  <c:v>10.4</c:v>
                </c:pt>
                <c:pt idx="16">
                  <c:v>11.4</c:v>
                </c:pt>
                <c:pt idx="17">
                  <c:v>11.6</c:v>
                </c:pt>
                <c:pt idx="18">
                  <c:v>11.8</c:v>
                </c:pt>
                <c:pt idx="19">
                  <c:v>12.6</c:v>
                </c:pt>
                <c:pt idx="20">
                  <c:v>13</c:v>
                </c:pt>
                <c:pt idx="21">
                  <c:v>13.9</c:v>
                </c:pt>
                <c:pt idx="22">
                  <c:v>15.5</c:v>
                </c:pt>
                <c:pt idx="23">
                  <c:v>16.899999999999999</c:v>
                </c:pt>
                <c:pt idx="24">
                  <c:v>18.3</c:v>
                </c:pt>
                <c:pt idx="25">
                  <c:v>21.1</c:v>
                </c:pt>
                <c:pt idx="26">
                  <c:v>25.5</c:v>
                </c:pt>
                <c:pt idx="27">
                  <c:v>26.9</c:v>
                </c:pt>
                <c:pt idx="28">
                  <c:v>30.4</c:v>
                </c:pt>
                <c:pt idx="29">
                  <c:v>36.200000000000003</c:v>
                </c:pt>
                <c:pt idx="30">
                  <c:v>38.299999999999997</c:v>
                </c:pt>
                <c:pt idx="31">
                  <c:v>42.4</c:v>
                </c:pt>
                <c:pt idx="32">
                  <c:v>47.3</c:v>
                </c:pt>
                <c:pt idx="33">
                  <c:v>52.1</c:v>
                </c:pt>
              </c:numCache>
            </c:numRef>
          </c:val>
          <c:extLst>
            <c:ext xmlns:c16="http://schemas.microsoft.com/office/drawing/2014/chart" uri="{C3380CC4-5D6E-409C-BE32-E72D297353CC}">
              <c16:uniqueId val="{00000000-9870-4870-8F5C-4879B9AD3611}"/>
            </c:ext>
          </c:extLst>
        </c:ser>
        <c:ser>
          <c:idx val="1"/>
          <c:order val="1"/>
          <c:tx>
            <c:strRef>
              <c:f>Hoja1!$C$1</c:f>
              <c:strCache>
                <c:ptCount val="1"/>
                <c:pt idx="0">
                  <c:v>DET</c:v>
                </c:pt>
              </c:strCache>
            </c:strRef>
          </c:tx>
          <c:spPr>
            <a:solidFill>
              <a:schemeClr val="accent6"/>
            </a:solidFill>
            <a:ln>
              <a:noFill/>
            </a:ln>
            <a:effectLst/>
          </c:spPr>
          <c:invertIfNegative val="0"/>
          <c:dLbls>
            <c:spPr>
              <a:noFill/>
              <a:ln>
                <a:noFill/>
              </a:ln>
              <a:effectLst/>
            </c:spPr>
            <c:txPr>
              <a:bodyPr rot="540000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Hoja1!$A$2:$A$35</c:f>
              <c:numCache>
                <c:formatCode>General</c:formatCode>
                <c:ptCount val="34"/>
                <c:pt idx="0">
                  <c:v>90</c:v>
                </c:pt>
                <c:pt idx="1">
                  <c:v>91</c:v>
                </c:pt>
                <c:pt idx="2">
                  <c:v>92</c:v>
                </c:pt>
                <c:pt idx="3">
                  <c:v>93</c:v>
                </c:pt>
                <c:pt idx="4">
                  <c:v>94</c:v>
                </c:pt>
                <c:pt idx="5">
                  <c:v>95</c:v>
                </c:pt>
                <c:pt idx="6">
                  <c:v>96</c:v>
                </c:pt>
                <c:pt idx="7">
                  <c:v>97</c:v>
                </c:pt>
                <c:pt idx="8">
                  <c:v>98</c:v>
                </c:pt>
                <c:pt idx="9">
                  <c:v>99</c:v>
                </c:pt>
                <c:pt idx="10">
                  <c:v>0</c:v>
                </c:pt>
                <c:pt idx="11">
                  <c:v>1</c:v>
                </c:pt>
                <c:pt idx="12">
                  <c:v>2</c:v>
                </c:pt>
                <c:pt idx="13">
                  <c:v>3</c:v>
                </c:pt>
                <c:pt idx="14">
                  <c:v>4</c:v>
                </c:pt>
                <c:pt idx="15">
                  <c:v>5</c:v>
                </c:pt>
                <c:pt idx="16">
                  <c:v>6</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numCache>
            </c:numRef>
          </c:cat>
          <c:val>
            <c:numRef>
              <c:f>Hoja1!$C$2:$C$35</c:f>
              <c:numCache>
                <c:formatCode>General</c:formatCode>
                <c:ptCount val="34"/>
                <c:pt idx="0">
                  <c:v>25.8</c:v>
                </c:pt>
                <c:pt idx="1">
                  <c:v>18.8</c:v>
                </c:pt>
                <c:pt idx="2">
                  <c:v>15.6</c:v>
                </c:pt>
                <c:pt idx="3">
                  <c:v>17.899999999999999</c:v>
                </c:pt>
                <c:pt idx="4">
                  <c:v>16.8</c:v>
                </c:pt>
                <c:pt idx="5">
                  <c:v>16.600000000000001</c:v>
                </c:pt>
                <c:pt idx="6">
                  <c:v>15.3</c:v>
                </c:pt>
                <c:pt idx="7">
                  <c:v>15.4</c:v>
                </c:pt>
                <c:pt idx="8">
                  <c:v>16.5</c:v>
                </c:pt>
                <c:pt idx="9">
                  <c:v>17.600000000000001</c:v>
                </c:pt>
                <c:pt idx="10">
                  <c:v>18.600000000000001</c:v>
                </c:pt>
                <c:pt idx="11">
                  <c:v>18.7</c:v>
                </c:pt>
                <c:pt idx="12">
                  <c:v>19.8</c:v>
                </c:pt>
                <c:pt idx="13">
                  <c:v>21.7</c:v>
                </c:pt>
                <c:pt idx="14">
                  <c:v>23.7</c:v>
                </c:pt>
                <c:pt idx="15">
                  <c:v>26.2</c:v>
                </c:pt>
                <c:pt idx="16">
                  <c:v>30.9</c:v>
                </c:pt>
                <c:pt idx="17">
                  <c:v>34.1</c:v>
                </c:pt>
                <c:pt idx="18">
                  <c:v>39.700000000000003</c:v>
                </c:pt>
                <c:pt idx="19">
                  <c:v>43.6</c:v>
                </c:pt>
                <c:pt idx="20">
                  <c:v>45.2</c:v>
                </c:pt>
                <c:pt idx="21">
                  <c:v>54.3</c:v>
                </c:pt>
                <c:pt idx="22">
                  <c:v>56.7</c:v>
                </c:pt>
                <c:pt idx="23">
                  <c:v>57.2</c:v>
                </c:pt>
                <c:pt idx="24">
                  <c:v>60</c:v>
                </c:pt>
                <c:pt idx="25">
                  <c:v>62.3</c:v>
                </c:pt>
                <c:pt idx="26">
                  <c:v>61.3</c:v>
                </c:pt>
                <c:pt idx="27">
                  <c:v>58.6</c:v>
                </c:pt>
                <c:pt idx="28">
                  <c:v>56.1</c:v>
                </c:pt>
                <c:pt idx="29">
                  <c:v>53.8</c:v>
                </c:pt>
                <c:pt idx="30">
                  <c:v>52.3</c:v>
                </c:pt>
                <c:pt idx="31">
                  <c:v>50.1</c:v>
                </c:pt>
                <c:pt idx="32">
                  <c:v>46.8</c:v>
                </c:pt>
                <c:pt idx="33">
                  <c:v>43.1</c:v>
                </c:pt>
              </c:numCache>
            </c:numRef>
          </c:val>
          <c:extLst>
            <c:ext xmlns:c16="http://schemas.microsoft.com/office/drawing/2014/chart" uri="{C3380CC4-5D6E-409C-BE32-E72D297353CC}">
              <c16:uniqueId val="{00000001-9870-4870-8F5C-4879B9AD3611}"/>
            </c:ext>
          </c:extLst>
        </c:ser>
        <c:ser>
          <c:idx val="2"/>
          <c:order val="2"/>
          <c:tx>
            <c:strRef>
              <c:f>Hoja1!$D$1</c:f>
              <c:strCache>
                <c:ptCount val="1"/>
                <c:pt idx="0">
                  <c:v>TET</c:v>
                </c:pt>
              </c:strCache>
            </c:strRef>
          </c:tx>
          <c:spPr>
            <a:solidFill>
              <a:schemeClr val="accent2"/>
            </a:solidFill>
            <a:ln>
              <a:solidFill>
                <a:schemeClr val="accent2"/>
              </a:solidFill>
            </a:ln>
            <a:effectLst/>
          </c:spPr>
          <c:invertIfNegative val="0"/>
          <c:dLbls>
            <c:dLbl>
              <c:idx val="25"/>
              <c:layout>
                <c:manualLayout>
                  <c:x val="1.5624999999998899E-3"/>
                  <c:y val="7.03124956746740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70-4870-8F5C-4879B9AD3611}"/>
                </c:ext>
              </c:extLst>
            </c:dLbl>
            <c:dLbl>
              <c:idx val="26"/>
              <c:layout>
                <c:manualLayout>
                  <c:x val="-1.1458200967217999E-16"/>
                  <c:y val="1.874999884657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70-4870-8F5C-4879B9AD3611}"/>
                </c:ext>
              </c:extLst>
            </c:dLbl>
            <c:dLbl>
              <c:idx val="27"/>
              <c:layout>
                <c:manualLayout>
                  <c:x val="0"/>
                  <c:y val="1.171874927911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870-4870-8F5C-4879B9AD3611}"/>
                </c:ext>
              </c:extLst>
            </c:dLbl>
            <c:dLbl>
              <c:idx val="28"/>
              <c:layout>
                <c:manualLayout>
                  <c:x val="-3.1250000000001099E-3"/>
                  <c:y val="1.6406248990757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70-4870-8F5C-4879B9AD3611}"/>
                </c:ext>
              </c:extLst>
            </c:dLbl>
            <c:dLbl>
              <c:idx val="29"/>
              <c:layout>
                <c:manualLayout>
                  <c:x val="-1.30878638352074E-16"/>
                  <c:y val="2.3937418415393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870-4870-8F5C-4879B9AD3611}"/>
                </c:ext>
              </c:extLst>
            </c:dLbl>
            <c:dLbl>
              <c:idx val="31"/>
              <c:layout>
                <c:manualLayout>
                  <c:x val="3.07913535454717E-3"/>
                  <c:y val="1.5673091400038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9B1-4D9F-8BFC-DC070C44D63D}"/>
                </c:ext>
              </c:extLst>
            </c:dLbl>
            <c:dLbl>
              <c:idx val="32"/>
              <c:layout>
                <c:manualLayout>
                  <c:x val="0"/>
                  <c:y val="1.3060909500032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B1-4D9F-8BFC-DC070C44D63D}"/>
                </c:ext>
              </c:extLst>
            </c:dLbl>
            <c:dLbl>
              <c:idx val="33"/>
              <c:layout>
                <c:manualLayout>
                  <c:x val="1.5395676772737544E-3"/>
                  <c:y val="1.5673091400038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0E-4F42-B165-EF214DE8B0F9}"/>
                </c:ext>
              </c:extLst>
            </c:dLbl>
            <c:spPr>
              <a:noFill/>
              <a:ln>
                <a:noFill/>
              </a:ln>
              <a:effectLst/>
            </c:spPr>
            <c:txPr>
              <a:bodyPr rot="540000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Hoja1!$A$2:$A$35</c:f>
              <c:numCache>
                <c:formatCode>General</c:formatCode>
                <c:ptCount val="34"/>
                <c:pt idx="0">
                  <c:v>90</c:v>
                </c:pt>
                <c:pt idx="1">
                  <c:v>91</c:v>
                </c:pt>
                <c:pt idx="2">
                  <c:v>92</c:v>
                </c:pt>
                <c:pt idx="3">
                  <c:v>93</c:v>
                </c:pt>
                <c:pt idx="4">
                  <c:v>94</c:v>
                </c:pt>
                <c:pt idx="5">
                  <c:v>95</c:v>
                </c:pt>
                <c:pt idx="6">
                  <c:v>96</c:v>
                </c:pt>
                <c:pt idx="7">
                  <c:v>97</c:v>
                </c:pt>
                <c:pt idx="8">
                  <c:v>98</c:v>
                </c:pt>
                <c:pt idx="9">
                  <c:v>99</c:v>
                </c:pt>
                <c:pt idx="10">
                  <c:v>0</c:v>
                </c:pt>
                <c:pt idx="11">
                  <c:v>1</c:v>
                </c:pt>
                <c:pt idx="12">
                  <c:v>2</c:v>
                </c:pt>
                <c:pt idx="13">
                  <c:v>3</c:v>
                </c:pt>
                <c:pt idx="14">
                  <c:v>4</c:v>
                </c:pt>
                <c:pt idx="15">
                  <c:v>5</c:v>
                </c:pt>
                <c:pt idx="16">
                  <c:v>6</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numCache>
            </c:numRef>
          </c:cat>
          <c:val>
            <c:numRef>
              <c:f>Hoja1!$D$2:$D$35</c:f>
              <c:numCache>
                <c:formatCode>General</c:formatCode>
                <c:ptCount val="34"/>
                <c:pt idx="0">
                  <c:v>23.3</c:v>
                </c:pt>
                <c:pt idx="1">
                  <c:v>23.1</c:v>
                </c:pt>
                <c:pt idx="2">
                  <c:v>19.899999999999999</c:v>
                </c:pt>
                <c:pt idx="3">
                  <c:v>21.8</c:v>
                </c:pt>
                <c:pt idx="4">
                  <c:v>19.7</c:v>
                </c:pt>
                <c:pt idx="5">
                  <c:v>21.1</c:v>
                </c:pt>
                <c:pt idx="6">
                  <c:v>19.899999999999999</c:v>
                </c:pt>
                <c:pt idx="7">
                  <c:v>20.7</c:v>
                </c:pt>
                <c:pt idx="8">
                  <c:v>24.8</c:v>
                </c:pt>
                <c:pt idx="9">
                  <c:v>29.2</c:v>
                </c:pt>
                <c:pt idx="10">
                  <c:v>27.3</c:v>
                </c:pt>
                <c:pt idx="11">
                  <c:v>30.5</c:v>
                </c:pt>
                <c:pt idx="12">
                  <c:v>32.9</c:v>
                </c:pt>
                <c:pt idx="13">
                  <c:v>34.299999999999997</c:v>
                </c:pt>
                <c:pt idx="14">
                  <c:v>37.4</c:v>
                </c:pt>
                <c:pt idx="15">
                  <c:v>39.299999999999997</c:v>
                </c:pt>
                <c:pt idx="16">
                  <c:v>39.1</c:v>
                </c:pt>
                <c:pt idx="17">
                  <c:v>38.5</c:v>
                </c:pt>
                <c:pt idx="18">
                  <c:v>36.4</c:v>
                </c:pt>
                <c:pt idx="19">
                  <c:v>34.299999999999997</c:v>
                </c:pt>
                <c:pt idx="20">
                  <c:v>34.6</c:v>
                </c:pt>
                <c:pt idx="21">
                  <c:v>27.6</c:v>
                </c:pt>
                <c:pt idx="22">
                  <c:v>25.2</c:v>
                </c:pt>
                <c:pt idx="23">
                  <c:v>23.4</c:v>
                </c:pt>
                <c:pt idx="24">
                  <c:v>19.399999999999999</c:v>
                </c:pt>
                <c:pt idx="25">
                  <c:v>15.2</c:v>
                </c:pt>
                <c:pt idx="26">
                  <c:v>12.3</c:v>
                </c:pt>
                <c:pt idx="27">
                  <c:v>13.3</c:v>
                </c:pt>
                <c:pt idx="28">
                  <c:v>12.4</c:v>
                </c:pt>
                <c:pt idx="29">
                  <c:v>9.1</c:v>
                </c:pt>
                <c:pt idx="30">
                  <c:v>8.6</c:v>
                </c:pt>
                <c:pt idx="31">
                  <c:v>7.1</c:v>
                </c:pt>
                <c:pt idx="32">
                  <c:v>5.7</c:v>
                </c:pt>
                <c:pt idx="33">
                  <c:v>4.5999999999999996</c:v>
                </c:pt>
              </c:numCache>
            </c:numRef>
          </c:val>
          <c:extLst>
            <c:ext xmlns:c16="http://schemas.microsoft.com/office/drawing/2014/chart" uri="{C3380CC4-5D6E-409C-BE32-E72D297353CC}">
              <c16:uniqueId val="{00000007-9870-4870-8F5C-4879B9AD3611}"/>
            </c:ext>
          </c:extLst>
        </c:ser>
        <c:ser>
          <c:idx val="3"/>
          <c:order val="3"/>
          <c:tx>
            <c:strRef>
              <c:f>Hoja1!$E$1</c:f>
              <c:strCache>
                <c:ptCount val="1"/>
                <c:pt idx="0">
                  <c:v>ET≥4</c:v>
                </c:pt>
              </c:strCache>
            </c:strRef>
          </c:tx>
          <c:spPr>
            <a:solidFill>
              <a:srgbClr val="C00000"/>
            </a:solidFill>
            <a:ln>
              <a:noFill/>
            </a:ln>
            <a:effectLst/>
          </c:spPr>
          <c:invertIfNegative val="0"/>
          <c:dLbls>
            <c:dLbl>
              <c:idx val="21"/>
              <c:layout>
                <c:manualLayout>
                  <c:x val="0"/>
                  <c:y val="7.03124956746742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870-4870-8F5C-4879B9AD3611}"/>
                </c:ext>
              </c:extLst>
            </c:dLbl>
            <c:dLbl>
              <c:idx val="22"/>
              <c:layout>
                <c:manualLayout>
                  <c:x val="0"/>
                  <c:y val="1.171874927911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870-4870-8F5C-4879B9AD3611}"/>
                </c:ext>
              </c:extLst>
            </c:dLbl>
            <c:dLbl>
              <c:idx val="23"/>
              <c:layout>
                <c:manualLayout>
                  <c:x val="0"/>
                  <c:y val="1.406249913493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870-4870-8F5C-4879B9AD3611}"/>
                </c:ext>
              </c:extLst>
            </c:dLbl>
            <c:dLbl>
              <c:idx val="24"/>
              <c:layout>
                <c:manualLayout>
                  <c:x val="0"/>
                  <c:y val="1.406249913493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870-4870-8F5C-4879B9AD3611}"/>
                </c:ext>
              </c:extLst>
            </c:dLbl>
            <c:dLbl>
              <c:idx val="25"/>
              <c:layout>
                <c:manualLayout>
                  <c:x val="0"/>
                  <c:y val="1.6406248990757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870-4870-8F5C-4879B9AD3611}"/>
                </c:ext>
              </c:extLst>
            </c:dLbl>
            <c:dLbl>
              <c:idx val="26"/>
              <c:layout>
                <c:manualLayout>
                  <c:x val="-1.1458200967217999E-16"/>
                  <c:y val="1.874999884657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870-4870-8F5C-4879B9AD3611}"/>
                </c:ext>
              </c:extLst>
            </c:dLbl>
            <c:dLbl>
              <c:idx val="27"/>
              <c:layout>
                <c:manualLayout>
                  <c:x val="-3.12499999999988E-3"/>
                  <c:y val="1.874999884657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870-4870-8F5C-4879B9AD3611}"/>
                </c:ext>
              </c:extLst>
            </c:dLbl>
            <c:dLbl>
              <c:idx val="28"/>
              <c:layout>
                <c:manualLayout>
                  <c:x val="-3.1250000000001099E-3"/>
                  <c:y val="1.874999884657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870-4870-8F5C-4879B9AD3611}"/>
                </c:ext>
              </c:extLst>
            </c:dLbl>
            <c:dLbl>
              <c:idx val="29"/>
              <c:layout>
                <c:manualLayout>
                  <c:x val="-3.3017698422108666E-3"/>
                  <c:y val="-1.0531583482119029E-2"/>
                </c:manualLayout>
              </c:layout>
              <c:spPr>
                <a:noFill/>
                <a:ln>
                  <a:noFill/>
                </a:ln>
                <a:effectLst/>
              </c:spPr>
              <c:txPr>
                <a:bodyPr rot="540000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extLst>
                <c:ext xmlns:c15="http://schemas.microsoft.com/office/drawing/2012/chart" uri="{CE6537A1-D6FC-4f65-9D91-7224C49458BB}">
                  <c15:layout>
                    <c:manualLayout>
                      <c:w val="3.4896544082732246E-2"/>
                      <c:h val="6.0788352383749675E-2"/>
                    </c:manualLayout>
                  </c15:layout>
                </c:ext>
                <c:ext xmlns:c16="http://schemas.microsoft.com/office/drawing/2014/chart" uri="{C3380CC4-5D6E-409C-BE32-E72D297353CC}">
                  <c16:uniqueId val="{00000010-9870-4870-8F5C-4879B9AD3611}"/>
                </c:ext>
              </c:extLst>
            </c:dLbl>
            <c:dLbl>
              <c:idx val="30"/>
              <c:layout>
                <c:manualLayout>
                  <c:x val="-5.0851844843483474E-3"/>
                  <c:y val="-9.5368033845752431E-3"/>
                </c:manualLayout>
              </c:layout>
              <c:spPr>
                <a:noFill/>
                <a:ln>
                  <a:noFill/>
                </a:ln>
                <a:effectLst/>
              </c:spPr>
              <c:txPr>
                <a:bodyPr rot="540000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extLst>
                <c:ext xmlns:c15="http://schemas.microsoft.com/office/drawing/2012/chart" uri="{CE6537A1-D6FC-4f65-9D91-7224C49458BB}">
                  <c15:layout>
                    <c:manualLayout>
                      <c:w val="3.3189321122177547E-2"/>
                      <c:h val="6.2009907368327517E-2"/>
                    </c:manualLayout>
                  </c15:layout>
                </c:ext>
                <c:ext xmlns:c16="http://schemas.microsoft.com/office/drawing/2014/chart" uri="{C3380CC4-5D6E-409C-BE32-E72D297353CC}">
                  <c16:uniqueId val="{00000011-9870-4870-8F5C-4879B9AD3611}"/>
                </c:ext>
              </c:extLst>
            </c:dLbl>
            <c:dLbl>
              <c:idx val="31"/>
              <c:layout>
                <c:manualLayout>
                  <c:x val="-4.6187030318208117E-3"/>
                  <c:y val="-7.8365457000194993E-3"/>
                </c:manualLayout>
              </c:layout>
              <c:spPr>
                <a:noFill/>
                <a:ln>
                  <a:noFill/>
                </a:ln>
                <a:effectLst/>
              </c:spPr>
              <c:txPr>
                <a:bodyPr rot="540000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666-4BD2-95D0-1458019241C2}"/>
                </c:ext>
              </c:extLst>
            </c:dLbl>
            <c:dLbl>
              <c:idx val="32"/>
              <c:layout>
                <c:manualLayout>
                  <c:x val="0"/>
                  <c:y val="-7.836545700019501E-3"/>
                </c:manualLayout>
              </c:layout>
              <c:spPr>
                <a:noFill/>
                <a:ln>
                  <a:noFill/>
                </a:ln>
                <a:effectLst/>
              </c:spPr>
              <c:txPr>
                <a:bodyPr rot="540000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B1-4D9F-8BFC-DC070C44D63D}"/>
                </c:ext>
              </c:extLst>
            </c:dLbl>
            <c:dLbl>
              <c:idx val="33"/>
              <c:layout>
                <c:manualLayout>
                  <c:x val="1.5395676772737544E-3"/>
                  <c:y val="-7.836545700019501E-3"/>
                </c:manualLayout>
              </c:layout>
              <c:spPr>
                <a:noFill/>
                <a:ln>
                  <a:noFill/>
                </a:ln>
                <a:effectLst/>
              </c:spPr>
              <c:txPr>
                <a:bodyPr rot="540000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s-CL"/>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8F-CF46-8714-D95037BFCE47}"/>
                </c:ext>
              </c:extLst>
            </c:dLbl>
            <c:spPr>
              <a:noFill/>
              <a:ln>
                <a:noFill/>
              </a:ln>
              <a:effectLst/>
            </c:spPr>
            <c:txPr>
              <a:bodyPr rot="5400000" spcFirstLastPara="1" vertOverflow="ellipsis" vert="horz" wrap="square" lIns="38100" tIns="19050" rIns="38100" bIns="19050" anchor="ctr" anchorCtr="1">
                <a:spAutoFit/>
              </a:bodyPr>
              <a:lstStyle/>
              <a:p>
                <a:pPr>
                  <a:defRPr sz="1100" b="1" i="0" u="none" strike="noStrike" kern="1200" baseline="0">
                    <a:solidFill>
                      <a:schemeClr val="bg1">
                        <a:lumMod val="8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Hoja1!$A$2:$A$35</c:f>
              <c:numCache>
                <c:formatCode>General</c:formatCode>
                <c:ptCount val="34"/>
                <c:pt idx="0">
                  <c:v>90</c:v>
                </c:pt>
                <c:pt idx="1">
                  <c:v>91</c:v>
                </c:pt>
                <c:pt idx="2">
                  <c:v>92</c:v>
                </c:pt>
                <c:pt idx="3">
                  <c:v>93</c:v>
                </c:pt>
                <c:pt idx="4">
                  <c:v>94</c:v>
                </c:pt>
                <c:pt idx="5">
                  <c:v>95</c:v>
                </c:pt>
                <c:pt idx="6">
                  <c:v>96</c:v>
                </c:pt>
                <c:pt idx="7">
                  <c:v>97</c:v>
                </c:pt>
                <c:pt idx="8">
                  <c:v>98</c:v>
                </c:pt>
                <c:pt idx="9">
                  <c:v>99</c:v>
                </c:pt>
                <c:pt idx="10">
                  <c:v>0</c:v>
                </c:pt>
                <c:pt idx="11">
                  <c:v>1</c:v>
                </c:pt>
                <c:pt idx="12">
                  <c:v>2</c:v>
                </c:pt>
                <c:pt idx="13">
                  <c:v>3</c:v>
                </c:pt>
                <c:pt idx="14">
                  <c:v>4</c:v>
                </c:pt>
                <c:pt idx="15">
                  <c:v>5</c:v>
                </c:pt>
                <c:pt idx="16">
                  <c:v>6</c:v>
                </c:pt>
                <c:pt idx="17">
                  <c:v>7</c:v>
                </c:pt>
                <c:pt idx="18">
                  <c:v>8</c:v>
                </c:pt>
                <c:pt idx="19">
                  <c:v>9</c:v>
                </c:pt>
                <c:pt idx="20">
                  <c:v>10</c:v>
                </c:pt>
                <c:pt idx="21">
                  <c:v>11</c:v>
                </c:pt>
                <c:pt idx="22">
                  <c:v>12</c:v>
                </c:pt>
                <c:pt idx="23">
                  <c:v>13</c:v>
                </c:pt>
                <c:pt idx="24">
                  <c:v>14</c:v>
                </c:pt>
                <c:pt idx="25">
                  <c:v>15</c:v>
                </c:pt>
                <c:pt idx="26">
                  <c:v>16</c:v>
                </c:pt>
                <c:pt idx="27">
                  <c:v>17</c:v>
                </c:pt>
                <c:pt idx="28">
                  <c:v>18</c:v>
                </c:pt>
                <c:pt idx="29">
                  <c:v>19</c:v>
                </c:pt>
                <c:pt idx="30">
                  <c:v>20</c:v>
                </c:pt>
                <c:pt idx="31">
                  <c:v>21</c:v>
                </c:pt>
                <c:pt idx="32">
                  <c:v>22</c:v>
                </c:pt>
                <c:pt idx="33">
                  <c:v>23</c:v>
                </c:pt>
              </c:numCache>
            </c:numRef>
          </c:cat>
          <c:val>
            <c:numRef>
              <c:f>Hoja1!$E$2:$E$35</c:f>
              <c:numCache>
                <c:formatCode>General</c:formatCode>
                <c:ptCount val="34"/>
                <c:pt idx="0">
                  <c:v>37.1</c:v>
                </c:pt>
                <c:pt idx="1">
                  <c:v>46.5</c:v>
                </c:pt>
                <c:pt idx="2">
                  <c:v>55.3</c:v>
                </c:pt>
                <c:pt idx="3">
                  <c:v>50.6</c:v>
                </c:pt>
                <c:pt idx="4">
                  <c:v>51.2</c:v>
                </c:pt>
                <c:pt idx="5">
                  <c:v>51.1</c:v>
                </c:pt>
                <c:pt idx="6">
                  <c:v>54.4</c:v>
                </c:pt>
                <c:pt idx="7">
                  <c:v>53.2</c:v>
                </c:pt>
                <c:pt idx="8">
                  <c:v>47.5</c:v>
                </c:pt>
                <c:pt idx="9">
                  <c:v>42.8</c:v>
                </c:pt>
                <c:pt idx="10">
                  <c:v>43.2</c:v>
                </c:pt>
                <c:pt idx="11">
                  <c:v>40.6</c:v>
                </c:pt>
                <c:pt idx="12">
                  <c:v>37.9</c:v>
                </c:pt>
                <c:pt idx="13">
                  <c:v>34</c:v>
                </c:pt>
                <c:pt idx="14">
                  <c:v>29</c:v>
                </c:pt>
                <c:pt idx="15">
                  <c:v>24.2</c:v>
                </c:pt>
                <c:pt idx="16">
                  <c:v>18.600000000000001</c:v>
                </c:pt>
                <c:pt idx="17">
                  <c:v>15.9</c:v>
                </c:pt>
                <c:pt idx="18">
                  <c:v>12.1</c:v>
                </c:pt>
                <c:pt idx="19">
                  <c:v>9.6999999999999993</c:v>
                </c:pt>
                <c:pt idx="20">
                  <c:v>7.2</c:v>
                </c:pt>
                <c:pt idx="21">
                  <c:v>4.2</c:v>
                </c:pt>
                <c:pt idx="22">
                  <c:v>3.5</c:v>
                </c:pt>
                <c:pt idx="23">
                  <c:v>2.5</c:v>
                </c:pt>
                <c:pt idx="24">
                  <c:v>2.2999999999999998</c:v>
                </c:pt>
                <c:pt idx="25">
                  <c:v>1.4</c:v>
                </c:pt>
                <c:pt idx="26">
                  <c:v>0.9</c:v>
                </c:pt>
                <c:pt idx="27">
                  <c:v>1.2</c:v>
                </c:pt>
                <c:pt idx="28">
                  <c:v>1.1000000000000001</c:v>
                </c:pt>
                <c:pt idx="29">
                  <c:v>0.9</c:v>
                </c:pt>
                <c:pt idx="30">
                  <c:v>0.8</c:v>
                </c:pt>
                <c:pt idx="31">
                  <c:v>0.4</c:v>
                </c:pt>
                <c:pt idx="32">
                  <c:v>0.2</c:v>
                </c:pt>
                <c:pt idx="33">
                  <c:v>0.2</c:v>
                </c:pt>
              </c:numCache>
            </c:numRef>
          </c:val>
          <c:extLst>
            <c:ext xmlns:c16="http://schemas.microsoft.com/office/drawing/2014/chart" uri="{C3380CC4-5D6E-409C-BE32-E72D297353CC}">
              <c16:uniqueId val="{00000012-9870-4870-8F5C-4879B9AD3611}"/>
            </c:ext>
          </c:extLst>
        </c:ser>
        <c:dLbls>
          <c:showLegendKey val="0"/>
          <c:showVal val="0"/>
          <c:showCatName val="0"/>
          <c:showSerName val="0"/>
          <c:showPercent val="0"/>
          <c:showBubbleSize val="0"/>
        </c:dLbls>
        <c:gapWidth val="19"/>
        <c:overlap val="100"/>
        <c:axId val="-2127546632"/>
        <c:axId val="-2127550360"/>
      </c:barChart>
      <c:catAx>
        <c:axId val="-21275466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27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s-CL"/>
          </a:p>
        </c:txPr>
        <c:crossAx val="-2127550360"/>
        <c:crosses val="autoZero"/>
        <c:auto val="1"/>
        <c:lblAlgn val="ctr"/>
        <c:lblOffset val="100"/>
        <c:noMultiLvlLbl val="0"/>
      </c:catAx>
      <c:valAx>
        <c:axId val="-2127550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2127546632"/>
        <c:crosses val="autoZero"/>
        <c:crossBetween val="between"/>
      </c:valAx>
      <c:spPr>
        <a:noFill/>
        <a:ln>
          <a:noFill/>
        </a:ln>
        <a:effectLst/>
      </c:spPr>
    </c:plotArea>
    <c:legend>
      <c:legendPos val="b"/>
      <c:layout>
        <c:manualLayout>
          <c:xMode val="edge"/>
          <c:yMode val="edge"/>
          <c:x val="0.28839212363533195"/>
          <c:y val="0.86360437310269778"/>
          <c:w val="0.51380018413348605"/>
          <c:h val="7.956605475685890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455728574890118E-2"/>
          <c:y val="2.6038247623938297E-2"/>
          <c:w val="0.78675417523905"/>
          <c:h val="0.75730526780912666"/>
        </c:manualLayout>
      </c:layout>
      <c:barChart>
        <c:barDir val="col"/>
        <c:grouping val="clustered"/>
        <c:varyColors val="0"/>
        <c:ser>
          <c:idx val="0"/>
          <c:order val="0"/>
          <c:tx>
            <c:strRef>
              <c:f>Hoja1!$B$1</c:f>
              <c:strCache>
                <c:ptCount val="1"/>
                <c:pt idx="0">
                  <c:v>eSET</c:v>
                </c:pt>
              </c:strCache>
            </c:strRef>
          </c:tx>
          <c:spPr>
            <a:solidFill>
              <a:schemeClr val="accent1"/>
            </a:solidFill>
            <a:ln>
              <a:noFill/>
            </a:ln>
            <a:effectLst/>
          </c:spPr>
          <c:invertIfNegative val="0"/>
          <c:dLbls>
            <c:dLbl>
              <c:idx val="0"/>
              <c:tx>
                <c:rich>
                  <a:bodyPr/>
                  <a:lstStyle/>
                  <a:p>
                    <a:r>
                      <a:rPr lang="en-US"/>
                      <a:t>0,1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BF2-42E1-98CD-B629150B382E}"/>
                </c:ext>
              </c:extLst>
            </c:dLbl>
            <c:dLbl>
              <c:idx val="12"/>
              <c:numFmt formatCode="#,##0.0" sourceLinked="0"/>
              <c:spPr>
                <a:noFill/>
                <a:ln w="12700">
                  <a:solidFill>
                    <a:srgbClr val="C00000"/>
                  </a:solid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C00000"/>
                      </a:solidFill>
                      <a:latin typeface="+mn-lt"/>
                      <a:ea typeface="+mn-ea"/>
                      <a:cs typeface="+mn-cs"/>
                    </a:defRPr>
                  </a:pPr>
                  <a:endParaRPr lang="es-CL"/>
                </a:p>
              </c:txPr>
              <c:dLblPos val="outEnd"/>
              <c:showLegendKey val="0"/>
              <c:showVal val="1"/>
              <c:showCatName val="0"/>
              <c:showSerName val="0"/>
              <c:showPercent val="0"/>
              <c:showBubbleSize val="0"/>
              <c:extLst>
                <c:ext xmlns:c16="http://schemas.microsoft.com/office/drawing/2014/chart" uri="{C3380CC4-5D6E-409C-BE32-E72D297353CC}">
                  <c16:uniqueId val="{00000000-C46A-094C-B0CC-DEE99ACD089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C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strRef>
          </c:cat>
          <c:val>
            <c:numRef>
              <c:f>Hoja1!$B$2:$B$14</c:f>
              <c:numCache>
                <c:formatCode>0.000</c:formatCode>
                <c:ptCount val="13"/>
                <c:pt idx="0" formatCode="@">
                  <c:v>0</c:v>
                </c:pt>
                <c:pt idx="1">
                  <c:v>1.4</c:v>
                </c:pt>
                <c:pt idx="2">
                  <c:v>2</c:v>
                </c:pt>
                <c:pt idx="3">
                  <c:v>2.5</c:v>
                </c:pt>
                <c:pt idx="4">
                  <c:v>3.1</c:v>
                </c:pt>
                <c:pt idx="5">
                  <c:v>5.2</c:v>
                </c:pt>
                <c:pt idx="6">
                  <c:v>7.5</c:v>
                </c:pt>
                <c:pt idx="7">
                  <c:v>10</c:v>
                </c:pt>
                <c:pt idx="8">
                  <c:v>13.2</c:v>
                </c:pt>
                <c:pt idx="9" formatCode="General">
                  <c:v>15.1</c:v>
                </c:pt>
                <c:pt idx="10" formatCode="General">
                  <c:v>17.399999999999999</c:v>
                </c:pt>
                <c:pt idx="11" formatCode="General">
                  <c:v>19.8</c:v>
                </c:pt>
                <c:pt idx="12" formatCode="General">
                  <c:v>24.2</c:v>
                </c:pt>
              </c:numCache>
            </c:numRef>
          </c:val>
          <c:extLst>
            <c:ext xmlns:c16="http://schemas.microsoft.com/office/drawing/2014/chart" uri="{C3380CC4-5D6E-409C-BE32-E72D297353CC}">
              <c16:uniqueId val="{00000000-02F5-432F-835F-21554C48B4F1}"/>
            </c:ext>
          </c:extLst>
        </c:ser>
        <c:dLbls>
          <c:showLegendKey val="0"/>
          <c:showVal val="0"/>
          <c:showCatName val="0"/>
          <c:showSerName val="0"/>
          <c:showPercent val="0"/>
          <c:showBubbleSize val="0"/>
        </c:dLbls>
        <c:gapWidth val="19"/>
        <c:axId val="-2121962504"/>
        <c:axId val="-2121959080"/>
      </c:barChart>
      <c:catAx>
        <c:axId val="-2121962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2121959080"/>
        <c:crossesAt val="0"/>
        <c:auto val="0"/>
        <c:lblAlgn val="ctr"/>
        <c:lblOffset val="100"/>
        <c:noMultiLvlLbl val="0"/>
      </c:catAx>
      <c:valAx>
        <c:axId val="-2121959080"/>
        <c:scaling>
          <c:orientation val="minMax"/>
          <c:max val="25"/>
          <c:min val="0"/>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2121962504"/>
        <c:crosses val="autoZero"/>
        <c:crossBetween val="between"/>
        <c:majorUnit val="5"/>
      </c:valAx>
      <c:spPr>
        <a:noFill/>
        <a:ln>
          <a:noFill/>
        </a:ln>
        <a:effectLst/>
      </c:spPr>
    </c:plotArea>
    <c:legend>
      <c:legendPos val="r"/>
      <c:layout>
        <c:manualLayout>
          <c:xMode val="edge"/>
          <c:yMode val="edge"/>
          <c:x val="0.88434827471663302"/>
          <c:y val="0.35517670419450798"/>
          <c:w val="0.106127917888484"/>
          <c:h val="0.21008741098957101"/>
        </c:manualLayout>
      </c:layout>
      <c:overlay val="0"/>
      <c:txPr>
        <a:bodyPr/>
        <a:lstStyle/>
        <a:p>
          <a:pPr>
            <a:defRPr sz="1800" b="1">
              <a:solidFill>
                <a:srgbClr val="C00000"/>
              </a:solidFill>
            </a:defRPr>
          </a:pPr>
          <a:endParaRPr lang="es-CL"/>
        </a:p>
      </c:txPr>
    </c:legend>
    <c:plotVisOnly val="1"/>
    <c:dispBlanksAs val="gap"/>
    <c:showDLblsOverMax val="0"/>
  </c:chart>
  <c:spPr>
    <a:noFill/>
    <a:ln>
      <a:noFill/>
    </a:ln>
    <a:effectLst/>
  </c:spPr>
  <c:txPr>
    <a:bodyPr/>
    <a:lstStyle/>
    <a:p>
      <a:pPr>
        <a:defRPr/>
      </a:pPr>
      <a:endParaRPr lang="es-C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499760458274177E-2"/>
          <c:y val="1.8836922493122076E-3"/>
          <c:w val="0.72891612512601656"/>
          <c:h val="0.71872801441988443"/>
        </c:manualLayout>
      </c:layout>
      <c:barChart>
        <c:barDir val="bar"/>
        <c:grouping val="percentStacked"/>
        <c:varyColors val="0"/>
        <c:ser>
          <c:idx val="0"/>
          <c:order val="0"/>
          <c:tx>
            <c:strRef>
              <c:f>Hoja1!$B$1</c:f>
              <c:strCache>
                <c:ptCount val="1"/>
                <c:pt idx="0">
                  <c:v>22-27</c:v>
                </c:pt>
              </c:strCache>
            </c:strRef>
          </c:tx>
          <c:spPr>
            <a:solidFill>
              <a:srgbClr val="FF00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extLst>
                <c:ext xmlns:c16="http://schemas.microsoft.com/office/drawing/2014/chart" uri="{C3380CC4-5D6E-409C-BE32-E72D297353CC}">
                  <c16:uniqueId val="{00000000-2D46-C944-B214-922C9B7EE70F}"/>
                </c:ext>
              </c:extLst>
            </c:dLbl>
            <c:dLbl>
              <c:idx val="1"/>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extLst>
                <c:ext xmlns:c16="http://schemas.microsoft.com/office/drawing/2014/chart" uri="{C3380CC4-5D6E-409C-BE32-E72D297353CC}">
                  <c16:uniqueId val="{00000001-2D46-C944-B214-922C9B7EE70F}"/>
                </c:ext>
              </c:extLst>
            </c:dLbl>
            <c:dLbl>
              <c:idx val="2"/>
              <c:layout>
                <c:manualLayout>
                  <c:x val="-1.6337392316441969E-2"/>
                  <c:y val="-5.89788445119059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46-C944-B214-922C9B7EE70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Triples</c:v>
                </c:pt>
                <c:pt idx="1">
                  <c:v>Gemelar</c:v>
                </c:pt>
                <c:pt idx="2">
                  <c:v>Single</c:v>
                </c:pt>
              </c:strCache>
            </c:strRef>
          </c:cat>
          <c:val>
            <c:numRef>
              <c:f>Hoja1!$B$2:$B$4</c:f>
              <c:numCache>
                <c:formatCode>General</c:formatCode>
                <c:ptCount val="3"/>
                <c:pt idx="0">
                  <c:v>8.6999999999999993</c:v>
                </c:pt>
                <c:pt idx="1">
                  <c:v>2.7</c:v>
                </c:pt>
                <c:pt idx="2">
                  <c:v>1</c:v>
                </c:pt>
              </c:numCache>
            </c:numRef>
          </c:val>
          <c:extLst>
            <c:ext xmlns:c16="http://schemas.microsoft.com/office/drawing/2014/chart" uri="{C3380CC4-5D6E-409C-BE32-E72D297353CC}">
              <c16:uniqueId val="{00000003-2D46-C944-B214-922C9B7EE70F}"/>
            </c:ext>
          </c:extLst>
        </c:ser>
        <c:ser>
          <c:idx val="1"/>
          <c:order val="1"/>
          <c:tx>
            <c:strRef>
              <c:f>Hoja1!$C$1</c:f>
              <c:strCache>
                <c:ptCount val="1"/>
                <c:pt idx="0">
                  <c:v>28-32</c:v>
                </c:pt>
              </c:strCache>
            </c:strRef>
          </c:tx>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Triples</c:v>
                </c:pt>
                <c:pt idx="1">
                  <c:v>Gemelar</c:v>
                </c:pt>
                <c:pt idx="2">
                  <c:v>Single</c:v>
                </c:pt>
              </c:strCache>
            </c:strRef>
          </c:cat>
          <c:val>
            <c:numRef>
              <c:f>Hoja1!$C$2:$C$4</c:f>
              <c:numCache>
                <c:formatCode>General</c:formatCode>
                <c:ptCount val="3"/>
                <c:pt idx="0">
                  <c:v>21.7</c:v>
                </c:pt>
                <c:pt idx="1">
                  <c:v>10.3</c:v>
                </c:pt>
                <c:pt idx="2">
                  <c:v>2.4</c:v>
                </c:pt>
              </c:numCache>
            </c:numRef>
          </c:val>
          <c:extLst>
            <c:ext xmlns:c16="http://schemas.microsoft.com/office/drawing/2014/chart" uri="{C3380CC4-5D6E-409C-BE32-E72D297353CC}">
              <c16:uniqueId val="{00000004-2D46-C944-B214-922C9B7EE70F}"/>
            </c:ext>
          </c:extLst>
        </c:ser>
        <c:ser>
          <c:idx val="2"/>
          <c:order val="2"/>
          <c:tx>
            <c:strRef>
              <c:f>Hoja1!$D$1</c:f>
              <c:strCache>
                <c:ptCount val="1"/>
                <c:pt idx="0">
                  <c:v>33-36</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Triples</c:v>
                </c:pt>
                <c:pt idx="1">
                  <c:v>Gemelar</c:v>
                </c:pt>
                <c:pt idx="2">
                  <c:v>Single</c:v>
                </c:pt>
              </c:strCache>
            </c:strRef>
          </c:cat>
          <c:val>
            <c:numRef>
              <c:f>Hoja1!$D$2:$D$4</c:f>
              <c:numCache>
                <c:formatCode>General</c:formatCode>
                <c:ptCount val="3"/>
                <c:pt idx="0">
                  <c:v>65.2</c:v>
                </c:pt>
                <c:pt idx="1">
                  <c:v>50.8</c:v>
                </c:pt>
                <c:pt idx="2">
                  <c:v>12.5</c:v>
                </c:pt>
              </c:numCache>
            </c:numRef>
          </c:val>
          <c:extLst>
            <c:ext xmlns:c16="http://schemas.microsoft.com/office/drawing/2014/chart" uri="{C3380CC4-5D6E-409C-BE32-E72D297353CC}">
              <c16:uniqueId val="{00000005-2D46-C944-B214-922C9B7EE70F}"/>
            </c:ext>
          </c:extLst>
        </c:ser>
        <c:ser>
          <c:idx val="3"/>
          <c:order val="3"/>
          <c:tx>
            <c:strRef>
              <c:f>Hoja1!$E$1</c:f>
              <c:strCache>
                <c:ptCount val="1"/>
                <c:pt idx="0">
                  <c:v>&gt;=37</c:v>
                </c:pt>
              </c:strCache>
            </c:strRef>
          </c:tx>
          <c:spPr>
            <a:solidFill>
              <a:srgbClr val="0070C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extLst>
                <c:ext xmlns:c16="http://schemas.microsoft.com/office/drawing/2014/chart" uri="{C3380CC4-5D6E-409C-BE32-E72D297353CC}">
                  <c16:uniqueId val="{00000001-D3C5-4C0F-B0E4-5598F36F784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Triples</c:v>
                </c:pt>
                <c:pt idx="1">
                  <c:v>Gemelar</c:v>
                </c:pt>
                <c:pt idx="2">
                  <c:v>Single</c:v>
                </c:pt>
              </c:strCache>
            </c:strRef>
          </c:cat>
          <c:val>
            <c:numRef>
              <c:f>Hoja1!$E$2:$E$4</c:f>
              <c:numCache>
                <c:formatCode>General</c:formatCode>
                <c:ptCount val="3"/>
                <c:pt idx="0">
                  <c:v>4.4000000000000004</c:v>
                </c:pt>
                <c:pt idx="1">
                  <c:v>36.200000000000003</c:v>
                </c:pt>
                <c:pt idx="2">
                  <c:v>84.1</c:v>
                </c:pt>
              </c:numCache>
            </c:numRef>
          </c:val>
          <c:extLst>
            <c:ext xmlns:c16="http://schemas.microsoft.com/office/drawing/2014/chart" uri="{C3380CC4-5D6E-409C-BE32-E72D297353CC}">
              <c16:uniqueId val="{00000006-2D46-C944-B214-922C9B7EE70F}"/>
            </c:ext>
          </c:extLst>
        </c:ser>
        <c:dLbls>
          <c:showLegendKey val="0"/>
          <c:showVal val="0"/>
          <c:showCatName val="0"/>
          <c:showSerName val="0"/>
          <c:showPercent val="0"/>
          <c:showBubbleSize val="0"/>
        </c:dLbls>
        <c:gapWidth val="72"/>
        <c:overlap val="100"/>
        <c:axId val="1262701151"/>
        <c:axId val="1353615967"/>
      </c:barChart>
      <c:catAx>
        <c:axId val="1262701151"/>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CL"/>
          </a:p>
        </c:txPr>
        <c:crossAx val="1353615967"/>
        <c:crosses val="autoZero"/>
        <c:auto val="1"/>
        <c:lblAlgn val="ctr"/>
        <c:lblOffset val="100"/>
        <c:noMultiLvlLbl val="0"/>
      </c:catAx>
      <c:valAx>
        <c:axId val="1353615967"/>
        <c:scaling>
          <c:orientation val="minMax"/>
        </c:scaling>
        <c:delete val="0"/>
        <c:axPos val="b"/>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CL"/>
          </a:p>
        </c:txPr>
        <c:crossAx val="1262701151"/>
        <c:crosses val="autoZero"/>
        <c:crossBetween val="between"/>
      </c:valAx>
      <c:spPr>
        <a:noFill/>
        <a:ln>
          <a:noFill/>
        </a:ln>
        <a:effectLst/>
      </c:spPr>
    </c:plotArea>
    <c:legend>
      <c:legendPos val="b"/>
      <c:layout>
        <c:manualLayout>
          <c:xMode val="edge"/>
          <c:yMode val="edge"/>
          <c:x val="0.25125687396578228"/>
          <c:y val="0.87786990481611493"/>
          <c:w val="0.50196553538310507"/>
          <c:h val="7.363526547133415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302411417322837E-2"/>
          <c:y val="0.15242586414703102"/>
          <c:w val="0.91351008858267713"/>
          <c:h val="0.67123907042082487"/>
        </c:manualLayout>
      </c:layout>
      <c:barChart>
        <c:barDir val="col"/>
        <c:grouping val="percentStacked"/>
        <c:varyColors val="0"/>
        <c:ser>
          <c:idx val="0"/>
          <c:order val="0"/>
          <c:tx>
            <c:strRef>
              <c:f>Hoja1!$B$1</c:f>
              <c:strCache>
                <c:ptCount val="1"/>
                <c:pt idx="0">
                  <c:v>Termino</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C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Hoja1!$A$2:$A$13</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Hoja1!$B$2:$B$13</c:f>
              <c:numCache>
                <c:formatCode>0.000</c:formatCode>
                <c:ptCount val="12"/>
                <c:pt idx="0">
                  <c:v>0.71051524710830705</c:v>
                </c:pt>
                <c:pt idx="1">
                  <c:v>0.71730450871555163</c:v>
                </c:pt>
                <c:pt idx="2">
                  <c:v>0.69319778494090423</c:v>
                </c:pt>
                <c:pt idx="3">
                  <c:v>0.70307867730900797</c:v>
                </c:pt>
                <c:pt idx="4">
                  <c:v>0.7305018137847642</c:v>
                </c:pt>
                <c:pt idx="5">
                  <c:v>0.74414828845893655</c:v>
                </c:pt>
                <c:pt idx="6">
                  <c:v>0.73436293436293432</c:v>
                </c:pt>
                <c:pt idx="7">
                  <c:v>0.76912045889101344</c:v>
                </c:pt>
                <c:pt idx="8">
                  <c:v>0.75547709578127831</c:v>
                </c:pt>
                <c:pt idx="9">
                  <c:v>0.77564140722662067</c:v>
                </c:pt>
                <c:pt idx="10">
                  <c:v>0.7812574422481543</c:v>
                </c:pt>
                <c:pt idx="11">
                  <c:v>0.80300000000000005</c:v>
                </c:pt>
              </c:numCache>
            </c:numRef>
          </c:val>
          <c:extLst>
            <c:ext xmlns:c16="http://schemas.microsoft.com/office/drawing/2014/chart" uri="{C3380CC4-5D6E-409C-BE32-E72D297353CC}">
              <c16:uniqueId val="{00000000-1CE1-4C79-94DA-0F91BC60307C}"/>
            </c:ext>
          </c:extLst>
        </c:ser>
        <c:ser>
          <c:idx val="1"/>
          <c:order val="1"/>
          <c:tx>
            <c:strRef>
              <c:f>Hoja1!$C$1</c:f>
              <c:strCache>
                <c:ptCount val="1"/>
                <c:pt idx="0">
                  <c:v>Prematuro</c:v>
                </c:pt>
              </c:strCache>
            </c:strRef>
          </c:tx>
          <c:spPr>
            <a:solidFill>
              <a:schemeClr val="accent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Hoja1!$A$2:$A$13</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Hoja1!$C$2:$C$13</c:f>
              <c:numCache>
                <c:formatCode>0.000</c:formatCode>
                <c:ptCount val="12"/>
                <c:pt idx="0">
                  <c:v>0.23249211356466876</c:v>
                </c:pt>
                <c:pt idx="1">
                  <c:v>0.22533839711753822</c:v>
                </c:pt>
                <c:pt idx="2">
                  <c:v>0.23464749152822548</c:v>
                </c:pt>
                <c:pt idx="3">
                  <c:v>0.2226529836564044</c:v>
                </c:pt>
                <c:pt idx="4">
                  <c:v>0.21478234582829503</c:v>
                </c:pt>
                <c:pt idx="5">
                  <c:v>0.20132593695034501</c:v>
                </c:pt>
                <c:pt idx="6">
                  <c:v>0.21222651222651223</c:v>
                </c:pt>
                <c:pt idx="7">
                  <c:v>0.18588671128107073</c:v>
                </c:pt>
                <c:pt idx="8">
                  <c:v>0.19572695998551512</c:v>
                </c:pt>
                <c:pt idx="9">
                  <c:v>0.18340377403416869</c:v>
                </c:pt>
                <c:pt idx="10">
                  <c:v>0.17891164562991188</c:v>
                </c:pt>
                <c:pt idx="11">
                  <c:v>0.155</c:v>
                </c:pt>
              </c:numCache>
            </c:numRef>
          </c:val>
          <c:extLst>
            <c:ext xmlns:c16="http://schemas.microsoft.com/office/drawing/2014/chart" uri="{C3380CC4-5D6E-409C-BE32-E72D297353CC}">
              <c16:uniqueId val="{00000001-1CE1-4C79-94DA-0F91BC60307C}"/>
            </c:ext>
          </c:extLst>
        </c:ser>
        <c:ser>
          <c:idx val="2"/>
          <c:order val="2"/>
          <c:tx>
            <c:strRef>
              <c:f>Hoja1!$D$1</c:f>
              <c:strCache>
                <c:ptCount val="1"/>
                <c:pt idx="0">
                  <c:v>Pr. Extremo</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Hoja1!$A$2:$A$13</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Hoja1!$D$2:$D$13</c:f>
              <c:numCache>
                <c:formatCode>0.000</c:formatCode>
                <c:ptCount val="12"/>
                <c:pt idx="0">
                  <c:v>5.6992639327024183E-2</c:v>
                </c:pt>
                <c:pt idx="1">
                  <c:v>5.7357094166910115E-2</c:v>
                </c:pt>
                <c:pt idx="2">
                  <c:v>7.2154723530870324E-2</c:v>
                </c:pt>
                <c:pt idx="3">
                  <c:v>7.4268339034587613E-2</c:v>
                </c:pt>
                <c:pt idx="4">
                  <c:v>5.4715840386940752E-2</c:v>
                </c:pt>
                <c:pt idx="5">
                  <c:v>5.4525774590718439E-2</c:v>
                </c:pt>
                <c:pt idx="6">
                  <c:v>5.341055341055341E-2</c:v>
                </c:pt>
                <c:pt idx="7">
                  <c:v>4.4992829827915873E-2</c:v>
                </c:pt>
                <c:pt idx="8">
                  <c:v>4.8795944233206594E-2</c:v>
                </c:pt>
                <c:pt idx="9">
                  <c:v>4.0954818739210669E-2</c:v>
                </c:pt>
                <c:pt idx="10">
                  <c:v>3.9830912121933792E-2</c:v>
                </c:pt>
                <c:pt idx="11">
                  <c:v>4.2000000000000003E-2</c:v>
                </c:pt>
              </c:numCache>
            </c:numRef>
          </c:val>
          <c:extLst>
            <c:ext xmlns:c16="http://schemas.microsoft.com/office/drawing/2014/chart" uri="{C3380CC4-5D6E-409C-BE32-E72D297353CC}">
              <c16:uniqueId val="{00000002-1CE1-4C79-94DA-0F91BC60307C}"/>
            </c:ext>
          </c:extLst>
        </c:ser>
        <c:dLbls>
          <c:showLegendKey val="0"/>
          <c:showVal val="0"/>
          <c:showCatName val="0"/>
          <c:showSerName val="0"/>
          <c:showPercent val="0"/>
          <c:showBubbleSize val="0"/>
        </c:dLbls>
        <c:gapWidth val="19"/>
        <c:overlap val="100"/>
        <c:axId val="1853087920"/>
        <c:axId val="1853065040"/>
      </c:barChart>
      <c:catAx>
        <c:axId val="1853087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1853065040"/>
        <c:crosses val="autoZero"/>
        <c:auto val="1"/>
        <c:lblAlgn val="ctr"/>
        <c:lblOffset val="100"/>
        <c:noMultiLvlLbl val="0"/>
      </c:catAx>
      <c:valAx>
        <c:axId val="1853065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53087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355971128608919E-2"/>
          <c:y val="4.7432437609738365E-2"/>
          <c:w val="0.89072736220472437"/>
          <c:h val="0.73247103216787057"/>
        </c:manualLayout>
      </c:layout>
      <c:barChart>
        <c:barDir val="col"/>
        <c:grouping val="clustered"/>
        <c:varyColors val="0"/>
        <c:ser>
          <c:idx val="0"/>
          <c:order val="0"/>
          <c:tx>
            <c:strRef>
              <c:f>Hoja1!$B$1</c:f>
              <c:strCache>
                <c:ptCount val="1"/>
                <c:pt idx="0">
                  <c:v>embr. Clivando</c:v>
                </c:pt>
              </c:strCache>
            </c:strRef>
          </c:tx>
          <c:spPr>
            <a:solidFill>
              <a:srgbClr val="00B0F0"/>
            </a:solidFill>
            <a:ln>
              <a:noFill/>
            </a:ln>
            <a:effectLst/>
          </c:spPr>
          <c:invertIfNegative val="0"/>
          <c:dLbls>
            <c:dLbl>
              <c:idx val="3"/>
              <c:layout>
                <c:manualLayout>
                  <c:x val="-1.2500000000000001E-2"/>
                  <c:y val="8.90054655429707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43-5A41-ACD1-EF45C4AE0DE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Hoja1!$A$2:$A$9</c:f>
              <c:numCache>
                <c:formatCode>General</c:formatCode>
                <c:ptCount val="8"/>
                <c:pt idx="0">
                  <c:v>2016</c:v>
                </c:pt>
                <c:pt idx="1">
                  <c:v>2017</c:v>
                </c:pt>
                <c:pt idx="2">
                  <c:v>2018</c:v>
                </c:pt>
                <c:pt idx="3">
                  <c:v>2019</c:v>
                </c:pt>
                <c:pt idx="4">
                  <c:v>2020</c:v>
                </c:pt>
                <c:pt idx="5">
                  <c:v>2021</c:v>
                </c:pt>
                <c:pt idx="6">
                  <c:v>2022</c:v>
                </c:pt>
                <c:pt idx="7">
                  <c:v>2023</c:v>
                </c:pt>
              </c:numCache>
            </c:numRef>
          </c:cat>
          <c:val>
            <c:numRef>
              <c:f>Hoja1!$B$2:$B$9</c:f>
              <c:numCache>
                <c:formatCode>General</c:formatCode>
                <c:ptCount val="8"/>
                <c:pt idx="0">
                  <c:v>50.4</c:v>
                </c:pt>
                <c:pt idx="1">
                  <c:v>40.4</c:v>
                </c:pt>
                <c:pt idx="2">
                  <c:v>32.6</c:v>
                </c:pt>
                <c:pt idx="3">
                  <c:v>29.7</c:v>
                </c:pt>
                <c:pt idx="4">
                  <c:v>24.3</c:v>
                </c:pt>
                <c:pt idx="5">
                  <c:v>20.7</c:v>
                </c:pt>
                <c:pt idx="6">
                  <c:v>14.7</c:v>
                </c:pt>
                <c:pt idx="7">
                  <c:v>11</c:v>
                </c:pt>
              </c:numCache>
            </c:numRef>
          </c:val>
          <c:extLst>
            <c:ext xmlns:c16="http://schemas.microsoft.com/office/drawing/2014/chart" uri="{C3380CC4-5D6E-409C-BE32-E72D297353CC}">
              <c16:uniqueId val="{00000000-588C-425C-ACF3-C837C7AFE04E}"/>
            </c:ext>
          </c:extLst>
        </c:ser>
        <c:ser>
          <c:idx val="1"/>
          <c:order val="1"/>
          <c:tx>
            <c:strRef>
              <c:f>Hoja1!$C$1</c:f>
              <c:strCache>
                <c:ptCount val="1"/>
                <c:pt idx="0">
                  <c:v>Blastocisto</c:v>
                </c:pt>
              </c:strCache>
            </c:strRef>
          </c:tx>
          <c:spPr>
            <a:solidFill>
              <a:schemeClr val="accent2"/>
            </a:solidFill>
            <a:ln>
              <a:noFill/>
            </a:ln>
            <a:effectLst/>
          </c:spPr>
          <c:invertIfNegative val="0"/>
          <c:dLbls>
            <c:dLbl>
              <c:idx val="3"/>
              <c:layout>
                <c:manualLayout>
                  <c:x val="1.0416666666666666E-2"/>
                  <c:y val="-5.93369770286471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143-5A41-ACD1-EF45C4AE0DE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Hoja1!$A$2:$A$9</c:f>
              <c:numCache>
                <c:formatCode>General</c:formatCode>
                <c:ptCount val="8"/>
                <c:pt idx="0">
                  <c:v>2016</c:v>
                </c:pt>
                <c:pt idx="1">
                  <c:v>2017</c:v>
                </c:pt>
                <c:pt idx="2">
                  <c:v>2018</c:v>
                </c:pt>
                <c:pt idx="3">
                  <c:v>2019</c:v>
                </c:pt>
                <c:pt idx="4">
                  <c:v>2020</c:v>
                </c:pt>
                <c:pt idx="5">
                  <c:v>2021</c:v>
                </c:pt>
                <c:pt idx="6">
                  <c:v>2022</c:v>
                </c:pt>
                <c:pt idx="7">
                  <c:v>2023</c:v>
                </c:pt>
              </c:numCache>
            </c:numRef>
          </c:cat>
          <c:val>
            <c:numRef>
              <c:f>Hoja1!$C$2:$C$9</c:f>
              <c:numCache>
                <c:formatCode>General</c:formatCode>
                <c:ptCount val="8"/>
                <c:pt idx="0">
                  <c:v>49.6</c:v>
                </c:pt>
                <c:pt idx="1">
                  <c:v>59.6</c:v>
                </c:pt>
                <c:pt idx="2">
                  <c:v>67.400000000000006</c:v>
                </c:pt>
                <c:pt idx="3">
                  <c:v>70.3</c:v>
                </c:pt>
                <c:pt idx="4">
                  <c:v>75.7</c:v>
                </c:pt>
                <c:pt idx="5">
                  <c:v>79.3</c:v>
                </c:pt>
                <c:pt idx="6">
                  <c:v>85.3</c:v>
                </c:pt>
                <c:pt idx="7">
                  <c:v>89</c:v>
                </c:pt>
              </c:numCache>
            </c:numRef>
          </c:val>
          <c:extLst>
            <c:ext xmlns:c16="http://schemas.microsoft.com/office/drawing/2014/chart" uri="{C3380CC4-5D6E-409C-BE32-E72D297353CC}">
              <c16:uniqueId val="{00000001-588C-425C-ACF3-C837C7AFE04E}"/>
            </c:ext>
          </c:extLst>
        </c:ser>
        <c:dLbls>
          <c:showLegendKey val="0"/>
          <c:showVal val="0"/>
          <c:showCatName val="0"/>
          <c:showSerName val="0"/>
          <c:showPercent val="0"/>
          <c:showBubbleSize val="0"/>
        </c:dLbls>
        <c:gapWidth val="22"/>
        <c:overlap val="-18"/>
        <c:axId val="-2114722376"/>
        <c:axId val="-2114425976"/>
      </c:barChart>
      <c:catAx>
        <c:axId val="-21147223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2114425976"/>
        <c:crosses val="autoZero"/>
        <c:auto val="1"/>
        <c:lblAlgn val="ctr"/>
        <c:lblOffset val="100"/>
        <c:noMultiLvlLbl val="0"/>
      </c:catAx>
      <c:valAx>
        <c:axId val="-2114425976"/>
        <c:scaling>
          <c:orientation val="minMax"/>
          <c:max val="90"/>
          <c:min val="0"/>
        </c:scaling>
        <c:delete val="0"/>
        <c:axPos val="l"/>
        <c:numFmt formatCode="General" sourceLinked="1"/>
        <c:majorTickMark val="out"/>
        <c:minorTickMark val="none"/>
        <c:tickLblPos val="nextTo"/>
        <c:spPr>
          <a:solidFill>
            <a:schemeClr val="bg1"/>
          </a:solid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L"/>
          </a:p>
        </c:txPr>
        <c:crossAx val="-2114722376"/>
        <c:crosses val="autoZero"/>
        <c:crossBetween val="between"/>
        <c:majorUnit val="20"/>
      </c:valAx>
      <c:spPr>
        <a:noFill/>
        <a:ln>
          <a:noFill/>
        </a:ln>
        <a:effectLst/>
      </c:spPr>
    </c:plotArea>
    <c:legend>
      <c:legendPos val="b"/>
      <c:layout>
        <c:manualLayout>
          <c:xMode val="edge"/>
          <c:yMode val="edge"/>
          <c:x val="0.27619614627811739"/>
          <c:y val="0.90744230025304085"/>
          <c:w val="0.50926759135478972"/>
          <c:h val="4.811207298098631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483645624166293E-2"/>
          <c:y val="0.15313707683041103"/>
          <c:w val="0.93730157335400188"/>
          <c:h val="0.78293202186052324"/>
        </c:manualLayout>
      </c:layout>
      <c:barChart>
        <c:barDir val="col"/>
        <c:grouping val="clustered"/>
        <c:varyColors val="0"/>
        <c:ser>
          <c:idx val="1"/>
          <c:order val="0"/>
          <c:tx>
            <c:strRef>
              <c:f>Hoja1!$B$1</c:f>
              <c:strCache>
                <c:ptCount val="1"/>
                <c:pt idx="0">
                  <c:v>Blastulación</c:v>
                </c:pt>
              </c:strCache>
            </c:strRef>
          </c:tx>
          <c:spPr>
            <a:solidFill>
              <a:schemeClr val="accent2"/>
            </a:solidFill>
            <a:ln>
              <a:noFill/>
            </a:ln>
            <a:effectLst/>
          </c:spPr>
          <c:invertIfNegative val="0"/>
          <c:dPt>
            <c:idx val="3"/>
            <c:invertIfNegative val="0"/>
            <c:bubble3D val="0"/>
            <c:spPr>
              <a:solidFill>
                <a:srgbClr val="C00000"/>
              </a:solidFill>
              <a:ln>
                <a:solidFill>
                  <a:srgbClr val="FF0000"/>
                </a:solidFill>
              </a:ln>
              <a:effectLst/>
            </c:spPr>
            <c:extLst>
              <c:ext xmlns:c16="http://schemas.microsoft.com/office/drawing/2014/chart" uri="{C3380CC4-5D6E-409C-BE32-E72D297353CC}">
                <c16:uniqueId val="{00000000-D7DB-1F40-89F5-26F05AAFF75A}"/>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≤29</c:v>
                </c:pt>
                <c:pt idx="1">
                  <c:v>30-32</c:v>
                </c:pt>
                <c:pt idx="2">
                  <c:v>33-34 </c:v>
                </c:pt>
                <c:pt idx="3">
                  <c:v>35-37</c:v>
                </c:pt>
                <c:pt idx="4">
                  <c:v>38-39</c:v>
                </c:pt>
                <c:pt idx="5">
                  <c:v>≥ 40</c:v>
                </c:pt>
              </c:strCache>
            </c:strRef>
          </c:cat>
          <c:val>
            <c:numRef>
              <c:f>Hoja1!$B$2:$B$7</c:f>
              <c:numCache>
                <c:formatCode>General</c:formatCode>
                <c:ptCount val="6"/>
                <c:pt idx="0">
                  <c:v>46.2</c:v>
                </c:pt>
                <c:pt idx="1">
                  <c:v>46.9</c:v>
                </c:pt>
                <c:pt idx="2">
                  <c:v>48.2</c:v>
                </c:pt>
                <c:pt idx="3">
                  <c:v>47.8</c:v>
                </c:pt>
                <c:pt idx="4">
                  <c:v>46.5</c:v>
                </c:pt>
                <c:pt idx="5">
                  <c:v>43.2</c:v>
                </c:pt>
              </c:numCache>
            </c:numRef>
          </c:val>
          <c:extLst>
            <c:ext xmlns:c16="http://schemas.microsoft.com/office/drawing/2014/chart" uri="{C3380CC4-5D6E-409C-BE32-E72D297353CC}">
              <c16:uniqueId val="{00000000-06A2-9545-9070-39BD1C57B44E}"/>
            </c:ext>
          </c:extLst>
        </c:ser>
        <c:dLbls>
          <c:showLegendKey val="0"/>
          <c:showVal val="0"/>
          <c:showCatName val="0"/>
          <c:showSerName val="0"/>
          <c:showPercent val="0"/>
          <c:showBubbleSize val="0"/>
        </c:dLbls>
        <c:gapWidth val="28"/>
        <c:overlap val="-3"/>
        <c:axId val="502396464"/>
        <c:axId val="502387312"/>
      </c:barChart>
      <c:catAx>
        <c:axId val="50239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L"/>
          </a:p>
        </c:txPr>
        <c:crossAx val="502387312"/>
        <c:crosses val="autoZero"/>
        <c:auto val="1"/>
        <c:lblAlgn val="ctr"/>
        <c:lblOffset val="100"/>
        <c:noMultiLvlLbl val="0"/>
      </c:catAx>
      <c:valAx>
        <c:axId val="5023873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crossAx val="502396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4.xml.rels><?xml version="1.0" encoding="UTF-8" standalone="yes"?>
<Relationships xmlns="http://schemas.openxmlformats.org/package/2006/relationships"><Relationship Id="rId1" Type="http://schemas.openxmlformats.org/officeDocument/2006/relationships/image" Target="../media/image25.emf"/></Relationships>
</file>

<file path=ppt/drawings/drawing1.xml><?xml version="1.0" encoding="utf-8"?>
<c:userShapes xmlns:c="http://schemas.openxmlformats.org/drawingml/2006/chart">
  <cdr:relSizeAnchor xmlns:cdr="http://schemas.openxmlformats.org/drawingml/2006/chartDrawing">
    <cdr:from>
      <cdr:x>0.8871</cdr:x>
      <cdr:y>0.14738</cdr:y>
    </cdr:from>
    <cdr:to>
      <cdr:x>0.89247</cdr:x>
      <cdr:y>0.15894</cdr:y>
    </cdr:to>
    <cdr:sp macro="" textlink="">
      <cdr:nvSpPr>
        <cdr:cNvPr id="2" name="CuadroTexto 1">
          <a:extLst xmlns:a="http://schemas.openxmlformats.org/drawingml/2006/main">
            <a:ext uri="{FF2B5EF4-FFF2-40B4-BE49-F238E27FC236}">
              <a16:creationId xmlns:a16="http://schemas.microsoft.com/office/drawing/2014/main" id="{AAA8ACA9-A720-4A1D-B056-9338099E9DBD}"/>
            </a:ext>
          </a:extLst>
        </cdr:cNvPr>
        <cdr:cNvSpPr txBox="1"/>
      </cdr:nvSpPr>
      <cdr:spPr>
        <a:xfrm xmlns:a="http://schemas.openxmlformats.org/drawingml/2006/main">
          <a:off x="7545497" y="582564"/>
          <a:ext cx="45719" cy="4571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1100"/>
            <a:t>7,7 %</a:t>
          </a:r>
          <a:endParaRPr lang="es-CL" sz="1100"/>
        </a:p>
      </cdr:txBody>
    </cdr:sp>
  </cdr:relSizeAnchor>
</c:userShapes>
</file>

<file path=ppt/drawings/drawing2.xml><?xml version="1.0" encoding="utf-8"?>
<c:userShapes xmlns:c="http://schemas.openxmlformats.org/drawingml/2006/chart">
  <cdr:relSizeAnchor xmlns:cdr="http://schemas.openxmlformats.org/drawingml/2006/chartDrawing">
    <cdr:from>
      <cdr:x>0.88641</cdr:x>
      <cdr:y>0.36535</cdr:y>
    </cdr:from>
    <cdr:to>
      <cdr:x>0.94967</cdr:x>
      <cdr:y>0.45849</cdr:y>
    </cdr:to>
    <cdr:sp macro="" textlink="">
      <cdr:nvSpPr>
        <cdr:cNvPr id="3" name="CuadroTexto 9">
          <a:extLst xmlns:a="http://schemas.openxmlformats.org/drawingml/2006/main">
            <a:ext uri="{FF2B5EF4-FFF2-40B4-BE49-F238E27FC236}">
              <a16:creationId xmlns:a16="http://schemas.microsoft.com/office/drawing/2014/main" id="{E533AC28-F587-48C4-83B9-9DADC0A802CC}"/>
            </a:ext>
          </a:extLst>
        </cdr:cNvPr>
        <cdr:cNvSpPr txBox="1"/>
      </cdr:nvSpPr>
      <cdr:spPr>
        <a:xfrm xmlns:a="http://schemas.openxmlformats.org/drawingml/2006/main">
          <a:off x="5822607" y="1448808"/>
          <a:ext cx="415539" cy="36934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ES" dirty="0"/>
            <a:t>**</a:t>
          </a:r>
          <a:endParaRPr lang="es-CL" dirty="0"/>
        </a:p>
      </cdr:txBody>
    </cdr:sp>
  </cdr:relSizeAnchor>
</c:userShapes>
</file>

<file path=ppt/drawings/drawing3.xml><?xml version="1.0" encoding="utf-8"?>
<c:userShapes xmlns:c="http://schemas.openxmlformats.org/drawingml/2006/chart">
  <cdr:relSizeAnchor xmlns:cdr="http://schemas.openxmlformats.org/drawingml/2006/chartDrawing">
    <cdr:from>
      <cdr:x>0.15375</cdr:x>
      <cdr:y>0.68058</cdr:y>
    </cdr:from>
    <cdr:to>
      <cdr:x>0.98698</cdr:x>
      <cdr:y>0.76364</cdr:y>
    </cdr:to>
    <cdr:sp macro="" textlink="">
      <cdr:nvSpPr>
        <cdr:cNvPr id="2" name="CuadroTexto 1">
          <a:extLst xmlns:a="http://schemas.openxmlformats.org/drawingml/2006/main">
            <a:ext uri="{FF2B5EF4-FFF2-40B4-BE49-F238E27FC236}">
              <a16:creationId xmlns:a16="http://schemas.microsoft.com/office/drawing/2014/main" id="{54BACE0A-6648-4F0D-AD50-B343CF853875}"/>
            </a:ext>
          </a:extLst>
        </cdr:cNvPr>
        <cdr:cNvSpPr txBox="1"/>
      </cdr:nvSpPr>
      <cdr:spPr>
        <a:xfrm xmlns:a="http://schemas.openxmlformats.org/drawingml/2006/main" flipV="1">
          <a:off x="800608" y="2826083"/>
          <a:ext cx="4338735" cy="34489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CL" sz="1100"/>
        </a:p>
      </cdr:txBody>
    </cdr:sp>
  </cdr:relSizeAnchor>
  <cdr:relSizeAnchor xmlns:cdr="http://schemas.openxmlformats.org/drawingml/2006/chartDrawing">
    <cdr:from>
      <cdr:x>0.93156</cdr:x>
      <cdr:y>0.74165</cdr:y>
    </cdr:from>
    <cdr:to>
      <cdr:x>0.96909</cdr:x>
      <cdr:y>0.83801</cdr:y>
    </cdr:to>
    <cdr:sp macro="" textlink="">
      <cdr:nvSpPr>
        <cdr:cNvPr id="4" name="CuadroTexto 12">
          <a:extLst xmlns:a="http://schemas.openxmlformats.org/drawingml/2006/main">
            <a:ext uri="{FF2B5EF4-FFF2-40B4-BE49-F238E27FC236}">
              <a16:creationId xmlns:a16="http://schemas.microsoft.com/office/drawing/2014/main" id="{2431072E-E4A8-EF48-A093-4F7880C0B32B}"/>
            </a:ext>
          </a:extLst>
        </cdr:cNvPr>
        <cdr:cNvSpPr txBox="1"/>
      </cdr:nvSpPr>
      <cdr:spPr>
        <a:xfrm xmlns:a="http://schemas.openxmlformats.org/drawingml/2006/main" flipH="1">
          <a:off x="6767237" y="3079690"/>
          <a:ext cx="272604"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tabLst>
              <a:tab pos="361950" algn="l"/>
              <a:tab pos="809625" algn="l"/>
            </a:tabLst>
          </a:pPr>
          <a:r>
            <a:rPr lang="es-ES" sz="2000">
              <a:solidFill>
                <a:schemeClr val="bg1"/>
              </a:solidFill>
            </a:rPr>
            <a:t>*</a:t>
          </a:r>
          <a:endParaRPr lang="es-CL" sz="2000">
            <a:solidFill>
              <a:schemeClr val="bg1"/>
            </a:solidFill>
          </a:endParaRPr>
        </a:p>
      </cdr:txBody>
    </cdr:sp>
  </cdr:relSizeAnchor>
  <cdr:relSizeAnchor xmlns:cdr="http://schemas.openxmlformats.org/drawingml/2006/chartDrawing">
    <cdr:from>
      <cdr:x>0.169</cdr:x>
      <cdr:y>0.76569</cdr:y>
    </cdr:from>
    <cdr:to>
      <cdr:x>1</cdr:x>
      <cdr:y>0.83086</cdr:y>
    </cdr:to>
    <cdr:sp macro="" textlink="">
      <cdr:nvSpPr>
        <cdr:cNvPr id="3" name="CuadroTexto 2">
          <a:extLst xmlns:a="http://schemas.openxmlformats.org/drawingml/2006/main">
            <a:ext uri="{FF2B5EF4-FFF2-40B4-BE49-F238E27FC236}">
              <a16:creationId xmlns:a16="http://schemas.microsoft.com/office/drawing/2014/main" id="{08F3E83A-64BB-4F0F-AEFC-F69B447B4173}"/>
            </a:ext>
          </a:extLst>
        </cdr:cNvPr>
        <cdr:cNvSpPr txBox="1"/>
      </cdr:nvSpPr>
      <cdr:spPr>
        <a:xfrm xmlns:a="http://schemas.openxmlformats.org/drawingml/2006/main">
          <a:off x="1227694" y="3179497"/>
          <a:ext cx="6036706" cy="2706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s-CL" sz="1100"/>
        </a:p>
      </cdr:txBody>
    </cdr:sp>
  </cdr:relSizeAnchor>
</c:userShapes>
</file>

<file path=ppt/drawings/drawing4.xml><?xml version="1.0" encoding="utf-8"?>
<c:userShapes xmlns:c="http://schemas.openxmlformats.org/drawingml/2006/chart">
  <cdr:relSizeAnchor xmlns:cdr="http://schemas.openxmlformats.org/drawingml/2006/chartDrawing">
    <cdr:from>
      <cdr:x>0.67694</cdr:x>
      <cdr:y>0</cdr:y>
    </cdr:from>
    <cdr:to>
      <cdr:x>0.80889</cdr:x>
      <cdr:y>0.12114</cdr:y>
    </cdr:to>
    <cdr:pic>
      <cdr:nvPicPr>
        <cdr:cNvPr id="5" name="chart">
          <a:extLst xmlns:a="http://schemas.openxmlformats.org/drawingml/2006/main">
            <a:ext uri="{FF2B5EF4-FFF2-40B4-BE49-F238E27FC236}">
              <a16:creationId xmlns:a16="http://schemas.microsoft.com/office/drawing/2014/main" id="{AC4F41B9-3B54-9D41-99D4-E63A6A94A38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518256" y="-1290918"/>
          <a:ext cx="685779" cy="533378"/>
        </a:xfrm>
        <a:prstGeom xmlns:a="http://schemas.openxmlformats.org/drawingml/2006/main" prst="rect">
          <a:avLst/>
        </a:prstGeom>
      </cdr:spPr>
    </cdr:pic>
  </cdr:relSizeAnchor>
  <cdr:relSizeAnchor xmlns:cdr="http://schemas.openxmlformats.org/drawingml/2006/chartDrawing">
    <cdr:from>
      <cdr:x>0</cdr:x>
      <cdr:y>0</cdr:y>
    </cdr:from>
    <cdr:to>
      <cdr:x>0.13195</cdr:x>
      <cdr:y>0.12114</cdr:y>
    </cdr:to>
    <cdr:pic>
      <cdr:nvPicPr>
        <cdr:cNvPr id="6" name="chart">
          <a:extLst xmlns:a="http://schemas.openxmlformats.org/drawingml/2006/main">
            <a:ext uri="{FF2B5EF4-FFF2-40B4-BE49-F238E27FC236}">
              <a16:creationId xmlns:a16="http://schemas.microsoft.com/office/drawing/2014/main" id="{4367B9ED-2FC2-0D41-A4F6-4DCA8B93523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179250" y="-663388"/>
          <a:ext cx="685779" cy="533378"/>
        </a:xfrm>
        <a:prstGeom xmlns:a="http://schemas.openxmlformats.org/drawingml/2006/main" prst="rect">
          <a:avLst/>
        </a:prstGeom>
      </cdr:spPr>
    </cdr:pic>
  </cdr:relSizeAnchor>
  <cdr:relSizeAnchor xmlns:cdr="http://schemas.openxmlformats.org/drawingml/2006/chartDrawing">
    <cdr:from>
      <cdr:x>0.83441</cdr:x>
      <cdr:y>0.13767</cdr:y>
    </cdr:from>
    <cdr:to>
      <cdr:x>0.9263</cdr:x>
      <cdr:y>0.22725</cdr:y>
    </cdr:to>
    <cdr:sp macro="" textlink="">
      <cdr:nvSpPr>
        <cdr:cNvPr id="7" name="TextBox 6">
          <a:extLst xmlns:a="http://schemas.openxmlformats.org/drawingml/2006/main">
            <a:ext uri="{FF2B5EF4-FFF2-40B4-BE49-F238E27FC236}">
              <a16:creationId xmlns:a16="http://schemas.microsoft.com/office/drawing/2014/main" id="{772DEFCB-56AC-AA43-A3E6-CA6D95E54D3C}"/>
            </a:ext>
          </a:extLst>
        </cdr:cNvPr>
        <cdr:cNvSpPr txBox="1"/>
      </cdr:nvSpPr>
      <cdr:spPr>
        <a:xfrm xmlns:a="http://schemas.openxmlformats.org/drawingml/2006/main">
          <a:off x="4336651" y="606152"/>
          <a:ext cx="477576" cy="3944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a:solidFill>
                <a:schemeClr val="bg1"/>
              </a:solidFill>
            </a:rPr>
            <a:t>*</a:t>
          </a:r>
          <a:endParaRPr lang="en-US" sz="1600">
            <a:solidFill>
              <a:schemeClr val="bg1"/>
            </a:solidFill>
          </a:endParaRPr>
        </a:p>
      </cdr:txBody>
    </cdr:sp>
  </cdr:relSizeAnchor>
  <cdr:relSizeAnchor xmlns:cdr="http://schemas.openxmlformats.org/drawingml/2006/chartDrawing">
    <cdr:from>
      <cdr:x>0.13334</cdr:x>
      <cdr:y>0.7161</cdr:y>
    </cdr:from>
    <cdr:to>
      <cdr:x>1</cdr:x>
      <cdr:y>0.7771</cdr:y>
    </cdr:to>
    <cdr:sp macro="" textlink="">
      <cdr:nvSpPr>
        <cdr:cNvPr id="2" name="CuadroTexto 1">
          <a:extLst xmlns:a="http://schemas.openxmlformats.org/drawingml/2006/main">
            <a:ext uri="{FF2B5EF4-FFF2-40B4-BE49-F238E27FC236}">
              <a16:creationId xmlns:a16="http://schemas.microsoft.com/office/drawing/2014/main" id="{E3EE17FE-2C93-4A94-958D-96B053EDF16E}"/>
            </a:ext>
          </a:extLst>
        </cdr:cNvPr>
        <cdr:cNvSpPr txBox="1"/>
      </cdr:nvSpPr>
      <cdr:spPr>
        <a:xfrm xmlns:a="http://schemas.openxmlformats.org/drawingml/2006/main">
          <a:off x="716473" y="2734560"/>
          <a:ext cx="4656806" cy="2329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100" dirty="0">
              <a:solidFill>
                <a:schemeClr val="bg1"/>
              </a:solidFill>
              <a:latin typeface="Calibri" panose="020F0502020204030204" pitchFamily="34" charset="0"/>
              <a:cs typeface="Calibri" panose="020F0502020204030204" pitchFamily="34" charset="0"/>
            </a:rPr>
            <a:t> 1330         3508                       2914        4038                        2169        1992      </a:t>
          </a:r>
          <a:r>
            <a:rPr lang="es-ES" sz="1100" dirty="0">
              <a:solidFill>
                <a:schemeClr val="tx1"/>
              </a:solidFill>
              <a:latin typeface="Calibri" panose="020F0502020204030204" pitchFamily="34" charset="0"/>
              <a:cs typeface="Calibri" panose="020F0502020204030204" pitchFamily="34" charset="0"/>
            </a:rPr>
            <a:t>n</a:t>
          </a:r>
          <a:endParaRPr lang="es-CL" sz="1100" dirty="0">
            <a:solidFill>
              <a:schemeClr val="tx1"/>
            </a:solidFill>
            <a:latin typeface="Calibri" panose="020F0502020204030204" pitchFamily="34" charset="0"/>
            <a:cs typeface="Calibri" panose="020F050202020403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0.38211</cdr:x>
      <cdr:y>0.47605</cdr:y>
    </cdr:from>
    <cdr:to>
      <cdr:x>0.63862</cdr:x>
      <cdr:y>0.64588</cdr:y>
    </cdr:to>
    <cdr:sp macro="" textlink="">
      <cdr:nvSpPr>
        <cdr:cNvPr id="2" name="TextBox 1">
          <a:extLst xmlns:a="http://schemas.openxmlformats.org/drawingml/2006/main">
            <a:ext uri="{FF2B5EF4-FFF2-40B4-BE49-F238E27FC236}">
              <a16:creationId xmlns:a16="http://schemas.microsoft.com/office/drawing/2014/main" id="{43C8B234-E6B3-1467-C050-2725681B2DA4}"/>
            </a:ext>
          </a:extLst>
        </cdr:cNvPr>
        <cdr:cNvSpPr txBox="1"/>
      </cdr:nvSpPr>
      <cdr:spPr>
        <a:xfrm xmlns:a="http://schemas.openxmlformats.org/drawingml/2006/main">
          <a:off x="3173711" y="2563112"/>
          <a:ext cx="2130552"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CL" sz="1100" kern="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F13B0B-1A6B-B34E-9C4B-051BDBFE37CD}" type="datetimeFigureOut">
              <a:rPr lang="en-CL" smtClean="0"/>
              <a:t>04-05-26</a:t>
            </a:fld>
            <a:endParaRPr lang="en-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BF29CC-1FB8-6045-A7C4-3DC84AF3A520}" type="slidenum">
              <a:rPr lang="en-CL" smtClean="0"/>
              <a:t>‹#›</a:t>
            </a:fld>
            <a:endParaRPr lang="en-CL"/>
          </a:p>
        </p:txBody>
      </p:sp>
    </p:spTree>
    <p:extLst>
      <p:ext uri="{BB962C8B-B14F-4D97-AF65-F5344CB8AC3E}">
        <p14:creationId xmlns:p14="http://schemas.microsoft.com/office/powerpoint/2010/main" val="1440784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L" dirty="0"/>
          </a:p>
        </p:txBody>
      </p:sp>
      <p:sp>
        <p:nvSpPr>
          <p:cNvPr id="4" name="Slide Number Placeholder 3"/>
          <p:cNvSpPr>
            <a:spLocks noGrp="1"/>
          </p:cNvSpPr>
          <p:nvPr>
            <p:ph type="sldNum" sz="quarter" idx="5"/>
          </p:nvPr>
        </p:nvSpPr>
        <p:spPr/>
        <p:txBody>
          <a:bodyPr/>
          <a:lstStyle/>
          <a:p>
            <a:fld id="{105C64CD-4479-674E-895F-716549462C37}" type="slidenum">
              <a:rPr lang="en-US" smtClean="0"/>
              <a:t>1</a:t>
            </a:fld>
            <a:endParaRPr lang="en-US"/>
          </a:p>
        </p:txBody>
      </p:sp>
    </p:spTree>
    <p:extLst>
      <p:ext uri="{BB962C8B-B14F-4D97-AF65-F5344CB8AC3E}">
        <p14:creationId xmlns:p14="http://schemas.microsoft.com/office/powerpoint/2010/main" val="1534172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TH" dirty="0"/>
          </a:p>
        </p:txBody>
      </p:sp>
      <p:sp>
        <p:nvSpPr>
          <p:cNvPr id="4" name="Marcador de número de diapositiva 3"/>
          <p:cNvSpPr>
            <a:spLocks noGrp="1"/>
          </p:cNvSpPr>
          <p:nvPr>
            <p:ph type="sldNum" sz="quarter" idx="5"/>
          </p:nvPr>
        </p:nvSpPr>
        <p:spPr/>
        <p:txBody>
          <a:bodyPr/>
          <a:lstStyle/>
          <a:p>
            <a:fld id="{105C64CD-4479-674E-895F-716549462C37}" type="slidenum">
              <a:rPr lang="en-US" smtClean="0"/>
              <a:t>21</a:t>
            </a:fld>
            <a:endParaRPr lang="en-US"/>
          </a:p>
        </p:txBody>
      </p:sp>
    </p:spTree>
    <p:extLst>
      <p:ext uri="{BB962C8B-B14F-4D97-AF65-F5344CB8AC3E}">
        <p14:creationId xmlns:p14="http://schemas.microsoft.com/office/powerpoint/2010/main" val="1293875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L" dirty="0"/>
          </a:p>
        </p:txBody>
      </p:sp>
      <p:sp>
        <p:nvSpPr>
          <p:cNvPr id="4" name="Slide Number Placeholder 3"/>
          <p:cNvSpPr>
            <a:spLocks noGrp="1"/>
          </p:cNvSpPr>
          <p:nvPr>
            <p:ph type="sldNum" sz="quarter" idx="5"/>
          </p:nvPr>
        </p:nvSpPr>
        <p:spPr/>
        <p:txBody>
          <a:bodyPr/>
          <a:lstStyle/>
          <a:p>
            <a:fld id="{105C64CD-4479-674E-895F-716549462C37}" type="slidenum">
              <a:rPr lang="en-US" smtClean="0"/>
              <a:t>23</a:t>
            </a:fld>
            <a:endParaRPr lang="en-US"/>
          </a:p>
        </p:txBody>
      </p:sp>
    </p:spTree>
    <p:extLst>
      <p:ext uri="{BB962C8B-B14F-4D97-AF65-F5344CB8AC3E}">
        <p14:creationId xmlns:p14="http://schemas.microsoft.com/office/powerpoint/2010/main" val="4208433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L" dirty="0"/>
          </a:p>
        </p:txBody>
      </p:sp>
      <p:sp>
        <p:nvSpPr>
          <p:cNvPr id="4" name="Slide Number Placeholder 3"/>
          <p:cNvSpPr>
            <a:spLocks noGrp="1"/>
          </p:cNvSpPr>
          <p:nvPr>
            <p:ph type="sldNum" sz="quarter" idx="5"/>
          </p:nvPr>
        </p:nvSpPr>
        <p:spPr/>
        <p:txBody>
          <a:bodyPr/>
          <a:lstStyle/>
          <a:p>
            <a:fld id="{83BF29CC-1FB8-6045-A7C4-3DC84AF3A520}" type="slidenum">
              <a:rPr lang="en-CL" smtClean="0"/>
              <a:t>26</a:t>
            </a:fld>
            <a:endParaRPr lang="en-CL"/>
          </a:p>
        </p:txBody>
      </p:sp>
    </p:spTree>
    <p:extLst>
      <p:ext uri="{BB962C8B-B14F-4D97-AF65-F5344CB8AC3E}">
        <p14:creationId xmlns:p14="http://schemas.microsoft.com/office/powerpoint/2010/main" val="1644878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Figure 9 </a:t>
            </a:r>
            <a:r>
              <a:rPr lang="en-US" sz="1800" dirty="0">
                <a:effectLst/>
                <a:latin typeface="Calibri" panose="020F0502020204030204" pitchFamily="34" charset="0"/>
                <a:ea typeface="Calibri" panose="020F0502020204030204" pitchFamily="34" charset="0"/>
                <a:cs typeface="Times New Roman" panose="02020603050405020304" pitchFamily="18" charset="0"/>
              </a:rPr>
              <a:t>Proportion of frozen embryo transfer (FET) cycles and mean number of embryos per transfer in Latin American ART Registry, 1996-2022.</a:t>
            </a:r>
            <a:endParaRPr lang="es-CL"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AF56C1B9-2BC5-D340-B856-3886F8B137A6}" type="slidenum">
              <a:rPr lang="en-US" smtClean="0"/>
              <a:t>27</a:t>
            </a:fld>
            <a:endParaRPr lang="en-US"/>
          </a:p>
        </p:txBody>
      </p:sp>
    </p:spTree>
    <p:extLst>
      <p:ext uri="{BB962C8B-B14F-4D97-AF65-F5344CB8AC3E}">
        <p14:creationId xmlns:p14="http://schemas.microsoft.com/office/powerpoint/2010/main" val="2503867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L" dirty="0"/>
          </a:p>
        </p:txBody>
      </p:sp>
      <p:sp>
        <p:nvSpPr>
          <p:cNvPr id="4" name="Slide Number Placeholder 3"/>
          <p:cNvSpPr>
            <a:spLocks noGrp="1"/>
          </p:cNvSpPr>
          <p:nvPr>
            <p:ph type="sldNum" sz="quarter" idx="5"/>
          </p:nvPr>
        </p:nvSpPr>
        <p:spPr/>
        <p:txBody>
          <a:bodyPr/>
          <a:lstStyle/>
          <a:p>
            <a:fld id="{83BF29CC-1FB8-6045-A7C4-3DC84AF3A520}" type="slidenum">
              <a:rPr lang="en-CL" smtClean="0"/>
              <a:t>29</a:t>
            </a:fld>
            <a:endParaRPr lang="en-CL"/>
          </a:p>
        </p:txBody>
      </p:sp>
    </p:spTree>
    <p:extLst>
      <p:ext uri="{BB962C8B-B14F-4D97-AF65-F5344CB8AC3E}">
        <p14:creationId xmlns:p14="http://schemas.microsoft.com/office/powerpoint/2010/main" val="564190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n-US" dirty="0">
              <a:solidFill>
                <a:srgbClr val="FF0000"/>
              </a:solidFill>
            </a:endParaRPr>
          </a:p>
        </p:txBody>
      </p:sp>
      <p:sp>
        <p:nvSpPr>
          <p:cNvPr id="4" name="Marcador de número de diapositiva 3"/>
          <p:cNvSpPr>
            <a:spLocks noGrp="1"/>
          </p:cNvSpPr>
          <p:nvPr>
            <p:ph type="sldNum" sz="quarter" idx="5"/>
          </p:nvPr>
        </p:nvSpPr>
        <p:spPr/>
        <p:txBody>
          <a:bodyPr/>
          <a:lstStyle/>
          <a:p>
            <a:fld id="{71783629-8744-9A40-AC1D-E15E9DE9C466}" type="slidenum">
              <a:rPr lang="en-US" smtClean="0"/>
              <a:t>32</a:t>
            </a:fld>
            <a:endParaRPr lang="en-US"/>
          </a:p>
        </p:txBody>
      </p:sp>
    </p:spTree>
    <p:extLst>
      <p:ext uri="{BB962C8B-B14F-4D97-AF65-F5344CB8AC3E}">
        <p14:creationId xmlns:p14="http://schemas.microsoft.com/office/powerpoint/2010/main" val="4083641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64D78-2C1C-E741-9476-590017753A3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DBE2C7-177F-62E3-C988-130EA0D480FA}"/>
              </a:ext>
            </a:extLst>
          </p:cNvPr>
          <p:cNvSpPr>
            <a:spLocks noGrp="1" noRot="1" noChangeAspect="1"/>
          </p:cNvSpPr>
          <p:nvPr>
            <p:ph type="sldImg"/>
          </p:nvPr>
        </p:nvSpPr>
        <p:spPr/>
        <p:txBody>
          <a:bodyPr/>
          <a:lstStyle/>
          <a:p>
            <a:endParaRPr lang="en-US"/>
          </a:p>
        </p:txBody>
      </p:sp>
      <p:sp>
        <p:nvSpPr>
          <p:cNvPr id="3" name="Marcador de notas 2">
            <a:extLst>
              <a:ext uri="{FF2B5EF4-FFF2-40B4-BE49-F238E27FC236}">
                <a16:creationId xmlns:a16="http://schemas.microsoft.com/office/drawing/2014/main" id="{3598429A-631E-FA1A-7C5B-66634BC378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Supplementary figure 3 </a:t>
            </a:r>
            <a:r>
              <a:rPr lang="en-US" sz="1800" b="0" dirty="0">
                <a:effectLst/>
                <a:latin typeface="Times New Roman" panose="02020603050405020304" pitchFamily="18" charset="0"/>
                <a:ea typeface="Times New Roman" panose="02020603050405020304" pitchFamily="18" charset="0"/>
              </a:rPr>
              <a:t>Six</a:t>
            </a:r>
            <a:r>
              <a:rPr lang="en-US" dirty="0">
                <a:effectLst/>
                <a:latin typeface="Calibri" panose="020F0502020204030204" pitchFamily="34" charset="0"/>
                <a:ea typeface="Calibri" panose="020F0502020204030204" pitchFamily="34" charset="0"/>
                <a:cs typeface="Times New Roman" panose="02020603050405020304" pitchFamily="18" charset="0"/>
              </a:rPr>
              <a:t> years trend on the use of PGT in different age groups in Latin America, 2017-2022.</a:t>
            </a:r>
            <a:endParaRPr lang="es-CL" dirty="0"/>
          </a:p>
        </p:txBody>
      </p:sp>
      <p:sp>
        <p:nvSpPr>
          <p:cNvPr id="4" name="Marcador de número de diapositiva 3">
            <a:extLst>
              <a:ext uri="{FF2B5EF4-FFF2-40B4-BE49-F238E27FC236}">
                <a16:creationId xmlns:a16="http://schemas.microsoft.com/office/drawing/2014/main" id="{8FE9B623-0C16-8458-567C-97C52017D646}"/>
              </a:ext>
            </a:extLst>
          </p:cNvPr>
          <p:cNvSpPr>
            <a:spLocks noGrp="1"/>
          </p:cNvSpPr>
          <p:nvPr>
            <p:ph type="sldNum" sz="quarter" idx="5"/>
          </p:nvPr>
        </p:nvSpPr>
        <p:spPr/>
        <p:txBody>
          <a:bodyPr/>
          <a:lstStyle/>
          <a:p>
            <a:fld id="{71783629-8744-9A40-AC1D-E15E9DE9C466}" type="slidenum">
              <a:rPr lang="en-US" smtClean="0"/>
              <a:t>40</a:t>
            </a:fld>
            <a:endParaRPr lang="en-US"/>
          </a:p>
        </p:txBody>
      </p:sp>
    </p:spTree>
    <p:extLst>
      <p:ext uri="{BB962C8B-B14F-4D97-AF65-F5344CB8AC3E}">
        <p14:creationId xmlns:p14="http://schemas.microsoft.com/office/powerpoint/2010/main" val="3369304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número de diapositiva 3"/>
          <p:cNvSpPr>
            <a:spLocks noGrp="1"/>
          </p:cNvSpPr>
          <p:nvPr>
            <p:ph type="sldNum" sz="quarter" idx="5"/>
          </p:nvPr>
        </p:nvSpPr>
        <p:spPr/>
        <p:txBody>
          <a:bodyPr/>
          <a:lstStyle/>
          <a:p>
            <a:fld id="{71783629-8744-9A40-AC1D-E15E9DE9C466}" type="slidenum">
              <a:rPr lang="en-US" smtClean="0"/>
              <a:t>41</a:t>
            </a:fld>
            <a:endParaRPr lang="en-US"/>
          </a:p>
        </p:txBody>
      </p:sp>
    </p:spTree>
    <p:extLst>
      <p:ext uri="{BB962C8B-B14F-4D97-AF65-F5344CB8AC3E}">
        <p14:creationId xmlns:p14="http://schemas.microsoft.com/office/powerpoint/2010/main" val="1767083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TH" dirty="0"/>
              <a:t>Tasa de parto al transferir o no un embrión EUPLOIDE (con PGT) </a:t>
            </a:r>
          </a:p>
        </p:txBody>
      </p:sp>
      <p:sp>
        <p:nvSpPr>
          <p:cNvPr id="4" name="Marcador de número de diapositiva 3"/>
          <p:cNvSpPr>
            <a:spLocks noGrp="1"/>
          </p:cNvSpPr>
          <p:nvPr>
            <p:ph type="sldNum" sz="quarter" idx="5"/>
          </p:nvPr>
        </p:nvSpPr>
        <p:spPr/>
        <p:txBody>
          <a:bodyPr/>
          <a:lstStyle/>
          <a:p>
            <a:fld id="{105C64CD-4479-674E-895F-716549462C37}" type="slidenum">
              <a:rPr lang="en-US" smtClean="0"/>
              <a:t>42</a:t>
            </a:fld>
            <a:endParaRPr lang="en-US"/>
          </a:p>
        </p:txBody>
      </p:sp>
    </p:spTree>
    <p:extLst>
      <p:ext uri="{BB962C8B-B14F-4D97-AF65-F5344CB8AC3E}">
        <p14:creationId xmlns:p14="http://schemas.microsoft.com/office/powerpoint/2010/main" val="324383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L" dirty="0"/>
          </a:p>
        </p:txBody>
      </p:sp>
      <p:sp>
        <p:nvSpPr>
          <p:cNvPr id="4" name="Slide Number Placeholder 3"/>
          <p:cNvSpPr>
            <a:spLocks noGrp="1"/>
          </p:cNvSpPr>
          <p:nvPr>
            <p:ph type="sldNum" sz="quarter" idx="5"/>
          </p:nvPr>
        </p:nvSpPr>
        <p:spPr/>
        <p:txBody>
          <a:bodyPr/>
          <a:lstStyle/>
          <a:p>
            <a:fld id="{83BF29CC-1FB8-6045-A7C4-3DC84AF3A520}" type="slidenum">
              <a:rPr lang="en-CL" smtClean="0"/>
              <a:t>44</a:t>
            </a:fld>
            <a:endParaRPr lang="en-CL"/>
          </a:p>
        </p:txBody>
      </p:sp>
    </p:spTree>
    <p:extLst>
      <p:ext uri="{BB962C8B-B14F-4D97-AF65-F5344CB8AC3E}">
        <p14:creationId xmlns:p14="http://schemas.microsoft.com/office/powerpoint/2010/main" val="3725471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CL"/>
          </a:p>
        </p:txBody>
      </p:sp>
      <p:sp>
        <p:nvSpPr>
          <p:cNvPr id="4" name="Slide Number Placeholder 3"/>
          <p:cNvSpPr>
            <a:spLocks noGrp="1"/>
          </p:cNvSpPr>
          <p:nvPr>
            <p:ph type="sldNum" sz="quarter" idx="5"/>
          </p:nvPr>
        </p:nvSpPr>
        <p:spPr/>
        <p:txBody>
          <a:bodyPr/>
          <a:lstStyle/>
          <a:p>
            <a:fld id="{17AEE920-BC7C-4744-A4B4-D31F4DC8CDDA}" type="slidenum">
              <a:rPr lang="en-US" smtClean="0"/>
              <a:t>2</a:t>
            </a:fld>
            <a:endParaRPr lang="en-US"/>
          </a:p>
        </p:txBody>
      </p:sp>
    </p:spTree>
    <p:extLst>
      <p:ext uri="{BB962C8B-B14F-4D97-AF65-F5344CB8AC3E}">
        <p14:creationId xmlns:p14="http://schemas.microsoft.com/office/powerpoint/2010/main" val="2175612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TH" dirty="0"/>
              <a:t>Numero de embnriones transferidos en FET autologo con PGT o en casos de freeze all</a:t>
            </a:r>
          </a:p>
        </p:txBody>
      </p:sp>
      <p:sp>
        <p:nvSpPr>
          <p:cNvPr id="4" name="Marcador de número de diapositiva 3"/>
          <p:cNvSpPr>
            <a:spLocks noGrp="1"/>
          </p:cNvSpPr>
          <p:nvPr>
            <p:ph type="sldNum" sz="quarter" idx="5"/>
          </p:nvPr>
        </p:nvSpPr>
        <p:spPr/>
        <p:txBody>
          <a:bodyPr/>
          <a:lstStyle/>
          <a:p>
            <a:fld id="{105C64CD-4479-674E-895F-716549462C37}" type="slidenum">
              <a:rPr lang="en-US" smtClean="0"/>
              <a:t>45</a:t>
            </a:fld>
            <a:endParaRPr lang="en-US"/>
          </a:p>
        </p:txBody>
      </p:sp>
    </p:spTree>
    <p:extLst>
      <p:ext uri="{BB962C8B-B14F-4D97-AF65-F5344CB8AC3E}">
        <p14:creationId xmlns:p14="http://schemas.microsoft.com/office/powerpoint/2010/main" val="505000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CC9D3A-D675-FF49-936F-0F5AD797A69D}" type="slidenum">
              <a:rPr lang="en-US" smtClean="0"/>
              <a:t>46</a:t>
            </a:fld>
            <a:endParaRPr lang="en-US"/>
          </a:p>
        </p:txBody>
      </p:sp>
    </p:spTree>
    <p:extLst>
      <p:ext uri="{BB962C8B-B14F-4D97-AF65-F5344CB8AC3E}">
        <p14:creationId xmlns:p14="http://schemas.microsoft.com/office/powerpoint/2010/main" val="2630987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66F43-6219-5EFD-BF1A-F5D0BB3F7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30031-1910-9750-0E3B-C5F09060C5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FC0E75C-3BD7-1056-3ED4-FC1ECD6B0E67}"/>
              </a:ext>
            </a:extLst>
          </p:cNvPr>
          <p:cNvSpPr>
            <a:spLocks noGrp="1"/>
          </p:cNvSpPr>
          <p:nvPr>
            <p:ph type="body" idx="1"/>
          </p:nvPr>
        </p:nvSpPr>
        <p:spPr/>
        <p:txBody>
          <a:bodyPr/>
          <a:lstStyle/>
          <a:p>
            <a:endParaRPr lang="en-CL"/>
          </a:p>
        </p:txBody>
      </p:sp>
      <p:sp>
        <p:nvSpPr>
          <p:cNvPr id="4" name="Slide Number Placeholder 3">
            <a:extLst>
              <a:ext uri="{FF2B5EF4-FFF2-40B4-BE49-F238E27FC236}">
                <a16:creationId xmlns:a16="http://schemas.microsoft.com/office/drawing/2014/main" id="{4320E8D3-D50E-0019-F38E-4907C2FD1AB6}"/>
              </a:ext>
            </a:extLst>
          </p:cNvPr>
          <p:cNvSpPr>
            <a:spLocks noGrp="1"/>
          </p:cNvSpPr>
          <p:nvPr>
            <p:ph type="sldNum" sz="quarter" idx="5"/>
          </p:nvPr>
        </p:nvSpPr>
        <p:spPr/>
        <p:txBody>
          <a:bodyPr/>
          <a:lstStyle/>
          <a:p>
            <a:fld id="{105C64CD-4479-674E-895F-716549462C37}" type="slidenum">
              <a:rPr lang="en-US" smtClean="0"/>
              <a:t>47</a:t>
            </a:fld>
            <a:endParaRPr lang="en-US"/>
          </a:p>
        </p:txBody>
      </p:sp>
    </p:spTree>
    <p:extLst>
      <p:ext uri="{BB962C8B-B14F-4D97-AF65-F5344CB8AC3E}">
        <p14:creationId xmlns:p14="http://schemas.microsoft.com/office/powerpoint/2010/main" val="2390146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F1E7E-5F7E-F9DF-FC87-91A14F72B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6FAF4-3109-8B12-1C84-D2731B80171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1D0CFA-29D0-13BA-4534-B9A0EEC0D1C0}"/>
              </a:ext>
            </a:extLst>
          </p:cNvPr>
          <p:cNvSpPr>
            <a:spLocks noGrp="1"/>
          </p:cNvSpPr>
          <p:nvPr>
            <p:ph type="body" idx="1"/>
          </p:nvPr>
        </p:nvSpPr>
        <p:spPr/>
        <p:txBody>
          <a:bodyPr/>
          <a:lstStyle/>
          <a:p>
            <a:endParaRPr lang="en-CL"/>
          </a:p>
        </p:txBody>
      </p:sp>
      <p:sp>
        <p:nvSpPr>
          <p:cNvPr id="4" name="Slide Number Placeholder 3">
            <a:extLst>
              <a:ext uri="{FF2B5EF4-FFF2-40B4-BE49-F238E27FC236}">
                <a16:creationId xmlns:a16="http://schemas.microsoft.com/office/drawing/2014/main" id="{0C625CD5-E546-D538-2E4B-E9DDDD24EE1D}"/>
              </a:ext>
            </a:extLst>
          </p:cNvPr>
          <p:cNvSpPr>
            <a:spLocks noGrp="1"/>
          </p:cNvSpPr>
          <p:nvPr>
            <p:ph type="sldNum" sz="quarter" idx="5"/>
          </p:nvPr>
        </p:nvSpPr>
        <p:spPr/>
        <p:txBody>
          <a:bodyPr/>
          <a:lstStyle/>
          <a:p>
            <a:fld id="{105C64CD-4479-674E-895F-716549462C37}" type="slidenum">
              <a:rPr lang="en-US" smtClean="0"/>
              <a:t>48</a:t>
            </a:fld>
            <a:endParaRPr lang="en-US"/>
          </a:p>
        </p:txBody>
      </p:sp>
    </p:spTree>
    <p:extLst>
      <p:ext uri="{BB962C8B-B14F-4D97-AF65-F5344CB8AC3E}">
        <p14:creationId xmlns:p14="http://schemas.microsoft.com/office/powerpoint/2010/main" val="3877200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6A3A119-1734-454E-A99C-D5BE3BE468F9}" type="slidenum">
              <a:rPr lang="en-US" smtClean="0"/>
              <a:t>4</a:t>
            </a:fld>
            <a:endParaRPr lang="en-US"/>
          </a:p>
        </p:txBody>
      </p:sp>
    </p:spTree>
    <p:extLst>
      <p:ext uri="{BB962C8B-B14F-4D97-AF65-F5344CB8AC3E}">
        <p14:creationId xmlns:p14="http://schemas.microsoft.com/office/powerpoint/2010/main" val="1656312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669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t>Over the past 32 years, the percentage of young women (≤34 years old) has decreased from 66.5% to just 24.7%, and the percentage of women aged 40 and over has increased from 8% to 10% in 1990 to 34% in 2021. Thus, the vast majority (75.3%) of women who undergo ART are at an age of lower reproductive efficiency and higher prevalence of chromosomal diseases related to the age of women. These changes in the average age of women strongly influence outcome.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dirty="0"/>
              <a:t>x̄</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t>
</a:t>
            </a:r>
            <a:endParaRPr lang="en-US" noProof="0" dirty="0"/>
          </a:p>
        </p:txBody>
      </p:sp>
      <p:sp>
        <p:nvSpPr>
          <p:cNvPr id="4" name="Slide Number Placeholder 3"/>
          <p:cNvSpPr>
            <a:spLocks noGrp="1"/>
          </p:cNvSpPr>
          <p:nvPr>
            <p:ph type="sldNum" sz="quarter" idx="5"/>
          </p:nvPr>
        </p:nvSpPr>
        <p:spPr/>
        <p:txBody>
          <a:bodyPr/>
          <a:lstStyle/>
          <a:p>
            <a:fld id="{AF56C1B9-2BC5-D340-B856-3886F8B137A6}" type="slidenum">
              <a:rPr lang="en-US" smtClean="0"/>
              <a:t>8</a:t>
            </a:fld>
            <a:endParaRPr lang="en-US"/>
          </a:p>
        </p:txBody>
      </p:sp>
    </p:spTree>
    <p:extLst>
      <p:ext uri="{BB962C8B-B14F-4D97-AF65-F5344CB8AC3E}">
        <p14:creationId xmlns:p14="http://schemas.microsoft.com/office/powerpoint/2010/main" val="2241412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56C1B9-2BC5-D340-B856-3886F8B137A6}" type="slidenum">
              <a:rPr lang="en-US" smtClean="0"/>
              <a:t>9</a:t>
            </a:fld>
            <a:endParaRPr lang="en-US"/>
          </a:p>
        </p:txBody>
      </p:sp>
    </p:spTree>
    <p:extLst>
      <p:ext uri="{BB962C8B-B14F-4D97-AF65-F5344CB8AC3E}">
        <p14:creationId xmlns:p14="http://schemas.microsoft.com/office/powerpoint/2010/main" val="264634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Incluir</a:t>
            </a:r>
            <a:r>
              <a:rPr lang="en-US" dirty="0"/>
              <a:t> </a:t>
            </a:r>
            <a:r>
              <a:rPr lang="en-US" dirty="0" err="1"/>
              <a:t>información</a:t>
            </a:r>
            <a:r>
              <a:rPr lang="en-US" dirty="0"/>
              <a:t> de 1990 a 2000. Si </a:t>
            </a:r>
            <a:r>
              <a:rPr lang="en-US" dirty="0" err="1"/>
              <a:t>queda</a:t>
            </a:r>
            <a:r>
              <a:rPr lang="en-US" dirty="0"/>
              <a:t> </a:t>
            </a:r>
            <a:r>
              <a:rPr lang="en-US" dirty="0" err="1"/>
              <a:t>muy</a:t>
            </a:r>
            <a:r>
              <a:rPr lang="en-US" dirty="0"/>
              <a:t> </a:t>
            </a:r>
            <a:r>
              <a:rPr lang="en-US" dirty="0" err="1"/>
              <a:t>denso</a:t>
            </a:r>
            <a:r>
              <a:rPr lang="en-US" dirty="0"/>
              <a:t>, y hay </a:t>
            </a:r>
            <a:r>
              <a:rPr lang="en-US" dirty="0" err="1"/>
              <a:t>una</a:t>
            </a:r>
            <a:r>
              <a:rPr lang="en-US" dirty="0"/>
              <a:t> </a:t>
            </a:r>
            <a:r>
              <a:rPr lang="en-US" dirty="0" err="1"/>
              <a:t>tendencia</a:t>
            </a:r>
            <a:r>
              <a:rPr lang="en-US" dirty="0"/>
              <a:t> general, </a:t>
            </a:r>
            <a:r>
              <a:rPr lang="en-US" dirty="0" err="1"/>
              <a:t>pudes</a:t>
            </a:r>
            <a:r>
              <a:rPr lang="en-US" dirty="0"/>
              <a:t> </a:t>
            </a:r>
            <a:r>
              <a:rPr lang="en-US" dirty="0" err="1"/>
              <a:t>poner</a:t>
            </a:r>
            <a:r>
              <a:rPr lang="en-US" dirty="0"/>
              <a:t> </a:t>
            </a:r>
            <a:r>
              <a:rPr lang="en-US" dirty="0" err="1"/>
              <a:t>una</a:t>
            </a:r>
            <a:r>
              <a:rPr lang="en-US" dirty="0"/>
              <a:t> </a:t>
            </a:r>
            <a:r>
              <a:rPr lang="en-US" dirty="0" err="1"/>
              <a:t>barra</a:t>
            </a:r>
            <a:r>
              <a:rPr lang="en-US" dirty="0"/>
              <a:t> que </a:t>
            </a:r>
            <a:r>
              <a:rPr lang="en-US" dirty="0" err="1"/>
              <a:t>incluya</a:t>
            </a:r>
            <a:r>
              <a:rPr lang="en-US" dirty="0"/>
              <a:t> 1990 a 1999 y que </a:t>
            </a:r>
            <a:r>
              <a:rPr lang="en-US" dirty="0" err="1"/>
              <a:t>resuma</a:t>
            </a:r>
            <a:r>
              <a:rPr lang="en-US" dirty="0"/>
              <a:t> </a:t>
            </a:r>
            <a:r>
              <a:rPr lang="en-US" dirty="0" err="1"/>
              <a:t>esos</a:t>
            </a:r>
            <a:r>
              <a:rPr lang="en-US" dirty="0"/>
              <a:t> </a:t>
            </a:r>
            <a:r>
              <a:rPr lang="en-US" dirty="0" err="1"/>
              <a:t>años</a:t>
            </a:r>
            <a:endParaRPr lang="en-US" dirty="0"/>
          </a:p>
          <a:p>
            <a:endParaRPr lang="en-US" dirty="0"/>
          </a:p>
        </p:txBody>
      </p:sp>
      <p:sp>
        <p:nvSpPr>
          <p:cNvPr id="4" name="Slide Number Placeholder 3"/>
          <p:cNvSpPr>
            <a:spLocks noGrp="1"/>
          </p:cNvSpPr>
          <p:nvPr>
            <p:ph type="sldNum" sz="quarter" idx="5"/>
          </p:nvPr>
        </p:nvSpPr>
        <p:spPr/>
        <p:txBody>
          <a:bodyPr/>
          <a:lstStyle/>
          <a:p>
            <a:fld id="{AF56C1B9-2BC5-D340-B856-3886F8B137A6}" type="slidenum">
              <a:rPr lang="en-US" smtClean="0"/>
              <a:t>10</a:t>
            </a:fld>
            <a:endParaRPr lang="en-US"/>
          </a:p>
        </p:txBody>
      </p:sp>
    </p:spTree>
    <p:extLst>
      <p:ext uri="{BB962C8B-B14F-4D97-AF65-F5344CB8AC3E}">
        <p14:creationId xmlns:p14="http://schemas.microsoft.com/office/powerpoint/2010/main" val="145065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Times New Roman" panose="02020603050405020304" pitchFamily="18" charset="0"/>
                <a:ea typeface="Times New Roman" panose="02020603050405020304" pitchFamily="18" charset="0"/>
              </a:rPr>
              <a:t>Figure 13 </a:t>
            </a:r>
            <a:r>
              <a:rPr lang="en-US" sz="1800" dirty="0">
                <a:effectLst/>
                <a:latin typeface="Calibri" panose="020F0502020204030204" pitchFamily="34" charset="0"/>
                <a:ea typeface="Calibri" panose="020F0502020204030204" pitchFamily="34" charset="0"/>
                <a:cs typeface="Times New Roman" panose="02020603050405020304" pitchFamily="18" charset="0"/>
              </a:rPr>
              <a:t>Preterm birth </a:t>
            </a:r>
            <a:r>
              <a:rPr lang="en-US" sz="1800" dirty="0">
                <a:effectLst/>
                <a:latin typeface="Calibri" panose="020F0502020204030204" pitchFamily="34" charset="0"/>
                <a:ea typeface="Calibri" panose="020F0502020204030204" pitchFamily="34" charset="0"/>
              </a:rPr>
              <a:t>data for 19,663 deliveries</a:t>
            </a:r>
            <a:r>
              <a:rPr lang="en-US" sz="1800" dirty="0">
                <a:effectLst/>
                <a:latin typeface="Times New Roman" panose="02020603050405020304" pitchFamily="18"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perinatal mortality (PNM) rates </a:t>
            </a:r>
            <a:r>
              <a:rPr lang="en-US" sz="1800" dirty="0">
                <a:effectLst/>
                <a:latin typeface="Calibri" panose="020F0502020204030204" pitchFamily="34" charset="0"/>
                <a:ea typeface="Calibri" panose="020F0502020204030204" pitchFamily="34" charset="0"/>
              </a:rPr>
              <a:t>from 22,202 births</a:t>
            </a:r>
            <a:r>
              <a:rPr lang="en-US" sz="1800" dirty="0">
                <a:effectLst/>
                <a:latin typeface="Calibri" panose="020F0502020204030204" pitchFamily="34" charset="0"/>
                <a:ea typeface="Calibri" panose="020F0502020204030204" pitchFamily="34" charset="0"/>
                <a:cs typeface="Times New Roman" panose="02020603050405020304" pitchFamily="18" charset="0"/>
              </a:rPr>
              <a:t> according to order of gestation in Latin American ART Registry, 2022.</a:t>
            </a:r>
            <a:endParaRPr lang="en-US" dirty="0">
              <a:solidFill>
                <a:srgbClr val="FF0000"/>
              </a:solidFill>
            </a:endParaRPr>
          </a:p>
        </p:txBody>
      </p:sp>
      <p:sp>
        <p:nvSpPr>
          <p:cNvPr id="4" name="Marcador de número de diapositiva 3"/>
          <p:cNvSpPr>
            <a:spLocks noGrp="1"/>
          </p:cNvSpPr>
          <p:nvPr>
            <p:ph type="sldNum" sz="quarter" idx="5"/>
          </p:nvPr>
        </p:nvSpPr>
        <p:spPr/>
        <p:txBody>
          <a:bodyPr/>
          <a:lstStyle/>
          <a:p>
            <a:fld id="{71783629-8744-9A40-AC1D-E15E9DE9C466}" type="slidenum">
              <a:rPr lang="en-US" smtClean="0"/>
              <a:t>14</a:t>
            </a:fld>
            <a:endParaRPr lang="en-US"/>
          </a:p>
        </p:txBody>
      </p:sp>
    </p:spTree>
    <p:extLst>
      <p:ext uri="{BB962C8B-B14F-4D97-AF65-F5344CB8AC3E}">
        <p14:creationId xmlns:p14="http://schemas.microsoft.com/office/powerpoint/2010/main" val="240473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n-US"/>
          </a:p>
        </p:txBody>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1783629-8744-9A40-AC1D-E15E9DE9C466}" type="slidenum">
              <a:rPr lang="en-US" smtClean="0"/>
              <a:t>19</a:t>
            </a:fld>
            <a:endParaRPr lang="en-US"/>
          </a:p>
        </p:txBody>
      </p:sp>
    </p:spTree>
    <p:extLst>
      <p:ext uri="{BB962C8B-B14F-4D97-AF65-F5344CB8AC3E}">
        <p14:creationId xmlns:p14="http://schemas.microsoft.com/office/powerpoint/2010/main" val="812730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D3623-B67A-5918-383F-C99F8E355D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L"/>
          </a:p>
        </p:txBody>
      </p:sp>
      <p:sp>
        <p:nvSpPr>
          <p:cNvPr id="3" name="Subtitle 2">
            <a:extLst>
              <a:ext uri="{FF2B5EF4-FFF2-40B4-BE49-F238E27FC236}">
                <a16:creationId xmlns:a16="http://schemas.microsoft.com/office/drawing/2014/main" id="{B569D9BE-39C0-FAA8-C9C7-E43D66059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L"/>
          </a:p>
        </p:txBody>
      </p:sp>
      <p:sp>
        <p:nvSpPr>
          <p:cNvPr id="4" name="Date Placeholder 3">
            <a:extLst>
              <a:ext uri="{FF2B5EF4-FFF2-40B4-BE49-F238E27FC236}">
                <a16:creationId xmlns:a16="http://schemas.microsoft.com/office/drawing/2014/main" id="{895C32E2-FFF4-AEC0-0BDD-ED9E56370982}"/>
              </a:ext>
            </a:extLst>
          </p:cNvPr>
          <p:cNvSpPr>
            <a:spLocks noGrp="1"/>
          </p:cNvSpPr>
          <p:nvPr>
            <p:ph type="dt" sz="half" idx="10"/>
          </p:nvPr>
        </p:nvSpPr>
        <p:spPr/>
        <p:txBody>
          <a:bodyPr/>
          <a:lstStyle/>
          <a:p>
            <a:fld id="{A8F3BAFD-C126-A743-9A2E-DF276455C3CA}" type="datetimeFigureOut">
              <a:rPr lang="en-CL" smtClean="0"/>
              <a:t>04-05-26</a:t>
            </a:fld>
            <a:endParaRPr lang="en-CL"/>
          </a:p>
        </p:txBody>
      </p:sp>
      <p:sp>
        <p:nvSpPr>
          <p:cNvPr id="5" name="Footer Placeholder 4">
            <a:extLst>
              <a:ext uri="{FF2B5EF4-FFF2-40B4-BE49-F238E27FC236}">
                <a16:creationId xmlns:a16="http://schemas.microsoft.com/office/drawing/2014/main" id="{57B54ABF-94C6-8EAD-A9C3-15FFE91A9209}"/>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91329F02-3CD3-E27A-92A1-125201C7B4A6}"/>
              </a:ext>
            </a:extLst>
          </p:cNvPr>
          <p:cNvSpPr>
            <a:spLocks noGrp="1"/>
          </p:cNvSpPr>
          <p:nvPr>
            <p:ph type="sldNum" sz="quarter" idx="12"/>
          </p:nvPr>
        </p:nvSpPr>
        <p:spPr/>
        <p:txBody>
          <a:bodyPr/>
          <a:lstStyle/>
          <a:p>
            <a:fld id="{8EBAB76E-498F-3A4F-9668-B87B895504AF}" type="slidenum">
              <a:rPr lang="en-CL" smtClean="0"/>
              <a:t>‹#›</a:t>
            </a:fld>
            <a:endParaRPr lang="en-CL"/>
          </a:p>
        </p:txBody>
      </p:sp>
    </p:spTree>
    <p:extLst>
      <p:ext uri="{BB962C8B-B14F-4D97-AF65-F5344CB8AC3E}">
        <p14:creationId xmlns:p14="http://schemas.microsoft.com/office/powerpoint/2010/main" val="228540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B7EE-A9B7-9A41-9D2F-F053FF2C53D9}"/>
              </a:ext>
            </a:extLst>
          </p:cNvPr>
          <p:cNvSpPr>
            <a:spLocks noGrp="1"/>
          </p:cNvSpPr>
          <p:nvPr>
            <p:ph type="title"/>
          </p:nvPr>
        </p:nvSpPr>
        <p:spPr/>
        <p:txBody>
          <a:bodyPr/>
          <a:lstStyle/>
          <a:p>
            <a:r>
              <a:rPr lang="en-US"/>
              <a:t>Click to edit Master title style</a:t>
            </a:r>
            <a:endParaRPr lang="en-CL"/>
          </a:p>
        </p:txBody>
      </p:sp>
      <p:sp>
        <p:nvSpPr>
          <p:cNvPr id="3" name="Vertical Text Placeholder 2">
            <a:extLst>
              <a:ext uri="{FF2B5EF4-FFF2-40B4-BE49-F238E27FC236}">
                <a16:creationId xmlns:a16="http://schemas.microsoft.com/office/drawing/2014/main" id="{746C1B77-B289-0FB9-B7B9-1A8DF94187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D1B264A2-5F12-FC7C-3CFE-115245AFF464}"/>
              </a:ext>
            </a:extLst>
          </p:cNvPr>
          <p:cNvSpPr>
            <a:spLocks noGrp="1"/>
          </p:cNvSpPr>
          <p:nvPr>
            <p:ph type="dt" sz="half" idx="10"/>
          </p:nvPr>
        </p:nvSpPr>
        <p:spPr/>
        <p:txBody>
          <a:bodyPr/>
          <a:lstStyle/>
          <a:p>
            <a:fld id="{A8F3BAFD-C126-A743-9A2E-DF276455C3CA}" type="datetimeFigureOut">
              <a:rPr lang="en-CL" smtClean="0"/>
              <a:t>04-05-26</a:t>
            </a:fld>
            <a:endParaRPr lang="en-CL"/>
          </a:p>
        </p:txBody>
      </p:sp>
      <p:sp>
        <p:nvSpPr>
          <p:cNvPr id="5" name="Footer Placeholder 4">
            <a:extLst>
              <a:ext uri="{FF2B5EF4-FFF2-40B4-BE49-F238E27FC236}">
                <a16:creationId xmlns:a16="http://schemas.microsoft.com/office/drawing/2014/main" id="{E443AB25-D53E-2F5C-2D1D-A90A583D633D}"/>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3EADA56B-5C93-083D-A46A-031FF1096B97}"/>
              </a:ext>
            </a:extLst>
          </p:cNvPr>
          <p:cNvSpPr>
            <a:spLocks noGrp="1"/>
          </p:cNvSpPr>
          <p:nvPr>
            <p:ph type="sldNum" sz="quarter" idx="12"/>
          </p:nvPr>
        </p:nvSpPr>
        <p:spPr/>
        <p:txBody>
          <a:bodyPr/>
          <a:lstStyle/>
          <a:p>
            <a:fld id="{8EBAB76E-498F-3A4F-9668-B87B895504AF}" type="slidenum">
              <a:rPr lang="en-CL" smtClean="0"/>
              <a:t>‹#›</a:t>
            </a:fld>
            <a:endParaRPr lang="en-CL"/>
          </a:p>
        </p:txBody>
      </p:sp>
    </p:spTree>
    <p:extLst>
      <p:ext uri="{BB962C8B-B14F-4D97-AF65-F5344CB8AC3E}">
        <p14:creationId xmlns:p14="http://schemas.microsoft.com/office/powerpoint/2010/main" val="548864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8B1625-FF88-2057-8155-800BEA226F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L"/>
          </a:p>
        </p:txBody>
      </p:sp>
      <p:sp>
        <p:nvSpPr>
          <p:cNvPr id="3" name="Vertical Text Placeholder 2">
            <a:extLst>
              <a:ext uri="{FF2B5EF4-FFF2-40B4-BE49-F238E27FC236}">
                <a16:creationId xmlns:a16="http://schemas.microsoft.com/office/drawing/2014/main" id="{5BE7F3C3-6F89-42F0-8AC2-11AC9A030F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7376C6EC-82B2-3DBD-D1C8-8DB7D8449135}"/>
              </a:ext>
            </a:extLst>
          </p:cNvPr>
          <p:cNvSpPr>
            <a:spLocks noGrp="1"/>
          </p:cNvSpPr>
          <p:nvPr>
            <p:ph type="dt" sz="half" idx="10"/>
          </p:nvPr>
        </p:nvSpPr>
        <p:spPr/>
        <p:txBody>
          <a:bodyPr/>
          <a:lstStyle/>
          <a:p>
            <a:fld id="{A8F3BAFD-C126-A743-9A2E-DF276455C3CA}" type="datetimeFigureOut">
              <a:rPr lang="en-CL" smtClean="0"/>
              <a:t>04-05-26</a:t>
            </a:fld>
            <a:endParaRPr lang="en-CL"/>
          </a:p>
        </p:txBody>
      </p:sp>
      <p:sp>
        <p:nvSpPr>
          <p:cNvPr id="5" name="Footer Placeholder 4">
            <a:extLst>
              <a:ext uri="{FF2B5EF4-FFF2-40B4-BE49-F238E27FC236}">
                <a16:creationId xmlns:a16="http://schemas.microsoft.com/office/drawing/2014/main" id="{FDDEB95D-2625-63ED-D388-DB69F5DA89AE}"/>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CD094109-63B4-3C65-978F-984BD12D4C99}"/>
              </a:ext>
            </a:extLst>
          </p:cNvPr>
          <p:cNvSpPr>
            <a:spLocks noGrp="1"/>
          </p:cNvSpPr>
          <p:nvPr>
            <p:ph type="sldNum" sz="quarter" idx="12"/>
          </p:nvPr>
        </p:nvSpPr>
        <p:spPr/>
        <p:txBody>
          <a:bodyPr/>
          <a:lstStyle/>
          <a:p>
            <a:fld id="{8EBAB76E-498F-3A4F-9668-B87B895504AF}" type="slidenum">
              <a:rPr lang="en-CL" smtClean="0"/>
              <a:t>‹#›</a:t>
            </a:fld>
            <a:endParaRPr lang="en-CL"/>
          </a:p>
        </p:txBody>
      </p:sp>
    </p:spTree>
    <p:extLst>
      <p:ext uri="{BB962C8B-B14F-4D97-AF65-F5344CB8AC3E}">
        <p14:creationId xmlns:p14="http://schemas.microsoft.com/office/powerpoint/2010/main" val="209586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1336336" y="6410637"/>
            <a:ext cx="245473" cy="256263"/>
          </a:xfrm>
          <a:prstGeom prst="rect">
            <a:avLst/>
          </a:prstGeom>
        </p:spPr>
        <p:txBody>
          <a:bodyPr lIns="45580" tIns="45580" rIns="45580" bIns="45580"/>
          <a:lstStyle>
            <a:lvl1pPr>
              <a:defRPr sz="1100">
                <a:solidFill>
                  <a:srgbClr val="898989"/>
                </a:solidFill>
              </a:defRPr>
            </a:lvl1pPr>
          </a:lstStyle>
          <a:p>
            <a:fld id="{86CB4B4D-7CA3-9044-876B-883B54F8677D}" type="slidenum">
              <a:rPr/>
              <a:t>‹#›</a:t>
            </a:fld>
            <a:endParaRPr/>
          </a:p>
        </p:txBody>
      </p:sp>
    </p:spTree>
    <p:extLst>
      <p:ext uri="{BB962C8B-B14F-4D97-AF65-F5344CB8AC3E}">
        <p14:creationId xmlns:p14="http://schemas.microsoft.com/office/powerpoint/2010/main" val="403519539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rPr lang="es-ES"/>
              <a:t>Haga clic para modificar el estilo de título del patrón</a:t>
            </a:r>
            <a:endParaRPr/>
          </a:p>
        </p:txBody>
      </p:sp>
    </p:spTree>
    <p:extLst>
      <p:ext uri="{BB962C8B-B14F-4D97-AF65-F5344CB8AC3E}">
        <p14:creationId xmlns:p14="http://schemas.microsoft.com/office/powerpoint/2010/main" val="21107764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D8F94-3D86-2E9E-5CEE-6C3C01E90188}"/>
              </a:ext>
            </a:extLst>
          </p:cNvPr>
          <p:cNvSpPr>
            <a:spLocks noGrp="1"/>
          </p:cNvSpPr>
          <p:nvPr>
            <p:ph type="title"/>
          </p:nvPr>
        </p:nvSpPr>
        <p:spPr/>
        <p:txBody>
          <a:bodyPr/>
          <a:lstStyle/>
          <a:p>
            <a:r>
              <a:rPr lang="en-US"/>
              <a:t>Click to edit Master title style</a:t>
            </a:r>
            <a:endParaRPr lang="en-CL"/>
          </a:p>
        </p:txBody>
      </p:sp>
      <p:sp>
        <p:nvSpPr>
          <p:cNvPr id="3" name="Content Placeholder 2">
            <a:extLst>
              <a:ext uri="{FF2B5EF4-FFF2-40B4-BE49-F238E27FC236}">
                <a16:creationId xmlns:a16="http://schemas.microsoft.com/office/drawing/2014/main" id="{41520639-1BBC-9239-B30F-940F771B7E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D0986B80-E3FE-4AC3-5496-5008BEF6B74F}"/>
              </a:ext>
            </a:extLst>
          </p:cNvPr>
          <p:cNvSpPr>
            <a:spLocks noGrp="1"/>
          </p:cNvSpPr>
          <p:nvPr>
            <p:ph type="dt" sz="half" idx="10"/>
          </p:nvPr>
        </p:nvSpPr>
        <p:spPr/>
        <p:txBody>
          <a:bodyPr/>
          <a:lstStyle/>
          <a:p>
            <a:fld id="{A8F3BAFD-C126-A743-9A2E-DF276455C3CA}" type="datetimeFigureOut">
              <a:rPr lang="en-CL" smtClean="0"/>
              <a:t>04-05-26</a:t>
            </a:fld>
            <a:endParaRPr lang="en-CL"/>
          </a:p>
        </p:txBody>
      </p:sp>
      <p:sp>
        <p:nvSpPr>
          <p:cNvPr id="5" name="Footer Placeholder 4">
            <a:extLst>
              <a:ext uri="{FF2B5EF4-FFF2-40B4-BE49-F238E27FC236}">
                <a16:creationId xmlns:a16="http://schemas.microsoft.com/office/drawing/2014/main" id="{C55582EE-3056-DF27-FAA5-AB0376BDD3F0}"/>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43A15E67-ABF3-CE43-09C9-2953A7CD2F45}"/>
              </a:ext>
            </a:extLst>
          </p:cNvPr>
          <p:cNvSpPr>
            <a:spLocks noGrp="1"/>
          </p:cNvSpPr>
          <p:nvPr>
            <p:ph type="sldNum" sz="quarter" idx="12"/>
          </p:nvPr>
        </p:nvSpPr>
        <p:spPr/>
        <p:txBody>
          <a:bodyPr/>
          <a:lstStyle/>
          <a:p>
            <a:fld id="{8EBAB76E-498F-3A4F-9668-B87B895504AF}" type="slidenum">
              <a:rPr lang="en-CL" smtClean="0"/>
              <a:t>‹#›</a:t>
            </a:fld>
            <a:endParaRPr lang="en-CL"/>
          </a:p>
        </p:txBody>
      </p:sp>
    </p:spTree>
    <p:extLst>
      <p:ext uri="{BB962C8B-B14F-4D97-AF65-F5344CB8AC3E}">
        <p14:creationId xmlns:p14="http://schemas.microsoft.com/office/powerpoint/2010/main" val="3766934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8D03-1704-B1F9-F71D-7F6D27A41A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L"/>
          </a:p>
        </p:txBody>
      </p:sp>
      <p:sp>
        <p:nvSpPr>
          <p:cNvPr id="3" name="Text Placeholder 2">
            <a:extLst>
              <a:ext uri="{FF2B5EF4-FFF2-40B4-BE49-F238E27FC236}">
                <a16:creationId xmlns:a16="http://schemas.microsoft.com/office/drawing/2014/main" id="{572FEFED-ED7B-43A4-0B62-A8CF1E4EC60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A509F1-BB99-832C-5384-0D6985ED87A2}"/>
              </a:ext>
            </a:extLst>
          </p:cNvPr>
          <p:cNvSpPr>
            <a:spLocks noGrp="1"/>
          </p:cNvSpPr>
          <p:nvPr>
            <p:ph type="dt" sz="half" idx="10"/>
          </p:nvPr>
        </p:nvSpPr>
        <p:spPr/>
        <p:txBody>
          <a:bodyPr/>
          <a:lstStyle/>
          <a:p>
            <a:fld id="{A8F3BAFD-C126-A743-9A2E-DF276455C3CA}" type="datetimeFigureOut">
              <a:rPr lang="en-CL" smtClean="0"/>
              <a:t>04-05-26</a:t>
            </a:fld>
            <a:endParaRPr lang="en-CL"/>
          </a:p>
        </p:txBody>
      </p:sp>
      <p:sp>
        <p:nvSpPr>
          <p:cNvPr id="5" name="Footer Placeholder 4">
            <a:extLst>
              <a:ext uri="{FF2B5EF4-FFF2-40B4-BE49-F238E27FC236}">
                <a16:creationId xmlns:a16="http://schemas.microsoft.com/office/drawing/2014/main" id="{2E086D48-D324-CEE1-E270-F9DD92A4A6AB}"/>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EDCB9212-F1A7-CC33-C599-F73C9214198D}"/>
              </a:ext>
            </a:extLst>
          </p:cNvPr>
          <p:cNvSpPr>
            <a:spLocks noGrp="1"/>
          </p:cNvSpPr>
          <p:nvPr>
            <p:ph type="sldNum" sz="quarter" idx="12"/>
          </p:nvPr>
        </p:nvSpPr>
        <p:spPr/>
        <p:txBody>
          <a:bodyPr/>
          <a:lstStyle/>
          <a:p>
            <a:fld id="{8EBAB76E-498F-3A4F-9668-B87B895504AF}" type="slidenum">
              <a:rPr lang="en-CL" smtClean="0"/>
              <a:t>‹#›</a:t>
            </a:fld>
            <a:endParaRPr lang="en-CL"/>
          </a:p>
        </p:txBody>
      </p:sp>
    </p:spTree>
    <p:extLst>
      <p:ext uri="{BB962C8B-B14F-4D97-AF65-F5344CB8AC3E}">
        <p14:creationId xmlns:p14="http://schemas.microsoft.com/office/powerpoint/2010/main" val="2425553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C2D7-FEE0-6D18-791F-038CE4BA71BB}"/>
              </a:ext>
            </a:extLst>
          </p:cNvPr>
          <p:cNvSpPr>
            <a:spLocks noGrp="1"/>
          </p:cNvSpPr>
          <p:nvPr>
            <p:ph type="title"/>
          </p:nvPr>
        </p:nvSpPr>
        <p:spPr/>
        <p:txBody>
          <a:bodyPr/>
          <a:lstStyle/>
          <a:p>
            <a:r>
              <a:rPr lang="en-US"/>
              <a:t>Click to edit Master title style</a:t>
            </a:r>
            <a:endParaRPr lang="en-CL"/>
          </a:p>
        </p:txBody>
      </p:sp>
      <p:sp>
        <p:nvSpPr>
          <p:cNvPr id="3" name="Content Placeholder 2">
            <a:extLst>
              <a:ext uri="{FF2B5EF4-FFF2-40B4-BE49-F238E27FC236}">
                <a16:creationId xmlns:a16="http://schemas.microsoft.com/office/drawing/2014/main" id="{AA848DE2-3DAA-CDED-502B-9FCC6662DD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Content Placeholder 3">
            <a:extLst>
              <a:ext uri="{FF2B5EF4-FFF2-40B4-BE49-F238E27FC236}">
                <a16:creationId xmlns:a16="http://schemas.microsoft.com/office/drawing/2014/main" id="{0B1B4B0D-0E0F-C017-7589-C8CEA562E2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5" name="Date Placeholder 4">
            <a:extLst>
              <a:ext uri="{FF2B5EF4-FFF2-40B4-BE49-F238E27FC236}">
                <a16:creationId xmlns:a16="http://schemas.microsoft.com/office/drawing/2014/main" id="{7B0C3FFA-9772-EDBC-0C40-69E6C08E10D0}"/>
              </a:ext>
            </a:extLst>
          </p:cNvPr>
          <p:cNvSpPr>
            <a:spLocks noGrp="1"/>
          </p:cNvSpPr>
          <p:nvPr>
            <p:ph type="dt" sz="half" idx="10"/>
          </p:nvPr>
        </p:nvSpPr>
        <p:spPr/>
        <p:txBody>
          <a:bodyPr/>
          <a:lstStyle/>
          <a:p>
            <a:fld id="{A8F3BAFD-C126-A743-9A2E-DF276455C3CA}" type="datetimeFigureOut">
              <a:rPr lang="en-CL" smtClean="0"/>
              <a:t>04-05-26</a:t>
            </a:fld>
            <a:endParaRPr lang="en-CL"/>
          </a:p>
        </p:txBody>
      </p:sp>
      <p:sp>
        <p:nvSpPr>
          <p:cNvPr id="6" name="Footer Placeholder 5">
            <a:extLst>
              <a:ext uri="{FF2B5EF4-FFF2-40B4-BE49-F238E27FC236}">
                <a16:creationId xmlns:a16="http://schemas.microsoft.com/office/drawing/2014/main" id="{655B540B-A59D-CD40-85AB-BB637F3C4D04}"/>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415BB4BC-AC94-5291-0D67-66A6C0420209}"/>
              </a:ext>
            </a:extLst>
          </p:cNvPr>
          <p:cNvSpPr>
            <a:spLocks noGrp="1"/>
          </p:cNvSpPr>
          <p:nvPr>
            <p:ph type="sldNum" sz="quarter" idx="12"/>
          </p:nvPr>
        </p:nvSpPr>
        <p:spPr/>
        <p:txBody>
          <a:bodyPr/>
          <a:lstStyle/>
          <a:p>
            <a:fld id="{8EBAB76E-498F-3A4F-9668-B87B895504AF}" type="slidenum">
              <a:rPr lang="en-CL" smtClean="0"/>
              <a:t>‹#›</a:t>
            </a:fld>
            <a:endParaRPr lang="en-CL"/>
          </a:p>
        </p:txBody>
      </p:sp>
    </p:spTree>
    <p:extLst>
      <p:ext uri="{BB962C8B-B14F-4D97-AF65-F5344CB8AC3E}">
        <p14:creationId xmlns:p14="http://schemas.microsoft.com/office/powerpoint/2010/main" val="3333782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6CDA-6EBA-45FC-1CA3-6FA2AEE25D81}"/>
              </a:ext>
            </a:extLst>
          </p:cNvPr>
          <p:cNvSpPr>
            <a:spLocks noGrp="1"/>
          </p:cNvSpPr>
          <p:nvPr>
            <p:ph type="title"/>
          </p:nvPr>
        </p:nvSpPr>
        <p:spPr>
          <a:xfrm>
            <a:off x="839788" y="365125"/>
            <a:ext cx="10515600" cy="1325563"/>
          </a:xfrm>
        </p:spPr>
        <p:txBody>
          <a:bodyPr/>
          <a:lstStyle/>
          <a:p>
            <a:r>
              <a:rPr lang="en-US"/>
              <a:t>Click to edit Master title style</a:t>
            </a:r>
            <a:endParaRPr lang="en-CL"/>
          </a:p>
        </p:txBody>
      </p:sp>
      <p:sp>
        <p:nvSpPr>
          <p:cNvPr id="3" name="Text Placeholder 2">
            <a:extLst>
              <a:ext uri="{FF2B5EF4-FFF2-40B4-BE49-F238E27FC236}">
                <a16:creationId xmlns:a16="http://schemas.microsoft.com/office/drawing/2014/main" id="{6AAACCE7-0020-4215-269E-6CEDFF779B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66F0D4-D2D6-48CF-B7FF-AEED8EAE2F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5" name="Text Placeholder 4">
            <a:extLst>
              <a:ext uri="{FF2B5EF4-FFF2-40B4-BE49-F238E27FC236}">
                <a16:creationId xmlns:a16="http://schemas.microsoft.com/office/drawing/2014/main" id="{DB0F83B4-E04A-10E4-AD72-2DDCE36492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846722-24FE-2DF7-6BC8-964049CE9E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7" name="Date Placeholder 6">
            <a:extLst>
              <a:ext uri="{FF2B5EF4-FFF2-40B4-BE49-F238E27FC236}">
                <a16:creationId xmlns:a16="http://schemas.microsoft.com/office/drawing/2014/main" id="{210D55E8-13CA-E7C6-EB5B-07EB28DB89F0}"/>
              </a:ext>
            </a:extLst>
          </p:cNvPr>
          <p:cNvSpPr>
            <a:spLocks noGrp="1"/>
          </p:cNvSpPr>
          <p:nvPr>
            <p:ph type="dt" sz="half" idx="10"/>
          </p:nvPr>
        </p:nvSpPr>
        <p:spPr/>
        <p:txBody>
          <a:bodyPr/>
          <a:lstStyle/>
          <a:p>
            <a:fld id="{A8F3BAFD-C126-A743-9A2E-DF276455C3CA}" type="datetimeFigureOut">
              <a:rPr lang="en-CL" smtClean="0"/>
              <a:t>04-05-26</a:t>
            </a:fld>
            <a:endParaRPr lang="en-CL"/>
          </a:p>
        </p:txBody>
      </p:sp>
      <p:sp>
        <p:nvSpPr>
          <p:cNvPr id="8" name="Footer Placeholder 7">
            <a:extLst>
              <a:ext uri="{FF2B5EF4-FFF2-40B4-BE49-F238E27FC236}">
                <a16:creationId xmlns:a16="http://schemas.microsoft.com/office/drawing/2014/main" id="{2CDCF330-F07C-9F1A-2DD6-F037CAD4C4FD}"/>
              </a:ext>
            </a:extLst>
          </p:cNvPr>
          <p:cNvSpPr>
            <a:spLocks noGrp="1"/>
          </p:cNvSpPr>
          <p:nvPr>
            <p:ph type="ftr" sz="quarter" idx="11"/>
          </p:nvPr>
        </p:nvSpPr>
        <p:spPr/>
        <p:txBody>
          <a:bodyPr/>
          <a:lstStyle/>
          <a:p>
            <a:endParaRPr lang="en-CL"/>
          </a:p>
        </p:txBody>
      </p:sp>
      <p:sp>
        <p:nvSpPr>
          <p:cNvPr id="9" name="Slide Number Placeholder 8">
            <a:extLst>
              <a:ext uri="{FF2B5EF4-FFF2-40B4-BE49-F238E27FC236}">
                <a16:creationId xmlns:a16="http://schemas.microsoft.com/office/drawing/2014/main" id="{4E31C86F-7C81-8BC4-F86A-AFC1C671EB3D}"/>
              </a:ext>
            </a:extLst>
          </p:cNvPr>
          <p:cNvSpPr>
            <a:spLocks noGrp="1"/>
          </p:cNvSpPr>
          <p:nvPr>
            <p:ph type="sldNum" sz="quarter" idx="12"/>
          </p:nvPr>
        </p:nvSpPr>
        <p:spPr/>
        <p:txBody>
          <a:bodyPr/>
          <a:lstStyle/>
          <a:p>
            <a:fld id="{8EBAB76E-498F-3A4F-9668-B87B895504AF}" type="slidenum">
              <a:rPr lang="en-CL" smtClean="0"/>
              <a:t>‹#›</a:t>
            </a:fld>
            <a:endParaRPr lang="en-CL"/>
          </a:p>
        </p:txBody>
      </p:sp>
    </p:spTree>
    <p:extLst>
      <p:ext uri="{BB962C8B-B14F-4D97-AF65-F5344CB8AC3E}">
        <p14:creationId xmlns:p14="http://schemas.microsoft.com/office/powerpoint/2010/main" val="1537600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DC94B-BD11-1699-80B2-38106AF75DFC}"/>
              </a:ext>
            </a:extLst>
          </p:cNvPr>
          <p:cNvSpPr>
            <a:spLocks noGrp="1"/>
          </p:cNvSpPr>
          <p:nvPr>
            <p:ph type="title"/>
          </p:nvPr>
        </p:nvSpPr>
        <p:spPr/>
        <p:txBody>
          <a:bodyPr/>
          <a:lstStyle/>
          <a:p>
            <a:r>
              <a:rPr lang="en-US"/>
              <a:t>Click to edit Master title style</a:t>
            </a:r>
            <a:endParaRPr lang="en-CL"/>
          </a:p>
        </p:txBody>
      </p:sp>
      <p:sp>
        <p:nvSpPr>
          <p:cNvPr id="3" name="Date Placeholder 2">
            <a:extLst>
              <a:ext uri="{FF2B5EF4-FFF2-40B4-BE49-F238E27FC236}">
                <a16:creationId xmlns:a16="http://schemas.microsoft.com/office/drawing/2014/main" id="{5FEE1ABC-7C14-C3C8-50F5-0CEE583FDCBC}"/>
              </a:ext>
            </a:extLst>
          </p:cNvPr>
          <p:cNvSpPr>
            <a:spLocks noGrp="1"/>
          </p:cNvSpPr>
          <p:nvPr>
            <p:ph type="dt" sz="half" idx="10"/>
          </p:nvPr>
        </p:nvSpPr>
        <p:spPr/>
        <p:txBody>
          <a:bodyPr/>
          <a:lstStyle/>
          <a:p>
            <a:fld id="{A8F3BAFD-C126-A743-9A2E-DF276455C3CA}" type="datetimeFigureOut">
              <a:rPr lang="en-CL" smtClean="0"/>
              <a:t>04-05-26</a:t>
            </a:fld>
            <a:endParaRPr lang="en-CL"/>
          </a:p>
        </p:txBody>
      </p:sp>
      <p:sp>
        <p:nvSpPr>
          <p:cNvPr id="4" name="Footer Placeholder 3">
            <a:extLst>
              <a:ext uri="{FF2B5EF4-FFF2-40B4-BE49-F238E27FC236}">
                <a16:creationId xmlns:a16="http://schemas.microsoft.com/office/drawing/2014/main" id="{330959CD-6DE1-299F-10C1-16761AE8FF3F}"/>
              </a:ext>
            </a:extLst>
          </p:cNvPr>
          <p:cNvSpPr>
            <a:spLocks noGrp="1"/>
          </p:cNvSpPr>
          <p:nvPr>
            <p:ph type="ftr" sz="quarter" idx="11"/>
          </p:nvPr>
        </p:nvSpPr>
        <p:spPr/>
        <p:txBody>
          <a:bodyPr/>
          <a:lstStyle/>
          <a:p>
            <a:endParaRPr lang="en-CL"/>
          </a:p>
        </p:txBody>
      </p:sp>
      <p:sp>
        <p:nvSpPr>
          <p:cNvPr id="5" name="Slide Number Placeholder 4">
            <a:extLst>
              <a:ext uri="{FF2B5EF4-FFF2-40B4-BE49-F238E27FC236}">
                <a16:creationId xmlns:a16="http://schemas.microsoft.com/office/drawing/2014/main" id="{F8127608-01DA-E877-E76C-EE7BC5BA9BD2}"/>
              </a:ext>
            </a:extLst>
          </p:cNvPr>
          <p:cNvSpPr>
            <a:spLocks noGrp="1"/>
          </p:cNvSpPr>
          <p:nvPr>
            <p:ph type="sldNum" sz="quarter" idx="12"/>
          </p:nvPr>
        </p:nvSpPr>
        <p:spPr/>
        <p:txBody>
          <a:bodyPr/>
          <a:lstStyle/>
          <a:p>
            <a:fld id="{8EBAB76E-498F-3A4F-9668-B87B895504AF}" type="slidenum">
              <a:rPr lang="en-CL" smtClean="0"/>
              <a:t>‹#›</a:t>
            </a:fld>
            <a:endParaRPr lang="en-CL"/>
          </a:p>
        </p:txBody>
      </p:sp>
    </p:spTree>
    <p:extLst>
      <p:ext uri="{BB962C8B-B14F-4D97-AF65-F5344CB8AC3E}">
        <p14:creationId xmlns:p14="http://schemas.microsoft.com/office/powerpoint/2010/main" val="344545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C459BF-2E75-B5B4-12F5-70B12FC47477}"/>
              </a:ext>
            </a:extLst>
          </p:cNvPr>
          <p:cNvSpPr>
            <a:spLocks noGrp="1"/>
          </p:cNvSpPr>
          <p:nvPr>
            <p:ph type="dt" sz="half" idx="10"/>
          </p:nvPr>
        </p:nvSpPr>
        <p:spPr/>
        <p:txBody>
          <a:bodyPr/>
          <a:lstStyle/>
          <a:p>
            <a:fld id="{A8F3BAFD-C126-A743-9A2E-DF276455C3CA}" type="datetimeFigureOut">
              <a:rPr lang="en-CL" smtClean="0"/>
              <a:t>04-05-26</a:t>
            </a:fld>
            <a:endParaRPr lang="en-CL"/>
          </a:p>
        </p:txBody>
      </p:sp>
      <p:sp>
        <p:nvSpPr>
          <p:cNvPr id="3" name="Footer Placeholder 2">
            <a:extLst>
              <a:ext uri="{FF2B5EF4-FFF2-40B4-BE49-F238E27FC236}">
                <a16:creationId xmlns:a16="http://schemas.microsoft.com/office/drawing/2014/main" id="{7CD9512D-C300-CEFA-9D05-F202961626E8}"/>
              </a:ext>
            </a:extLst>
          </p:cNvPr>
          <p:cNvSpPr>
            <a:spLocks noGrp="1"/>
          </p:cNvSpPr>
          <p:nvPr>
            <p:ph type="ftr" sz="quarter" idx="11"/>
          </p:nvPr>
        </p:nvSpPr>
        <p:spPr/>
        <p:txBody>
          <a:bodyPr/>
          <a:lstStyle/>
          <a:p>
            <a:endParaRPr lang="en-CL"/>
          </a:p>
        </p:txBody>
      </p:sp>
      <p:sp>
        <p:nvSpPr>
          <p:cNvPr id="4" name="Slide Number Placeholder 3">
            <a:extLst>
              <a:ext uri="{FF2B5EF4-FFF2-40B4-BE49-F238E27FC236}">
                <a16:creationId xmlns:a16="http://schemas.microsoft.com/office/drawing/2014/main" id="{A0492E6B-F59F-35A0-0A3C-B1257B00BBD5}"/>
              </a:ext>
            </a:extLst>
          </p:cNvPr>
          <p:cNvSpPr>
            <a:spLocks noGrp="1"/>
          </p:cNvSpPr>
          <p:nvPr>
            <p:ph type="sldNum" sz="quarter" idx="12"/>
          </p:nvPr>
        </p:nvSpPr>
        <p:spPr/>
        <p:txBody>
          <a:bodyPr/>
          <a:lstStyle/>
          <a:p>
            <a:fld id="{8EBAB76E-498F-3A4F-9668-B87B895504AF}" type="slidenum">
              <a:rPr lang="en-CL" smtClean="0"/>
              <a:t>‹#›</a:t>
            </a:fld>
            <a:endParaRPr lang="en-CL"/>
          </a:p>
        </p:txBody>
      </p:sp>
    </p:spTree>
    <p:extLst>
      <p:ext uri="{BB962C8B-B14F-4D97-AF65-F5344CB8AC3E}">
        <p14:creationId xmlns:p14="http://schemas.microsoft.com/office/powerpoint/2010/main" val="425595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651E4-5544-C506-1EBB-B2D13641D6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L"/>
          </a:p>
        </p:txBody>
      </p:sp>
      <p:sp>
        <p:nvSpPr>
          <p:cNvPr id="3" name="Content Placeholder 2">
            <a:extLst>
              <a:ext uri="{FF2B5EF4-FFF2-40B4-BE49-F238E27FC236}">
                <a16:creationId xmlns:a16="http://schemas.microsoft.com/office/drawing/2014/main" id="{E47513EC-A699-CFEA-E06D-89202257F8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Text Placeholder 3">
            <a:extLst>
              <a:ext uri="{FF2B5EF4-FFF2-40B4-BE49-F238E27FC236}">
                <a16:creationId xmlns:a16="http://schemas.microsoft.com/office/drawing/2014/main" id="{69076E2D-636F-A883-6BEA-95760A3B1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7BC35A-98D6-0CA3-636D-FFF145429836}"/>
              </a:ext>
            </a:extLst>
          </p:cNvPr>
          <p:cNvSpPr>
            <a:spLocks noGrp="1"/>
          </p:cNvSpPr>
          <p:nvPr>
            <p:ph type="dt" sz="half" idx="10"/>
          </p:nvPr>
        </p:nvSpPr>
        <p:spPr/>
        <p:txBody>
          <a:bodyPr/>
          <a:lstStyle/>
          <a:p>
            <a:fld id="{A8F3BAFD-C126-A743-9A2E-DF276455C3CA}" type="datetimeFigureOut">
              <a:rPr lang="en-CL" smtClean="0"/>
              <a:t>04-05-26</a:t>
            </a:fld>
            <a:endParaRPr lang="en-CL"/>
          </a:p>
        </p:txBody>
      </p:sp>
      <p:sp>
        <p:nvSpPr>
          <p:cNvPr id="6" name="Footer Placeholder 5">
            <a:extLst>
              <a:ext uri="{FF2B5EF4-FFF2-40B4-BE49-F238E27FC236}">
                <a16:creationId xmlns:a16="http://schemas.microsoft.com/office/drawing/2014/main" id="{1F841EE0-A8CB-BD43-A596-F93F453946C1}"/>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D2AFD616-9F01-6D24-E8D6-6E29D7B829C8}"/>
              </a:ext>
            </a:extLst>
          </p:cNvPr>
          <p:cNvSpPr>
            <a:spLocks noGrp="1"/>
          </p:cNvSpPr>
          <p:nvPr>
            <p:ph type="sldNum" sz="quarter" idx="12"/>
          </p:nvPr>
        </p:nvSpPr>
        <p:spPr/>
        <p:txBody>
          <a:bodyPr/>
          <a:lstStyle/>
          <a:p>
            <a:fld id="{8EBAB76E-498F-3A4F-9668-B87B895504AF}" type="slidenum">
              <a:rPr lang="en-CL" smtClean="0"/>
              <a:t>‹#›</a:t>
            </a:fld>
            <a:endParaRPr lang="en-CL"/>
          </a:p>
        </p:txBody>
      </p:sp>
    </p:spTree>
    <p:extLst>
      <p:ext uri="{BB962C8B-B14F-4D97-AF65-F5344CB8AC3E}">
        <p14:creationId xmlns:p14="http://schemas.microsoft.com/office/powerpoint/2010/main" val="3974956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41F5A-0DF7-B53A-6ADA-85D9F56EDE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L"/>
          </a:p>
        </p:txBody>
      </p:sp>
      <p:sp>
        <p:nvSpPr>
          <p:cNvPr id="3" name="Picture Placeholder 2">
            <a:extLst>
              <a:ext uri="{FF2B5EF4-FFF2-40B4-BE49-F238E27FC236}">
                <a16:creationId xmlns:a16="http://schemas.microsoft.com/office/drawing/2014/main" id="{D3982DE8-8D13-37AE-CCE1-81F9DD612B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L"/>
          </a:p>
        </p:txBody>
      </p:sp>
      <p:sp>
        <p:nvSpPr>
          <p:cNvPr id="4" name="Text Placeholder 3">
            <a:extLst>
              <a:ext uri="{FF2B5EF4-FFF2-40B4-BE49-F238E27FC236}">
                <a16:creationId xmlns:a16="http://schemas.microsoft.com/office/drawing/2014/main" id="{9246CF6D-EC9C-B5F2-3F26-EA964799D1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D5B7F-B03E-0DE0-E5CB-527411E8A941}"/>
              </a:ext>
            </a:extLst>
          </p:cNvPr>
          <p:cNvSpPr>
            <a:spLocks noGrp="1"/>
          </p:cNvSpPr>
          <p:nvPr>
            <p:ph type="dt" sz="half" idx="10"/>
          </p:nvPr>
        </p:nvSpPr>
        <p:spPr/>
        <p:txBody>
          <a:bodyPr/>
          <a:lstStyle/>
          <a:p>
            <a:fld id="{A8F3BAFD-C126-A743-9A2E-DF276455C3CA}" type="datetimeFigureOut">
              <a:rPr lang="en-CL" smtClean="0"/>
              <a:t>04-05-26</a:t>
            </a:fld>
            <a:endParaRPr lang="en-CL"/>
          </a:p>
        </p:txBody>
      </p:sp>
      <p:sp>
        <p:nvSpPr>
          <p:cNvPr id="6" name="Footer Placeholder 5">
            <a:extLst>
              <a:ext uri="{FF2B5EF4-FFF2-40B4-BE49-F238E27FC236}">
                <a16:creationId xmlns:a16="http://schemas.microsoft.com/office/drawing/2014/main" id="{1F9BFD7A-4010-B59E-978E-1D0D2247C4EB}"/>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07421C93-9C00-479C-C41C-C5324916868A}"/>
              </a:ext>
            </a:extLst>
          </p:cNvPr>
          <p:cNvSpPr>
            <a:spLocks noGrp="1"/>
          </p:cNvSpPr>
          <p:nvPr>
            <p:ph type="sldNum" sz="quarter" idx="12"/>
          </p:nvPr>
        </p:nvSpPr>
        <p:spPr/>
        <p:txBody>
          <a:bodyPr/>
          <a:lstStyle/>
          <a:p>
            <a:fld id="{8EBAB76E-498F-3A4F-9668-B87B895504AF}" type="slidenum">
              <a:rPr lang="en-CL" smtClean="0"/>
              <a:t>‹#›</a:t>
            </a:fld>
            <a:endParaRPr lang="en-CL"/>
          </a:p>
        </p:txBody>
      </p:sp>
    </p:spTree>
    <p:extLst>
      <p:ext uri="{BB962C8B-B14F-4D97-AF65-F5344CB8AC3E}">
        <p14:creationId xmlns:p14="http://schemas.microsoft.com/office/powerpoint/2010/main" val="3421865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8255D2-5E60-912B-7EB7-B426A11559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L"/>
          </a:p>
        </p:txBody>
      </p:sp>
      <p:sp>
        <p:nvSpPr>
          <p:cNvPr id="3" name="Text Placeholder 2">
            <a:extLst>
              <a:ext uri="{FF2B5EF4-FFF2-40B4-BE49-F238E27FC236}">
                <a16:creationId xmlns:a16="http://schemas.microsoft.com/office/drawing/2014/main" id="{C29AA0F7-2B39-01ED-017F-008DA0D88C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B619D4F7-752B-218B-EB0C-6C02138A9A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F3BAFD-C126-A743-9A2E-DF276455C3CA}" type="datetimeFigureOut">
              <a:rPr lang="en-CL" smtClean="0"/>
              <a:t>04-05-26</a:t>
            </a:fld>
            <a:endParaRPr lang="en-CL"/>
          </a:p>
        </p:txBody>
      </p:sp>
      <p:sp>
        <p:nvSpPr>
          <p:cNvPr id="5" name="Footer Placeholder 4">
            <a:extLst>
              <a:ext uri="{FF2B5EF4-FFF2-40B4-BE49-F238E27FC236}">
                <a16:creationId xmlns:a16="http://schemas.microsoft.com/office/drawing/2014/main" id="{C6E1C46F-1B10-859D-69F5-E405911A68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L"/>
          </a:p>
        </p:txBody>
      </p:sp>
      <p:sp>
        <p:nvSpPr>
          <p:cNvPr id="6" name="Slide Number Placeholder 5">
            <a:extLst>
              <a:ext uri="{FF2B5EF4-FFF2-40B4-BE49-F238E27FC236}">
                <a16:creationId xmlns:a16="http://schemas.microsoft.com/office/drawing/2014/main" id="{2713AB26-7857-976D-3873-E6F68A2D42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BAB76E-498F-3A4F-9668-B87B895504AF}" type="slidenum">
              <a:rPr lang="en-CL" smtClean="0"/>
              <a:t>‹#›</a:t>
            </a:fld>
            <a:endParaRPr lang="en-CL"/>
          </a:p>
        </p:txBody>
      </p:sp>
    </p:spTree>
    <p:extLst>
      <p:ext uri="{BB962C8B-B14F-4D97-AF65-F5344CB8AC3E}">
        <p14:creationId xmlns:p14="http://schemas.microsoft.com/office/powerpoint/2010/main" val="3903124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chart" Target="../charts/chart4.xml"/><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chart" Target="../charts/chart6.xml"/><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chart" Target="../charts/chart8.xml"/><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chart" Target="../charts/chart9.xml"/><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chart" Target="../charts/chart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chart" Target="../charts/chart1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chart" Target="../charts/chart12.xml"/><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chart" Target="../charts/chart13.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3.jpe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chart" Target="../charts/chart14.xml"/><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5.emf"/><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chart" Target="../charts/chart15.xml"/><Relationship Id="rId5" Type="http://schemas.openxmlformats.org/officeDocument/2006/relationships/image" Target="../media/image3.jpe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notesSlide" Target="../notesSlides/notesSlide15.xml"/><Relationship Id="rId9"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4.tiff"/><Relationship Id="rId5" Type="http://schemas.openxmlformats.org/officeDocument/2006/relationships/image" Target="../media/image3.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chart" Target="../charts/chart1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chart" Target="../charts/chart1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chart" Target="../charts/chart20.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slideLayout" Target="../slideLayouts/slideLayout1.xml"/><Relationship Id="rId21"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media2.m4a"/><Relationship Id="rId16" Type="http://schemas.openxmlformats.org/officeDocument/2006/relationships/image" Target="../media/image18.png"/><Relationship Id="rId20" Type="http://schemas.openxmlformats.org/officeDocument/2006/relationships/image" Target="../media/image3.jpeg"/><Relationship Id="rId1" Type="http://schemas.microsoft.com/office/2007/relationships/media" Target="../media/media2.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chart" Target="../charts/chart21.xml"/><Relationship Id="rId4"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chart" Target="../charts/chart2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slideLayout" Target="../slideLayouts/slideLayout7.xml"/><Relationship Id="rId7" Type="http://schemas.openxmlformats.org/officeDocument/2006/relationships/chart" Target="../charts/chart2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notesSlide" Target="../notesSlides/notesSlide18.xml"/><Relationship Id="rId9"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6.png"/><Relationship Id="rId5" Type="http://schemas.openxmlformats.org/officeDocument/2006/relationships/chart" Target="../charts/chart25.xml"/><Relationship Id="rId4"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48.xml.rels><?xml version="1.0" encoding="UTF-8" standalone="yes"?>
<Relationships xmlns="http://schemas.openxmlformats.org/package/2006/relationships"><Relationship Id="rId3" Type="http://schemas.openxmlformats.org/officeDocument/2006/relationships/hyperlink" Target="http://www.redlara.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chart" Target="../charts/chart2.xml"/><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chart" Target="../charts/chart3.xm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5EB14-BED0-BA0F-A841-CFDEA7FDE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00C35-AB5E-CB27-248F-7D8C10E936C2}"/>
              </a:ext>
            </a:extLst>
          </p:cNvPr>
          <p:cNvSpPr>
            <a:spLocks noGrp="1"/>
          </p:cNvSpPr>
          <p:nvPr>
            <p:ph type="title"/>
          </p:nvPr>
        </p:nvSpPr>
        <p:spPr>
          <a:xfrm>
            <a:off x="0" y="-150829"/>
            <a:ext cx="5788057" cy="2227351"/>
          </a:xfrm>
        </p:spPr>
        <p:txBody>
          <a:bodyPr vert="horz" lIns="91440" tIns="45720" rIns="91440" bIns="45720" rtlCol="0" anchor="b">
            <a:normAutofit/>
          </a:bodyPr>
          <a:lstStyle/>
          <a:p>
            <a:pPr algn="ctr"/>
            <a:r>
              <a:rPr lang="es-ES_tradnl" sz="3200" b="1" i="1" kern="1200" noProof="1">
                <a:solidFill>
                  <a:schemeClr val="tx1"/>
                </a:solidFill>
                <a:latin typeface="+mj-lt"/>
                <a:ea typeface="+mj-ea"/>
                <a:cs typeface="+mj-cs"/>
              </a:rPr>
              <a:t>Aprendiendo de “Big Data”</a:t>
            </a:r>
            <a:br>
              <a:rPr lang="es-ES_tradnl" sz="3200" b="1" i="1" kern="1200" noProof="1">
                <a:solidFill>
                  <a:schemeClr val="tx1"/>
                </a:solidFill>
                <a:latin typeface="+mj-lt"/>
                <a:ea typeface="+mj-ea"/>
                <a:cs typeface="+mj-cs"/>
              </a:rPr>
            </a:br>
            <a:r>
              <a:rPr lang="es-ES_tradnl" sz="3200" b="1" i="1" kern="1200" noProof="1">
                <a:solidFill>
                  <a:schemeClr val="tx1"/>
                </a:solidFill>
                <a:latin typeface="+mj-lt"/>
                <a:ea typeface="+mj-ea"/>
                <a:cs typeface="+mj-cs"/>
              </a:rPr>
              <a:t>35 años del Registro Latinoamericano de Reproducción Asistida</a:t>
            </a:r>
          </a:p>
        </p:txBody>
      </p:sp>
      <p:sp>
        <p:nvSpPr>
          <p:cNvPr id="3" name="Content Placeholder 2">
            <a:extLst>
              <a:ext uri="{FF2B5EF4-FFF2-40B4-BE49-F238E27FC236}">
                <a16:creationId xmlns:a16="http://schemas.microsoft.com/office/drawing/2014/main" id="{A161BA6B-42D9-88E2-5D94-58EC5421313E}"/>
              </a:ext>
            </a:extLst>
          </p:cNvPr>
          <p:cNvSpPr txBox="1">
            <a:spLocks/>
          </p:cNvSpPr>
          <p:nvPr/>
        </p:nvSpPr>
        <p:spPr>
          <a:xfrm>
            <a:off x="145071" y="2692909"/>
            <a:ext cx="4946474" cy="35478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endParaRPr lang="en-US" sz="2200" dirty="0"/>
          </a:p>
          <a:p>
            <a:pPr marL="0" indent="0">
              <a:buNone/>
            </a:pPr>
            <a:endParaRPr lang="en-US" sz="2200" dirty="0"/>
          </a:p>
          <a:p>
            <a:pPr marL="0">
              <a:buFont typeface="Arial" panose="020B0604020202020204" pitchFamily="34" charset="0"/>
              <a:buChar char="•"/>
            </a:pPr>
            <a:endParaRPr lang="en-US" sz="2200" dirty="0"/>
          </a:p>
        </p:txBody>
      </p:sp>
      <p:sp>
        <p:nvSpPr>
          <p:cNvPr id="5" name="Text Placeholder 2">
            <a:extLst>
              <a:ext uri="{FF2B5EF4-FFF2-40B4-BE49-F238E27FC236}">
                <a16:creationId xmlns:a16="http://schemas.microsoft.com/office/drawing/2014/main" id="{0CD5FF1F-E7D6-CC21-334D-DD2C8AF2482B}"/>
              </a:ext>
            </a:extLst>
          </p:cNvPr>
          <p:cNvSpPr txBox="1">
            <a:spLocks/>
          </p:cNvSpPr>
          <p:nvPr/>
        </p:nvSpPr>
        <p:spPr>
          <a:xfrm>
            <a:off x="319561" y="3788004"/>
            <a:ext cx="1919000" cy="59011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L" sz="2400" u="sng" dirty="0"/>
              <a:t>Staff del RLA</a:t>
            </a:r>
          </a:p>
        </p:txBody>
      </p:sp>
      <p:sp>
        <p:nvSpPr>
          <p:cNvPr id="6" name="Content Placeholder 3">
            <a:extLst>
              <a:ext uri="{FF2B5EF4-FFF2-40B4-BE49-F238E27FC236}">
                <a16:creationId xmlns:a16="http://schemas.microsoft.com/office/drawing/2014/main" id="{A043FD10-9A81-1D56-692B-F91B8EC11FEF}"/>
              </a:ext>
            </a:extLst>
          </p:cNvPr>
          <p:cNvSpPr txBox="1">
            <a:spLocks/>
          </p:cNvSpPr>
          <p:nvPr/>
        </p:nvSpPr>
        <p:spPr>
          <a:xfrm>
            <a:off x="113600" y="4227292"/>
            <a:ext cx="2780428" cy="1804725"/>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L" sz="1800" dirty="0"/>
              <a:t>Javier Crosby</a:t>
            </a:r>
          </a:p>
          <a:p>
            <a:r>
              <a:rPr lang="en-CL" sz="1800" dirty="0"/>
              <a:t>Carolina Musri</a:t>
            </a:r>
          </a:p>
          <a:p>
            <a:r>
              <a:rPr lang="en-CL" sz="1800" dirty="0"/>
              <a:t>Fanny Petermann</a:t>
            </a:r>
          </a:p>
          <a:p>
            <a:r>
              <a:rPr lang="en-CL" sz="1800" dirty="0"/>
              <a:t>Kurt Schwarze</a:t>
            </a:r>
          </a:p>
        </p:txBody>
      </p:sp>
      <p:sp>
        <p:nvSpPr>
          <p:cNvPr id="8" name="Text Placeholder 4">
            <a:extLst>
              <a:ext uri="{FF2B5EF4-FFF2-40B4-BE49-F238E27FC236}">
                <a16:creationId xmlns:a16="http://schemas.microsoft.com/office/drawing/2014/main" id="{58A2C9DE-30CA-F4B3-B404-300396DD8318}"/>
              </a:ext>
            </a:extLst>
          </p:cNvPr>
          <p:cNvSpPr txBox="1">
            <a:spLocks/>
          </p:cNvSpPr>
          <p:nvPr/>
        </p:nvSpPr>
        <p:spPr>
          <a:xfrm>
            <a:off x="2820450" y="3748463"/>
            <a:ext cx="2635853" cy="603539"/>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L" sz="2400" u="sng" dirty="0"/>
              <a:t>Comité asesor RLA</a:t>
            </a:r>
          </a:p>
        </p:txBody>
      </p:sp>
      <p:sp>
        <p:nvSpPr>
          <p:cNvPr id="9" name="Content Placeholder 5">
            <a:extLst>
              <a:ext uri="{FF2B5EF4-FFF2-40B4-BE49-F238E27FC236}">
                <a16:creationId xmlns:a16="http://schemas.microsoft.com/office/drawing/2014/main" id="{A4152986-FB2D-285F-608B-956B41D86E53}"/>
              </a:ext>
            </a:extLst>
          </p:cNvPr>
          <p:cNvSpPr txBox="1">
            <a:spLocks/>
          </p:cNvSpPr>
          <p:nvPr/>
        </p:nvSpPr>
        <p:spPr>
          <a:xfrm>
            <a:off x="2828105" y="4432654"/>
            <a:ext cx="4875978" cy="164089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L" sz="1800" dirty="0"/>
              <a:t>Hitomi Nakagawa (Brazil)</a:t>
            </a:r>
          </a:p>
          <a:p>
            <a:r>
              <a:rPr lang="en-CL" sz="1800" dirty="0"/>
              <a:t>Ana Elena Palma (Panama)</a:t>
            </a:r>
          </a:p>
          <a:p>
            <a:r>
              <a:rPr lang="en-CL" sz="1800" dirty="0"/>
              <a:t>Armando Roque (Mexico)</a:t>
            </a:r>
          </a:p>
          <a:p>
            <a:r>
              <a:rPr lang="en-CL" sz="1800" dirty="0"/>
              <a:t>Carlos Morente (Argentina)</a:t>
            </a:r>
          </a:p>
          <a:p>
            <a:r>
              <a:rPr lang="en-CL" sz="1800" dirty="0"/>
              <a:t>Gustavo Martinez (Presidente  Redlara)</a:t>
            </a:r>
          </a:p>
        </p:txBody>
      </p:sp>
      <p:pic>
        <p:nvPicPr>
          <p:cNvPr id="4" name="Picture 3">
            <a:extLst>
              <a:ext uri="{FF2B5EF4-FFF2-40B4-BE49-F238E27FC236}">
                <a16:creationId xmlns:a16="http://schemas.microsoft.com/office/drawing/2014/main" id="{1F103BDA-5609-3E64-71D9-64ADEFF9F5C1}"/>
              </a:ext>
            </a:extLst>
          </p:cNvPr>
          <p:cNvPicPr>
            <a:picLocks noChangeAspect="1"/>
          </p:cNvPicPr>
          <p:nvPr/>
        </p:nvPicPr>
        <p:blipFill>
          <a:blip r:embed="rId3"/>
          <a:stretch>
            <a:fillRect/>
          </a:stretch>
        </p:blipFill>
        <p:spPr>
          <a:xfrm>
            <a:off x="6019974" y="3766387"/>
            <a:ext cx="1729737" cy="1698079"/>
          </a:xfrm>
          <a:prstGeom prst="rect">
            <a:avLst/>
          </a:prstGeom>
        </p:spPr>
      </p:pic>
      <p:sp>
        <p:nvSpPr>
          <p:cNvPr id="11" name="TextBox 10">
            <a:extLst>
              <a:ext uri="{FF2B5EF4-FFF2-40B4-BE49-F238E27FC236}">
                <a16:creationId xmlns:a16="http://schemas.microsoft.com/office/drawing/2014/main" id="{4C17A4B9-B35E-FDDA-3608-376D74FEEB3A}"/>
              </a:ext>
            </a:extLst>
          </p:cNvPr>
          <p:cNvSpPr txBox="1"/>
          <p:nvPr/>
        </p:nvSpPr>
        <p:spPr>
          <a:xfrm>
            <a:off x="934700" y="3160915"/>
            <a:ext cx="3269654" cy="400110"/>
          </a:xfrm>
          <a:prstGeom prst="rect">
            <a:avLst/>
          </a:prstGeom>
          <a:noFill/>
        </p:spPr>
        <p:txBody>
          <a:bodyPr wrap="square">
            <a:spAutoFit/>
          </a:bodyPr>
          <a:lstStyle/>
          <a:p>
            <a:r>
              <a:rPr lang="en-CL" sz="2000" dirty="0"/>
              <a:t>Fernando Zegers-Hochschild</a:t>
            </a:r>
          </a:p>
        </p:txBody>
      </p:sp>
      <p:pic>
        <p:nvPicPr>
          <p:cNvPr id="12" name="Picture 11">
            <a:extLst>
              <a:ext uri="{FF2B5EF4-FFF2-40B4-BE49-F238E27FC236}">
                <a16:creationId xmlns:a16="http://schemas.microsoft.com/office/drawing/2014/main" id="{0E4C8C07-2806-22AB-4673-6F98328DE7A5}"/>
              </a:ext>
            </a:extLst>
          </p:cNvPr>
          <p:cNvPicPr>
            <a:picLocks noChangeAspect="1"/>
          </p:cNvPicPr>
          <p:nvPr/>
        </p:nvPicPr>
        <p:blipFill>
          <a:blip r:embed="rId4"/>
          <a:stretch>
            <a:fillRect/>
          </a:stretch>
        </p:blipFill>
        <p:spPr>
          <a:xfrm>
            <a:off x="5686097" y="160255"/>
            <a:ext cx="6383355" cy="3455303"/>
          </a:xfrm>
          <a:prstGeom prst="rect">
            <a:avLst/>
          </a:prstGeom>
        </p:spPr>
      </p:pic>
      <p:pic>
        <p:nvPicPr>
          <p:cNvPr id="13" name="11 Imagen">
            <a:extLst>
              <a:ext uri="{FF2B5EF4-FFF2-40B4-BE49-F238E27FC236}">
                <a16:creationId xmlns:a16="http://schemas.microsoft.com/office/drawing/2014/main" id="{07A27C1B-B8DA-3E96-A236-E9E4A673C25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892629" y="3714307"/>
            <a:ext cx="2154300" cy="1231031"/>
          </a:xfrm>
          <a:prstGeom prst="rect">
            <a:avLst/>
          </a:prstGeom>
          <a:ln w="12700">
            <a:miter lim="400000"/>
          </a:ln>
        </p:spPr>
      </p:pic>
      <p:sp>
        <p:nvSpPr>
          <p:cNvPr id="14" name="Text Placeholder 2">
            <a:extLst>
              <a:ext uri="{FF2B5EF4-FFF2-40B4-BE49-F238E27FC236}">
                <a16:creationId xmlns:a16="http://schemas.microsoft.com/office/drawing/2014/main" id="{93F17C31-9780-E3B2-8170-095A92266174}"/>
              </a:ext>
            </a:extLst>
          </p:cNvPr>
          <p:cNvSpPr txBox="1">
            <a:spLocks/>
          </p:cNvSpPr>
          <p:nvPr/>
        </p:nvSpPr>
        <p:spPr>
          <a:xfrm>
            <a:off x="1610027" y="2688256"/>
            <a:ext cx="1919000" cy="59011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L" sz="2400" u="sng" dirty="0"/>
              <a:t>Director</a:t>
            </a:r>
          </a:p>
        </p:txBody>
      </p:sp>
    </p:spTree>
    <p:extLst>
      <p:ext uri="{BB962C8B-B14F-4D97-AF65-F5344CB8AC3E}">
        <p14:creationId xmlns:p14="http://schemas.microsoft.com/office/powerpoint/2010/main" val="2903090725"/>
      </p:ext>
    </p:extLst>
  </p:cSld>
  <p:clrMapOvr>
    <a:masterClrMapping/>
  </p:clrMapOvr>
  <mc:AlternateContent xmlns:mc="http://schemas.openxmlformats.org/markup-compatibility/2006" xmlns:p14="http://schemas.microsoft.com/office/powerpoint/2010/main">
    <mc:Choice Requires="p14">
      <p:transition spd="slow" p14:dur="2000" advTm="11054"/>
    </mc:Choice>
    <mc:Fallback xmlns="">
      <p:transition spd="slow" advTm="1105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ph type="title"/>
          </p:nvPr>
        </p:nvSpPr>
        <p:spPr>
          <a:xfrm>
            <a:off x="2633020" y="636306"/>
            <a:ext cx="7216728" cy="1236490"/>
          </a:xfrm>
        </p:spPr>
        <p:txBody>
          <a:bodyPr>
            <a:noAutofit/>
          </a:bodyPr>
          <a:lstStyle/>
          <a:p>
            <a:pPr algn="ctr"/>
            <a:r>
              <a:rPr lang="es-ES_tradnl" sz="2800" b="1" noProof="1">
                <a:solidFill>
                  <a:schemeClr val="tx2"/>
                </a:solidFill>
                <a:latin typeface="Calibri" charset="0"/>
                <a:ea typeface="ＭＳ Ｐゴシック" charset="0"/>
                <a:cs typeface="ＭＳ Ｐゴシック" charset="0"/>
              </a:rPr>
              <a:t>Número de embriones transferidos FIV/ICSI </a:t>
            </a:r>
            <a:br>
              <a:rPr lang="es-ES_tradnl" sz="2800" b="1" noProof="1">
                <a:solidFill>
                  <a:schemeClr val="tx2"/>
                </a:solidFill>
                <a:latin typeface="Calibri" charset="0"/>
                <a:ea typeface="ＭＳ Ｐゴシック" charset="0"/>
                <a:cs typeface="ＭＳ Ｐゴシック" charset="0"/>
              </a:rPr>
            </a:br>
            <a:r>
              <a:rPr lang="es-ES_tradnl" sz="2800" b="1" noProof="1">
                <a:solidFill>
                  <a:schemeClr val="tx2"/>
                </a:solidFill>
                <a:latin typeface="Calibri" charset="0"/>
                <a:ea typeface="ＭＳ Ｐゴシック" charset="0"/>
                <a:cs typeface="ＭＳ Ｐゴシック" charset="0"/>
              </a:rPr>
              <a:t>Latinoamérica 1990 - 2023</a:t>
            </a:r>
            <a:endParaRPr lang="es-ES_tradnl" sz="2800" b="1" noProof="1">
              <a:solidFill>
                <a:srgbClr val="0070C0"/>
              </a:solidFill>
              <a:latin typeface="Calibri" charset="0"/>
              <a:ea typeface="ＭＳ Ｐゴシック" charset="0"/>
              <a:cs typeface="ＭＳ Ｐゴシック" charset="0"/>
            </a:endParaRPr>
          </a:p>
        </p:txBody>
      </p:sp>
      <p:sp>
        <p:nvSpPr>
          <p:cNvPr id="11" name="CuadroTexto 10"/>
          <p:cNvSpPr txBox="1"/>
          <p:nvPr/>
        </p:nvSpPr>
        <p:spPr>
          <a:xfrm rot="16200000">
            <a:off x="-396834" y="3669179"/>
            <a:ext cx="4105504" cy="369332"/>
          </a:xfrm>
          <a:prstGeom prst="rect">
            <a:avLst/>
          </a:prstGeom>
          <a:noFill/>
        </p:spPr>
        <p:txBody>
          <a:bodyPr wrap="square" rtlCol="0">
            <a:spAutoFit/>
          </a:bodyPr>
          <a:lstStyle/>
          <a:p>
            <a:pPr algn="ctr"/>
            <a:r>
              <a:rPr lang="es-ES_tradnl" noProof="1">
                <a:solidFill>
                  <a:srgbClr val="0070C0"/>
                </a:solidFill>
              </a:rPr>
              <a:t>Proporción de embriones transferidos</a:t>
            </a:r>
          </a:p>
        </p:txBody>
      </p:sp>
      <p:graphicFrame>
        <p:nvGraphicFramePr>
          <p:cNvPr id="2" name="Gráfico 1">
            <a:extLst>
              <a:ext uri="{FF2B5EF4-FFF2-40B4-BE49-F238E27FC236}">
                <a16:creationId xmlns:a16="http://schemas.microsoft.com/office/drawing/2014/main" id="{109B41C0-0AE8-4869-9D9A-40578E1BC2D3}"/>
              </a:ext>
            </a:extLst>
          </p:cNvPr>
          <p:cNvGraphicFramePr/>
          <p:nvPr/>
        </p:nvGraphicFramePr>
        <p:xfrm>
          <a:off x="1580651" y="1812757"/>
          <a:ext cx="9076839" cy="4861836"/>
        </p:xfrm>
        <a:graphic>
          <a:graphicData uri="http://schemas.openxmlformats.org/drawingml/2006/chart">
            <c:chart xmlns:c="http://schemas.openxmlformats.org/drawingml/2006/chart" xmlns:r="http://schemas.openxmlformats.org/officeDocument/2006/relationships" r:id="rId5"/>
          </a:graphicData>
        </a:graphic>
      </p:graphicFrame>
      <p:sp>
        <p:nvSpPr>
          <p:cNvPr id="3" name="Cerrar llave 2">
            <a:extLst>
              <a:ext uri="{FF2B5EF4-FFF2-40B4-BE49-F238E27FC236}">
                <a16:creationId xmlns:a16="http://schemas.microsoft.com/office/drawing/2014/main" id="{B0A125EB-36E1-41AC-B08E-4196A1DAF1E6}"/>
              </a:ext>
            </a:extLst>
          </p:cNvPr>
          <p:cNvSpPr/>
          <p:nvPr/>
        </p:nvSpPr>
        <p:spPr>
          <a:xfrm>
            <a:off x="10504363" y="2177113"/>
            <a:ext cx="62234" cy="3577152"/>
          </a:xfrm>
          <a:prstGeom prst="rightBrace">
            <a:avLst>
              <a:gd name="adj1" fmla="val 8333"/>
              <a:gd name="adj2" fmla="val 5068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sz="1350"/>
          </a:p>
        </p:txBody>
      </p:sp>
      <p:sp>
        <p:nvSpPr>
          <p:cNvPr id="4" name="CuadroTexto 3">
            <a:extLst>
              <a:ext uri="{FF2B5EF4-FFF2-40B4-BE49-F238E27FC236}">
                <a16:creationId xmlns:a16="http://schemas.microsoft.com/office/drawing/2014/main" id="{16830621-91B6-49BD-A86C-0AB82E712B5C}"/>
              </a:ext>
            </a:extLst>
          </p:cNvPr>
          <p:cNvSpPr txBox="1"/>
          <p:nvPr/>
        </p:nvSpPr>
        <p:spPr>
          <a:xfrm>
            <a:off x="10430790" y="3779914"/>
            <a:ext cx="959729" cy="400110"/>
          </a:xfrm>
          <a:prstGeom prst="rect">
            <a:avLst/>
          </a:prstGeom>
          <a:noFill/>
        </p:spPr>
        <p:txBody>
          <a:bodyPr wrap="square" rtlCol="0">
            <a:spAutoFit/>
          </a:bodyPr>
          <a:lstStyle/>
          <a:p>
            <a:r>
              <a:rPr lang="es-CL" sz="2000" dirty="0"/>
              <a:t> </a:t>
            </a:r>
            <a:r>
              <a:rPr lang="es-CL" sz="2000" dirty="0">
                <a:solidFill>
                  <a:srgbClr val="0070C0"/>
                </a:solidFill>
              </a:rPr>
              <a:t>95,2%</a:t>
            </a:r>
          </a:p>
        </p:txBody>
      </p:sp>
      <p:pic>
        <p:nvPicPr>
          <p:cNvPr id="6" name="officeArt object">
            <a:extLst>
              <a:ext uri="{FF2B5EF4-FFF2-40B4-BE49-F238E27FC236}">
                <a16:creationId xmlns:a16="http://schemas.microsoft.com/office/drawing/2014/main" id="{9CD2393D-F649-3908-E954-97756DF0CF4C}"/>
              </a:ext>
            </a:extLst>
          </p:cNvPr>
          <p:cNvPicPr/>
          <p:nvPr/>
        </p:nvPicPr>
        <p:blipFill>
          <a:blip r:embed="rId6"/>
          <a:stretch>
            <a:fillRect/>
          </a:stretch>
        </p:blipFill>
        <p:spPr>
          <a:xfrm>
            <a:off x="96817" y="169987"/>
            <a:ext cx="1376979" cy="932640"/>
          </a:xfrm>
          <a:prstGeom prst="rect">
            <a:avLst/>
          </a:prstGeom>
          <a:ln w="12700" cap="flat">
            <a:noFill/>
            <a:miter lim="400000"/>
          </a:ln>
          <a:effectLst/>
        </p:spPr>
      </p:pic>
      <p:pic>
        <p:nvPicPr>
          <p:cNvPr id="7" name="11 Imagen">
            <a:extLst>
              <a:ext uri="{FF2B5EF4-FFF2-40B4-BE49-F238E27FC236}">
                <a16:creationId xmlns:a16="http://schemas.microsoft.com/office/drawing/2014/main" id="{E4F053A1-2BC2-0081-6FCF-76C6A5A2776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45009" y="169986"/>
            <a:ext cx="1632119" cy="932641"/>
          </a:xfrm>
          <a:prstGeom prst="rect">
            <a:avLst/>
          </a:prstGeom>
          <a:ln w="12700">
            <a:miter lim="400000"/>
          </a:ln>
        </p:spPr>
      </p:pic>
      <p:pic>
        <p:nvPicPr>
          <p:cNvPr id="10" name="Audio 9">
            <a:extLst>
              <a:ext uri="{FF2B5EF4-FFF2-40B4-BE49-F238E27FC236}">
                <a16:creationId xmlns:a16="http://schemas.microsoft.com/office/drawing/2014/main" id="{F8E6D5EB-513D-F10B-3572-3C588C03FB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24676092"/>
      </p:ext>
    </p:extLst>
  </p:cSld>
  <p:clrMapOvr>
    <a:masterClrMapping/>
  </p:clrMapOvr>
  <mc:AlternateContent xmlns:mc="http://schemas.openxmlformats.org/markup-compatibility/2006">
    <mc:Choice xmlns:p14="http://schemas.microsoft.com/office/powerpoint/2010/main" Requires="p14">
      <p:transition spd="med" p14:dur="700" advTm="106858">
        <p:fade/>
      </p:transition>
    </mc:Choice>
    <mc:Fallback>
      <p:transition spd="med" advTm="1068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559558" y="505435"/>
            <a:ext cx="6589667" cy="954107"/>
          </a:xfrm>
          <a:prstGeom prst="rect">
            <a:avLst/>
          </a:prstGeom>
          <a:noFill/>
        </p:spPr>
        <p:txBody>
          <a:bodyPr wrap="square" rtlCol="0">
            <a:spAutoFit/>
          </a:bodyPr>
          <a:lstStyle/>
          <a:p>
            <a:pPr algn="ctr"/>
            <a:r>
              <a:rPr lang="es-ES_tradnl" sz="2800" b="1" noProof="1">
                <a:solidFill>
                  <a:schemeClr val="tx2"/>
                </a:solidFill>
              </a:rPr>
              <a:t>Proporción de </a:t>
            </a:r>
            <a:r>
              <a:rPr lang="es-ES_tradnl" sz="2800" b="1" noProof="1">
                <a:solidFill>
                  <a:srgbClr val="C00000"/>
                </a:solidFill>
              </a:rPr>
              <a:t>eSET</a:t>
            </a:r>
            <a:r>
              <a:rPr lang="es-ES_tradnl" sz="2800" b="1" noProof="1">
                <a:solidFill>
                  <a:schemeClr val="tx2"/>
                </a:solidFill>
              </a:rPr>
              <a:t> sobre todas las transferencias en fresco</a:t>
            </a:r>
          </a:p>
        </p:txBody>
      </p:sp>
      <p:graphicFrame>
        <p:nvGraphicFramePr>
          <p:cNvPr id="6" name="Gráfico 5"/>
          <p:cNvGraphicFramePr/>
          <p:nvPr/>
        </p:nvGraphicFramePr>
        <p:xfrm>
          <a:off x="2266950" y="1397750"/>
          <a:ext cx="7965070" cy="5359078"/>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ángulo 7"/>
          <p:cNvSpPr/>
          <p:nvPr/>
        </p:nvSpPr>
        <p:spPr>
          <a:xfrm rot="16200000">
            <a:off x="689915" y="3458968"/>
            <a:ext cx="2815574" cy="338554"/>
          </a:xfrm>
          <a:prstGeom prst="rect">
            <a:avLst/>
          </a:prstGeom>
        </p:spPr>
        <p:txBody>
          <a:bodyPr wrap="square">
            <a:spAutoFit/>
          </a:bodyPr>
          <a:lstStyle/>
          <a:p>
            <a:pPr algn="ctr"/>
            <a:r>
              <a:rPr lang="es-ES_tradnl" sz="1600" noProof="1">
                <a:solidFill>
                  <a:schemeClr val="tx2"/>
                </a:solidFill>
              </a:rPr>
              <a:t>Porcentaje %</a:t>
            </a:r>
          </a:p>
        </p:txBody>
      </p:sp>
      <p:pic>
        <p:nvPicPr>
          <p:cNvPr id="2" name="officeArt object">
            <a:extLst>
              <a:ext uri="{FF2B5EF4-FFF2-40B4-BE49-F238E27FC236}">
                <a16:creationId xmlns:a16="http://schemas.microsoft.com/office/drawing/2014/main" id="{CE5C2B2C-39D9-72B3-BC21-D08BBEBD5A57}"/>
              </a:ext>
            </a:extLst>
          </p:cNvPr>
          <p:cNvPicPr/>
          <p:nvPr/>
        </p:nvPicPr>
        <p:blipFill>
          <a:blip r:embed="rId5"/>
          <a:stretch>
            <a:fillRect/>
          </a:stretch>
        </p:blipFill>
        <p:spPr>
          <a:xfrm>
            <a:off x="96817" y="169987"/>
            <a:ext cx="1376979" cy="932640"/>
          </a:xfrm>
          <a:prstGeom prst="rect">
            <a:avLst/>
          </a:prstGeom>
          <a:ln w="12700" cap="flat">
            <a:noFill/>
            <a:miter lim="400000"/>
          </a:ln>
          <a:effectLst/>
        </p:spPr>
      </p:pic>
      <p:pic>
        <p:nvPicPr>
          <p:cNvPr id="3" name="11 Imagen">
            <a:extLst>
              <a:ext uri="{FF2B5EF4-FFF2-40B4-BE49-F238E27FC236}">
                <a16:creationId xmlns:a16="http://schemas.microsoft.com/office/drawing/2014/main" id="{543EC46F-FA57-FD7B-49F7-AE8D64279DE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5009" y="169986"/>
            <a:ext cx="1632119" cy="932641"/>
          </a:xfrm>
          <a:prstGeom prst="rect">
            <a:avLst/>
          </a:prstGeom>
          <a:ln w="12700">
            <a:miter lim="400000"/>
          </a:ln>
        </p:spPr>
      </p:pic>
      <p:pic>
        <p:nvPicPr>
          <p:cNvPr id="9" name="Audio 8">
            <a:extLst>
              <a:ext uri="{FF2B5EF4-FFF2-40B4-BE49-F238E27FC236}">
                <a16:creationId xmlns:a16="http://schemas.microsoft.com/office/drawing/2014/main" id="{3C34E723-F91B-F481-9122-6FFCA0A2DD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10013969"/>
      </p:ext>
    </p:extLst>
  </p:cSld>
  <p:clrMapOvr>
    <a:masterClrMapping/>
  </p:clrMapOvr>
  <mc:AlternateContent xmlns:mc="http://schemas.openxmlformats.org/markup-compatibility/2006">
    <mc:Choice xmlns:p14="http://schemas.microsoft.com/office/powerpoint/2010/main" Requires="p14">
      <p:transition spd="slow" p14:dur="2000" advTm="44533"/>
    </mc:Choice>
    <mc:Fallback>
      <p:transition spd="slow" advTm="44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851241-8F5F-844B-F6C1-1422CB632433}"/>
              </a:ext>
            </a:extLst>
          </p:cNvPr>
          <p:cNvSpPr txBox="1"/>
          <p:nvPr/>
        </p:nvSpPr>
        <p:spPr>
          <a:xfrm>
            <a:off x="1124606" y="1999615"/>
            <a:ext cx="9837683" cy="27640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s-ES_tradnl" sz="4800" b="1" kern="1200" noProof="1">
                <a:solidFill>
                  <a:schemeClr val="tx2"/>
                </a:solidFill>
                <a:latin typeface="+mj-lt"/>
                <a:ea typeface="+mj-ea"/>
                <a:cs typeface="+mj-cs"/>
              </a:rPr>
              <a:t>¿Es importante promover la transferencia de sólo un embrión (SET) y reducir la multigestación?</a:t>
            </a:r>
          </a:p>
        </p:txBody>
      </p:sp>
      <p:pic>
        <p:nvPicPr>
          <p:cNvPr id="3" name="officeArt object">
            <a:extLst>
              <a:ext uri="{FF2B5EF4-FFF2-40B4-BE49-F238E27FC236}">
                <a16:creationId xmlns:a16="http://schemas.microsoft.com/office/drawing/2014/main" id="{BDBC4A55-3685-9362-7FA2-25DAB45A5DEA}"/>
              </a:ext>
            </a:extLst>
          </p:cNvPr>
          <p:cNvPicPr/>
          <p:nvPr/>
        </p:nvPicPr>
        <p:blipFill>
          <a:blip r:embed="rId2"/>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EB59F6F0-802B-3462-A957-1627764E5A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45009" y="169986"/>
            <a:ext cx="1632119" cy="932641"/>
          </a:xfrm>
          <a:prstGeom prst="rect">
            <a:avLst/>
          </a:prstGeom>
          <a:ln w="12700">
            <a:miter lim="400000"/>
          </a:ln>
        </p:spPr>
      </p:pic>
    </p:spTree>
    <p:extLst>
      <p:ext uri="{BB962C8B-B14F-4D97-AF65-F5344CB8AC3E}">
        <p14:creationId xmlns:p14="http://schemas.microsoft.com/office/powerpoint/2010/main" val="423151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2346F-2BC6-9961-91B9-C844A02AB14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9CC8059-6C92-3764-5157-9125B55C33B6}"/>
              </a:ext>
            </a:extLst>
          </p:cNvPr>
          <p:cNvSpPr txBox="1"/>
          <p:nvPr/>
        </p:nvSpPr>
        <p:spPr>
          <a:xfrm>
            <a:off x="1670224" y="1265639"/>
            <a:ext cx="9490844" cy="4259147"/>
          </a:xfrm>
          <a:prstGeom prst="rect">
            <a:avLst/>
          </a:prstGeom>
        </p:spPr>
        <p:txBody>
          <a:bodyPr vert="horz" lIns="91440" tIns="45720" rIns="91440" bIns="45720" rtlCol="0" anchor="ctr">
            <a:noAutofit/>
          </a:bodyPr>
          <a:lstStyle/>
          <a:p>
            <a:pPr algn="ctr"/>
            <a:r>
              <a:rPr lang="es-ES_tradnl" sz="4400" b="1" noProof="1">
                <a:solidFill>
                  <a:schemeClr val="tx2"/>
                </a:solidFill>
              </a:rPr>
              <a:t>Concepto general</a:t>
            </a:r>
          </a:p>
          <a:p>
            <a:pPr algn="ctr"/>
            <a:endParaRPr lang="es-ES_tradnl" sz="4400" noProof="1">
              <a:solidFill>
                <a:schemeClr val="tx2"/>
              </a:solidFill>
            </a:endParaRPr>
          </a:p>
          <a:p>
            <a:pPr algn="ctr"/>
            <a:r>
              <a:rPr lang="es-ES_tradnl" sz="4400" noProof="1">
                <a:solidFill>
                  <a:schemeClr val="tx2"/>
                </a:solidFill>
              </a:rPr>
              <a:t>El objetivo primordial de TRA es lograr el nacimiento de un </a:t>
            </a:r>
            <a:r>
              <a:rPr lang="es-ES_tradnl" sz="4400" noProof="1">
                <a:solidFill>
                  <a:srgbClr val="C00000"/>
                </a:solidFill>
              </a:rPr>
              <a:t>RN sano</a:t>
            </a:r>
            <a:r>
              <a:rPr lang="es-ES_tradnl" sz="4400" noProof="1">
                <a:solidFill>
                  <a:schemeClr val="tx2"/>
                </a:solidFill>
              </a:rPr>
              <a:t>.</a:t>
            </a:r>
          </a:p>
          <a:p>
            <a:pPr algn="ctr"/>
            <a:endParaRPr lang="es-ES_tradnl" sz="4400" noProof="1">
              <a:solidFill>
                <a:schemeClr val="tx2"/>
              </a:solidFill>
            </a:endParaRPr>
          </a:p>
          <a:p>
            <a:pPr algn="ctr"/>
            <a:r>
              <a:rPr lang="es-ES_tradnl" sz="4400" noProof="1">
                <a:solidFill>
                  <a:schemeClr val="tx2"/>
                </a:solidFill>
              </a:rPr>
              <a:t>El equivalente más cercano a “sano” es</a:t>
            </a:r>
            <a:r>
              <a:rPr lang="es-ES_tradnl" sz="4400" noProof="1">
                <a:solidFill>
                  <a:srgbClr val="C00000"/>
                </a:solidFill>
              </a:rPr>
              <a:t> </a:t>
            </a:r>
            <a:r>
              <a:rPr lang="es-ES_tradnl" sz="4400" noProof="1">
                <a:solidFill>
                  <a:schemeClr val="tx2"/>
                </a:solidFill>
              </a:rPr>
              <a:t>el nacimiento de un </a:t>
            </a:r>
            <a:r>
              <a:rPr lang="es-ES_tradnl" sz="4400" noProof="1">
                <a:solidFill>
                  <a:srgbClr val="C00000"/>
                </a:solidFill>
              </a:rPr>
              <a:t>RN de término</a:t>
            </a:r>
          </a:p>
          <a:p>
            <a:pPr algn="ctr">
              <a:lnSpc>
                <a:spcPct val="90000"/>
              </a:lnSpc>
              <a:spcBef>
                <a:spcPct val="0"/>
              </a:spcBef>
              <a:spcAft>
                <a:spcPts val="600"/>
              </a:spcAft>
            </a:pPr>
            <a:endParaRPr lang="es-ES_tradnl" sz="5400" b="1" kern="1200" noProof="1">
              <a:solidFill>
                <a:schemeClr val="tx1"/>
              </a:solidFill>
              <a:latin typeface="+mj-lt"/>
              <a:ea typeface="+mj-ea"/>
              <a:cs typeface="+mj-cs"/>
            </a:endParaRPr>
          </a:p>
        </p:txBody>
      </p:sp>
      <p:pic>
        <p:nvPicPr>
          <p:cNvPr id="2" name="officeArt object">
            <a:extLst>
              <a:ext uri="{FF2B5EF4-FFF2-40B4-BE49-F238E27FC236}">
                <a16:creationId xmlns:a16="http://schemas.microsoft.com/office/drawing/2014/main" id="{4C3DAD9E-9D15-3CA9-E58C-4BC7A0B8CB0E}"/>
              </a:ext>
            </a:extLst>
          </p:cNvPr>
          <p:cNvPicPr/>
          <p:nvPr/>
        </p:nvPicPr>
        <p:blipFill>
          <a:blip r:embed="rId2"/>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B9D70365-1E59-1849-7C63-4482520B8B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45009" y="169986"/>
            <a:ext cx="1632119" cy="932641"/>
          </a:xfrm>
          <a:prstGeom prst="rect">
            <a:avLst/>
          </a:prstGeom>
          <a:ln w="12700">
            <a:miter lim="400000"/>
          </a:ln>
        </p:spPr>
      </p:pic>
    </p:spTree>
    <p:extLst>
      <p:ext uri="{BB962C8B-B14F-4D97-AF65-F5344CB8AC3E}">
        <p14:creationId xmlns:p14="http://schemas.microsoft.com/office/powerpoint/2010/main" val="3079441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2">
            <a:extLst>
              <a:ext uri="{FF2B5EF4-FFF2-40B4-BE49-F238E27FC236}">
                <a16:creationId xmlns:a16="http://schemas.microsoft.com/office/drawing/2014/main" id="{C62D66C0-F71A-E44E-8705-9D5CDD7DCFD8}"/>
              </a:ext>
            </a:extLst>
          </p:cNvPr>
          <p:cNvGraphicFramePr/>
          <p:nvPr/>
        </p:nvGraphicFramePr>
        <p:xfrm>
          <a:off x="1608083" y="2031237"/>
          <a:ext cx="8857423" cy="4033232"/>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FEC19C4A-6A45-5CC3-37CB-2C69387815C0}"/>
              </a:ext>
            </a:extLst>
          </p:cNvPr>
          <p:cNvSpPr txBox="1"/>
          <p:nvPr/>
        </p:nvSpPr>
        <p:spPr>
          <a:xfrm>
            <a:off x="9257290" y="1863646"/>
            <a:ext cx="864705" cy="461665"/>
          </a:xfrm>
          <a:prstGeom prst="rect">
            <a:avLst/>
          </a:prstGeom>
          <a:noFill/>
        </p:spPr>
        <p:txBody>
          <a:bodyPr wrap="square" rtlCol="0">
            <a:spAutoFit/>
          </a:bodyPr>
          <a:lstStyle/>
          <a:p>
            <a:r>
              <a:rPr lang="en-CL" sz="2400" b="1" dirty="0">
                <a:solidFill>
                  <a:srgbClr val="C00000"/>
                </a:solidFill>
              </a:rPr>
              <a:t>MPN</a:t>
            </a:r>
            <a:endParaRPr lang="en-CL" sz="2000" b="1" dirty="0">
              <a:solidFill>
                <a:srgbClr val="C00000"/>
              </a:solidFill>
            </a:endParaRPr>
          </a:p>
        </p:txBody>
      </p:sp>
      <p:sp>
        <p:nvSpPr>
          <p:cNvPr id="3" name="CuadroTexto 2">
            <a:extLst>
              <a:ext uri="{FF2B5EF4-FFF2-40B4-BE49-F238E27FC236}">
                <a16:creationId xmlns:a16="http://schemas.microsoft.com/office/drawing/2014/main" id="{94C2F404-4CF5-4122-82AF-B16044465B47}"/>
              </a:ext>
            </a:extLst>
          </p:cNvPr>
          <p:cNvSpPr txBox="1"/>
          <p:nvPr/>
        </p:nvSpPr>
        <p:spPr>
          <a:xfrm>
            <a:off x="9167605" y="2299120"/>
            <a:ext cx="1252745" cy="2400657"/>
          </a:xfrm>
          <a:prstGeom prst="rect">
            <a:avLst/>
          </a:prstGeom>
          <a:noFill/>
        </p:spPr>
        <p:txBody>
          <a:bodyPr wrap="square" rtlCol="0">
            <a:spAutoFit/>
          </a:bodyPr>
          <a:lstStyle/>
          <a:p>
            <a:r>
              <a:rPr lang="es-ES" sz="2400" dirty="0"/>
              <a:t>   0,9 </a:t>
            </a:r>
            <a:r>
              <a:rPr lang="ar-AE" sz="2400" dirty="0"/>
              <a:t>‰</a:t>
            </a:r>
            <a:endParaRPr lang="es-ES" sz="2400" dirty="0"/>
          </a:p>
          <a:p>
            <a:endParaRPr lang="es-ES" dirty="0"/>
          </a:p>
          <a:p>
            <a:endParaRPr lang="es-ES" sz="2000" dirty="0"/>
          </a:p>
          <a:p>
            <a:r>
              <a:rPr lang="es-ES" sz="2400" dirty="0"/>
              <a:t> 23,4 ‰ </a:t>
            </a:r>
          </a:p>
          <a:p>
            <a:endParaRPr lang="es-ES" sz="2400" dirty="0"/>
          </a:p>
          <a:p>
            <a:endParaRPr lang="es-ES" sz="1600" dirty="0"/>
          </a:p>
          <a:p>
            <a:r>
              <a:rPr lang="es-ES" sz="2400" dirty="0"/>
              <a:t> 81,1</a:t>
            </a:r>
            <a:r>
              <a:rPr lang="ar-AE" sz="2400" dirty="0"/>
              <a:t>‰</a:t>
            </a:r>
            <a:r>
              <a:rPr lang="es-ES" sz="2400" dirty="0"/>
              <a:t> </a:t>
            </a:r>
          </a:p>
        </p:txBody>
      </p:sp>
      <p:sp>
        <p:nvSpPr>
          <p:cNvPr id="5" name="CuadroTexto 4">
            <a:extLst>
              <a:ext uri="{FF2B5EF4-FFF2-40B4-BE49-F238E27FC236}">
                <a16:creationId xmlns:a16="http://schemas.microsoft.com/office/drawing/2014/main" id="{2C10B284-D9D2-48E1-97DA-DEDA1CF2B79B}"/>
              </a:ext>
            </a:extLst>
          </p:cNvPr>
          <p:cNvSpPr txBox="1"/>
          <p:nvPr/>
        </p:nvSpPr>
        <p:spPr>
          <a:xfrm>
            <a:off x="4938414" y="5901256"/>
            <a:ext cx="2486450" cy="400110"/>
          </a:xfrm>
          <a:prstGeom prst="rect">
            <a:avLst/>
          </a:prstGeom>
          <a:noFill/>
        </p:spPr>
        <p:txBody>
          <a:bodyPr wrap="none" rtlCol="0">
            <a:spAutoFit/>
          </a:bodyPr>
          <a:lstStyle/>
          <a:p>
            <a:r>
              <a:rPr lang="es-ES_tradnl" sz="2000" noProof="1"/>
              <a:t>Semanas de gestación</a:t>
            </a:r>
          </a:p>
        </p:txBody>
      </p:sp>
      <p:sp>
        <p:nvSpPr>
          <p:cNvPr id="8" name="CuadroTexto 7">
            <a:extLst>
              <a:ext uri="{FF2B5EF4-FFF2-40B4-BE49-F238E27FC236}">
                <a16:creationId xmlns:a16="http://schemas.microsoft.com/office/drawing/2014/main" id="{A6FF4DF3-4927-4575-90DB-BA7E6FDD699D}"/>
              </a:ext>
            </a:extLst>
          </p:cNvPr>
          <p:cNvSpPr txBox="1"/>
          <p:nvPr/>
        </p:nvSpPr>
        <p:spPr>
          <a:xfrm>
            <a:off x="1617923" y="2569295"/>
            <a:ext cx="708848" cy="276999"/>
          </a:xfrm>
          <a:prstGeom prst="rect">
            <a:avLst/>
          </a:prstGeom>
          <a:noFill/>
        </p:spPr>
        <p:txBody>
          <a:bodyPr wrap="none" rtlCol="0">
            <a:spAutoFit/>
          </a:bodyPr>
          <a:lstStyle/>
          <a:p>
            <a:r>
              <a:rPr lang="es-ES" sz="1200" dirty="0"/>
              <a:t>(16,156)</a:t>
            </a:r>
            <a:endParaRPr lang="es-CL" sz="1200" dirty="0"/>
          </a:p>
        </p:txBody>
      </p:sp>
      <p:sp>
        <p:nvSpPr>
          <p:cNvPr id="9" name="CuadroTexto 8">
            <a:extLst>
              <a:ext uri="{FF2B5EF4-FFF2-40B4-BE49-F238E27FC236}">
                <a16:creationId xmlns:a16="http://schemas.microsoft.com/office/drawing/2014/main" id="{46611FB9-31D4-44B7-A2C0-A083681C669B}"/>
              </a:ext>
            </a:extLst>
          </p:cNvPr>
          <p:cNvSpPr txBox="1"/>
          <p:nvPr/>
        </p:nvSpPr>
        <p:spPr>
          <a:xfrm>
            <a:off x="1613369" y="3552001"/>
            <a:ext cx="591829" cy="276999"/>
          </a:xfrm>
          <a:prstGeom prst="rect">
            <a:avLst/>
          </a:prstGeom>
          <a:noFill/>
        </p:spPr>
        <p:txBody>
          <a:bodyPr wrap="none" rtlCol="0">
            <a:spAutoFit/>
          </a:bodyPr>
          <a:lstStyle/>
          <a:p>
            <a:r>
              <a:rPr lang="es-ES" sz="1200" dirty="0"/>
              <a:t>(2099)</a:t>
            </a:r>
            <a:endParaRPr lang="es-CL" sz="1200" dirty="0"/>
          </a:p>
        </p:txBody>
      </p:sp>
      <p:sp>
        <p:nvSpPr>
          <p:cNvPr id="10" name="CuadroTexto 9">
            <a:extLst>
              <a:ext uri="{FF2B5EF4-FFF2-40B4-BE49-F238E27FC236}">
                <a16:creationId xmlns:a16="http://schemas.microsoft.com/office/drawing/2014/main" id="{EA4B3B90-7A22-4E39-BED4-CA73BBC356E8}"/>
              </a:ext>
            </a:extLst>
          </p:cNvPr>
          <p:cNvSpPr txBox="1"/>
          <p:nvPr/>
        </p:nvSpPr>
        <p:spPr>
          <a:xfrm>
            <a:off x="1726215" y="4670808"/>
            <a:ext cx="434734" cy="276999"/>
          </a:xfrm>
          <a:prstGeom prst="rect">
            <a:avLst/>
          </a:prstGeom>
          <a:noFill/>
        </p:spPr>
        <p:txBody>
          <a:bodyPr wrap="none" rtlCol="0">
            <a:spAutoFit/>
          </a:bodyPr>
          <a:lstStyle/>
          <a:p>
            <a:r>
              <a:rPr lang="es-ES" sz="1200" dirty="0"/>
              <a:t>(46)</a:t>
            </a:r>
            <a:endParaRPr lang="es-CL" sz="1200" dirty="0"/>
          </a:p>
        </p:txBody>
      </p:sp>
      <p:sp>
        <p:nvSpPr>
          <p:cNvPr id="11" name="CuadroTexto 10">
            <a:extLst>
              <a:ext uri="{FF2B5EF4-FFF2-40B4-BE49-F238E27FC236}">
                <a16:creationId xmlns:a16="http://schemas.microsoft.com/office/drawing/2014/main" id="{38A87328-0C4F-4A6A-9F77-531E288280D2}"/>
              </a:ext>
            </a:extLst>
          </p:cNvPr>
          <p:cNvSpPr txBox="1"/>
          <p:nvPr/>
        </p:nvSpPr>
        <p:spPr>
          <a:xfrm>
            <a:off x="1189028" y="4424690"/>
            <a:ext cx="1346498" cy="307777"/>
          </a:xfrm>
          <a:prstGeom prst="rect">
            <a:avLst/>
          </a:prstGeom>
          <a:noFill/>
        </p:spPr>
        <p:txBody>
          <a:bodyPr wrap="square">
            <a:spAutoFit/>
          </a:bodyPr>
          <a:lstStyle/>
          <a:p>
            <a:r>
              <a:rPr lang="es-CL" sz="1400" dirty="0"/>
              <a:t>&amp; Cuádruples</a:t>
            </a:r>
          </a:p>
        </p:txBody>
      </p:sp>
      <p:sp>
        <p:nvSpPr>
          <p:cNvPr id="6" name="TextBox 5">
            <a:extLst>
              <a:ext uri="{FF2B5EF4-FFF2-40B4-BE49-F238E27FC236}">
                <a16:creationId xmlns:a16="http://schemas.microsoft.com/office/drawing/2014/main" id="{513C55B8-0833-1BB6-9CBF-2882DC1F325A}"/>
              </a:ext>
            </a:extLst>
          </p:cNvPr>
          <p:cNvSpPr txBox="1"/>
          <p:nvPr/>
        </p:nvSpPr>
        <p:spPr>
          <a:xfrm>
            <a:off x="462588" y="1095038"/>
            <a:ext cx="10698480" cy="830997"/>
          </a:xfrm>
          <a:prstGeom prst="rect">
            <a:avLst/>
          </a:prstGeom>
          <a:noFill/>
        </p:spPr>
        <p:txBody>
          <a:bodyPr wrap="square" rtlCol="0">
            <a:spAutoFit/>
          </a:bodyPr>
          <a:lstStyle/>
          <a:p>
            <a:pPr algn="ctr"/>
            <a:r>
              <a:rPr lang="es-ES_tradnl" sz="2400" b="1" noProof="1">
                <a:solidFill>
                  <a:schemeClr val="tx2"/>
                </a:solidFill>
              </a:rPr>
              <a:t>Partos prematuros y mortalidad perinatal según órden de gestación</a:t>
            </a:r>
          </a:p>
          <a:p>
            <a:pPr algn="ctr"/>
            <a:r>
              <a:rPr lang="es-ES_tradnl" sz="2400" b="1" noProof="1">
                <a:solidFill>
                  <a:schemeClr val="tx2"/>
                </a:solidFill>
              </a:rPr>
              <a:t>Latinoamérica, 2023</a:t>
            </a:r>
          </a:p>
        </p:txBody>
      </p:sp>
      <p:pic>
        <p:nvPicPr>
          <p:cNvPr id="7" name="officeArt object">
            <a:extLst>
              <a:ext uri="{FF2B5EF4-FFF2-40B4-BE49-F238E27FC236}">
                <a16:creationId xmlns:a16="http://schemas.microsoft.com/office/drawing/2014/main" id="{8044D5CF-7BA0-280B-BCDE-841FA0FCB952}"/>
              </a:ext>
            </a:extLst>
          </p:cNvPr>
          <p:cNvPicPr/>
          <p:nvPr/>
        </p:nvPicPr>
        <p:blipFill>
          <a:blip r:embed="rId6"/>
          <a:stretch>
            <a:fillRect/>
          </a:stretch>
        </p:blipFill>
        <p:spPr>
          <a:xfrm>
            <a:off x="96817" y="169987"/>
            <a:ext cx="1376979" cy="932640"/>
          </a:xfrm>
          <a:prstGeom prst="rect">
            <a:avLst/>
          </a:prstGeom>
          <a:ln w="12700" cap="flat">
            <a:noFill/>
            <a:miter lim="400000"/>
          </a:ln>
          <a:effectLst/>
        </p:spPr>
      </p:pic>
      <p:pic>
        <p:nvPicPr>
          <p:cNvPr id="12" name="11 Imagen">
            <a:extLst>
              <a:ext uri="{FF2B5EF4-FFF2-40B4-BE49-F238E27FC236}">
                <a16:creationId xmlns:a16="http://schemas.microsoft.com/office/drawing/2014/main" id="{46625B8C-4B0F-F95E-60B7-52F3285EDF4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45009" y="169986"/>
            <a:ext cx="1632119" cy="932641"/>
          </a:xfrm>
          <a:prstGeom prst="rect">
            <a:avLst/>
          </a:prstGeom>
          <a:ln w="12700">
            <a:miter lim="400000"/>
          </a:ln>
        </p:spPr>
      </p:pic>
      <p:sp>
        <p:nvSpPr>
          <p:cNvPr id="13" name="CuadroTexto 12">
            <a:extLst>
              <a:ext uri="{FF2B5EF4-FFF2-40B4-BE49-F238E27FC236}">
                <a16:creationId xmlns:a16="http://schemas.microsoft.com/office/drawing/2014/main" id="{88952E91-EFD6-6BDD-140E-05B8FB6A4908}"/>
              </a:ext>
            </a:extLst>
          </p:cNvPr>
          <p:cNvSpPr txBox="1"/>
          <p:nvPr/>
        </p:nvSpPr>
        <p:spPr>
          <a:xfrm>
            <a:off x="1705183" y="5538272"/>
            <a:ext cx="1609736" cy="369332"/>
          </a:xfrm>
          <a:prstGeom prst="rect">
            <a:avLst/>
          </a:prstGeom>
          <a:noFill/>
          <a:ln w="19050">
            <a:solidFill>
              <a:srgbClr val="C00000"/>
            </a:solidFill>
          </a:ln>
        </p:spPr>
        <p:txBody>
          <a:bodyPr wrap="none" rtlCol="0">
            <a:spAutoFit/>
          </a:bodyPr>
          <a:lstStyle/>
          <a:p>
            <a:r>
              <a:rPr lang="es-ES_tradnl" b="1" noProof="1"/>
              <a:t>21,112 nacidos</a:t>
            </a:r>
          </a:p>
        </p:txBody>
      </p:sp>
      <p:sp>
        <p:nvSpPr>
          <p:cNvPr id="15" name="TextBox 14">
            <a:extLst>
              <a:ext uri="{FF2B5EF4-FFF2-40B4-BE49-F238E27FC236}">
                <a16:creationId xmlns:a16="http://schemas.microsoft.com/office/drawing/2014/main" id="{96664FAD-5B43-37DB-56CE-23CDD7661693}"/>
              </a:ext>
            </a:extLst>
          </p:cNvPr>
          <p:cNvSpPr txBox="1"/>
          <p:nvPr/>
        </p:nvSpPr>
        <p:spPr>
          <a:xfrm>
            <a:off x="2485697" y="3736428"/>
            <a:ext cx="668773" cy="276999"/>
          </a:xfrm>
          <a:prstGeom prst="rect">
            <a:avLst/>
          </a:prstGeom>
          <a:noFill/>
        </p:spPr>
        <p:txBody>
          <a:bodyPr wrap="none" rtlCol="0">
            <a:spAutoFit/>
          </a:bodyPr>
          <a:lstStyle/>
          <a:p>
            <a:r>
              <a:rPr lang="en-US" sz="1200" b="1" dirty="0"/>
              <a:t>(13,0%)</a:t>
            </a:r>
          </a:p>
        </p:txBody>
      </p:sp>
      <p:sp>
        <p:nvSpPr>
          <p:cNvPr id="16" name="TextBox 15">
            <a:extLst>
              <a:ext uri="{FF2B5EF4-FFF2-40B4-BE49-F238E27FC236}">
                <a16:creationId xmlns:a16="http://schemas.microsoft.com/office/drawing/2014/main" id="{C1796191-64DB-8559-2598-ABD85D563EC0}"/>
              </a:ext>
            </a:extLst>
          </p:cNvPr>
          <p:cNvSpPr txBox="1"/>
          <p:nvPr/>
        </p:nvSpPr>
        <p:spPr>
          <a:xfrm>
            <a:off x="2554013" y="4708635"/>
            <a:ext cx="668773" cy="276999"/>
          </a:xfrm>
          <a:prstGeom prst="rect">
            <a:avLst/>
          </a:prstGeom>
          <a:noFill/>
        </p:spPr>
        <p:txBody>
          <a:bodyPr wrap="none" rtlCol="0">
            <a:spAutoFit/>
          </a:bodyPr>
          <a:lstStyle/>
          <a:p>
            <a:r>
              <a:rPr lang="en-US" sz="1200" b="1" dirty="0"/>
              <a:t>(30,4%)</a:t>
            </a:r>
          </a:p>
        </p:txBody>
      </p:sp>
      <p:sp>
        <p:nvSpPr>
          <p:cNvPr id="14" name="TextBox 13">
            <a:extLst>
              <a:ext uri="{FF2B5EF4-FFF2-40B4-BE49-F238E27FC236}">
                <a16:creationId xmlns:a16="http://schemas.microsoft.com/office/drawing/2014/main" id="{A39638D7-63FA-1EEE-EE2D-E7EAAB5C42B2}"/>
              </a:ext>
            </a:extLst>
          </p:cNvPr>
          <p:cNvSpPr txBox="1"/>
          <p:nvPr/>
        </p:nvSpPr>
        <p:spPr>
          <a:xfrm>
            <a:off x="2361651" y="2804307"/>
            <a:ext cx="744114" cy="276999"/>
          </a:xfrm>
          <a:prstGeom prst="rect">
            <a:avLst/>
          </a:prstGeom>
          <a:noFill/>
        </p:spPr>
        <p:txBody>
          <a:bodyPr wrap="none" rtlCol="0">
            <a:spAutoFit/>
          </a:bodyPr>
          <a:lstStyle/>
          <a:p>
            <a:r>
              <a:rPr lang="en-US" sz="1200" b="1" dirty="0"/>
              <a:t>(3.4%%)</a:t>
            </a:r>
          </a:p>
        </p:txBody>
      </p:sp>
      <p:pic>
        <p:nvPicPr>
          <p:cNvPr id="19" name="Audio 18">
            <a:extLst>
              <a:ext uri="{FF2B5EF4-FFF2-40B4-BE49-F238E27FC236}">
                <a16:creationId xmlns:a16="http://schemas.microsoft.com/office/drawing/2014/main" id="{71062EA8-D0A4-17F9-5A2C-CC2BAAA5307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53770422"/>
      </p:ext>
    </p:extLst>
  </p:cSld>
  <p:clrMapOvr>
    <a:masterClrMapping/>
  </p:clrMapOvr>
  <mc:AlternateContent xmlns:mc="http://schemas.openxmlformats.org/markup-compatibility/2006">
    <mc:Choice xmlns:p14="http://schemas.microsoft.com/office/powerpoint/2010/main" Requires="p14">
      <p:transition spd="slow" p14:dur="2000" advTm="158976"/>
    </mc:Choice>
    <mc:Fallback>
      <p:transition spd="slow" advTm="15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áfico 14">
            <a:extLst>
              <a:ext uri="{FF2B5EF4-FFF2-40B4-BE49-F238E27FC236}">
                <a16:creationId xmlns:a16="http://schemas.microsoft.com/office/drawing/2014/main" id="{D13CDE6D-9FE9-4806-B2C4-2F9A9FDA1102}"/>
              </a:ext>
            </a:extLst>
          </p:cNvPr>
          <p:cNvGraphicFramePr/>
          <p:nvPr/>
        </p:nvGraphicFramePr>
        <p:xfrm>
          <a:off x="2256181" y="1451113"/>
          <a:ext cx="7855733" cy="51900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4134C66A-934A-9B5C-D4C5-E61B39124783}"/>
              </a:ext>
            </a:extLst>
          </p:cNvPr>
          <p:cNvSpPr txBox="1"/>
          <p:nvPr/>
        </p:nvSpPr>
        <p:spPr>
          <a:xfrm>
            <a:off x="2051644" y="367748"/>
            <a:ext cx="7915308" cy="1200329"/>
          </a:xfrm>
          <a:prstGeom prst="rect">
            <a:avLst/>
          </a:prstGeom>
          <a:noFill/>
        </p:spPr>
        <p:txBody>
          <a:bodyPr wrap="none" rtlCol="0">
            <a:spAutoFit/>
          </a:bodyPr>
          <a:lstStyle/>
          <a:p>
            <a:pPr algn="ctr"/>
            <a:r>
              <a:rPr lang="en-CL" sz="3600" dirty="0"/>
              <a:t>Proporción de </a:t>
            </a:r>
            <a:r>
              <a:rPr lang="en-CL" sz="3600" dirty="0">
                <a:solidFill>
                  <a:srgbClr val="C00000"/>
                </a:solidFill>
              </a:rPr>
              <a:t>RN de término</a:t>
            </a:r>
            <a:endParaRPr lang="en-CL" sz="3600" dirty="0"/>
          </a:p>
          <a:p>
            <a:pPr algn="ctr"/>
            <a:r>
              <a:rPr lang="en-US" sz="3600" dirty="0"/>
              <a:t>Como </a:t>
            </a:r>
            <a:r>
              <a:rPr lang="es-ES_tradnl" sz="3600" noProof="1"/>
              <a:t>resultado</a:t>
            </a:r>
            <a:r>
              <a:rPr lang="en-US" sz="3600" dirty="0"/>
              <a:t> de</a:t>
            </a:r>
            <a:r>
              <a:rPr lang="en-CL" sz="3600" dirty="0"/>
              <a:t> TRA en Latinoamérica</a:t>
            </a:r>
          </a:p>
        </p:txBody>
      </p:sp>
      <p:pic>
        <p:nvPicPr>
          <p:cNvPr id="3" name="officeArt object">
            <a:extLst>
              <a:ext uri="{FF2B5EF4-FFF2-40B4-BE49-F238E27FC236}">
                <a16:creationId xmlns:a16="http://schemas.microsoft.com/office/drawing/2014/main" id="{993A9A77-878C-6BE0-C4A1-5B59D1B6AA3C}"/>
              </a:ext>
            </a:extLst>
          </p:cNvPr>
          <p:cNvPicPr/>
          <p:nvPr/>
        </p:nvPicPr>
        <p:blipFill>
          <a:blip r:embed="rId5"/>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EEF38E62-5771-14E4-67A1-1F803565886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5009" y="169986"/>
            <a:ext cx="1632119" cy="932641"/>
          </a:xfrm>
          <a:prstGeom prst="rect">
            <a:avLst/>
          </a:prstGeom>
          <a:ln w="12700">
            <a:miter lim="400000"/>
          </a:ln>
        </p:spPr>
      </p:pic>
      <p:pic>
        <p:nvPicPr>
          <p:cNvPr id="7" name="Audio 6">
            <a:extLst>
              <a:ext uri="{FF2B5EF4-FFF2-40B4-BE49-F238E27FC236}">
                <a16:creationId xmlns:a16="http://schemas.microsoft.com/office/drawing/2014/main" id="{18E5304E-72BF-FE04-FB66-E879FABF51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64022230"/>
      </p:ext>
    </p:extLst>
  </p:cSld>
  <p:clrMapOvr>
    <a:masterClrMapping/>
  </p:clrMapOvr>
  <mc:AlternateContent xmlns:mc="http://schemas.openxmlformats.org/markup-compatibility/2006">
    <mc:Choice xmlns:p14="http://schemas.microsoft.com/office/powerpoint/2010/main" Requires="p14">
      <p:transition spd="slow" p14:dur="2000" advTm="36202"/>
    </mc:Choice>
    <mc:Fallback>
      <p:transition spd="slow" advTm="3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2222F-5888-7796-D019-ECD75BEAAAD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B4D4BE0-1CF7-A66D-1B70-12079ADBCAC0}"/>
              </a:ext>
            </a:extLst>
          </p:cNvPr>
          <p:cNvSpPr txBox="1"/>
          <p:nvPr/>
        </p:nvSpPr>
        <p:spPr>
          <a:xfrm>
            <a:off x="1280284" y="802741"/>
            <a:ext cx="10179883" cy="144292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s-ES_tradnl" sz="6000" b="1" kern="1200" noProof="1">
                <a:solidFill>
                  <a:srgbClr val="C00000"/>
                </a:solidFill>
                <a:latin typeface="+mj-lt"/>
                <a:ea typeface="+mj-ea"/>
                <a:cs typeface="+mj-cs"/>
              </a:rPr>
              <a:t>¿Cuáles son las estrategias?</a:t>
            </a:r>
          </a:p>
        </p:txBody>
      </p:sp>
      <p:sp>
        <p:nvSpPr>
          <p:cNvPr id="4" name="TextBox 3">
            <a:extLst>
              <a:ext uri="{FF2B5EF4-FFF2-40B4-BE49-F238E27FC236}">
                <a16:creationId xmlns:a16="http://schemas.microsoft.com/office/drawing/2014/main" id="{A8883A12-1124-1ABA-ED79-3DB589037258}"/>
              </a:ext>
            </a:extLst>
          </p:cNvPr>
          <p:cNvSpPr txBox="1"/>
          <p:nvPr/>
        </p:nvSpPr>
        <p:spPr>
          <a:xfrm>
            <a:off x="1158360" y="2627375"/>
            <a:ext cx="10002708" cy="1562835"/>
          </a:xfrm>
          <a:prstGeom prst="rect">
            <a:avLst/>
          </a:prstGeom>
        </p:spPr>
        <p:txBody>
          <a:bodyPr vert="horz" lIns="91440" tIns="45720" rIns="91440" bIns="45720" rtlCol="0">
            <a:noAutofit/>
          </a:bodyPr>
          <a:lstStyle/>
          <a:p>
            <a:pPr algn="ctr">
              <a:lnSpc>
                <a:spcPct val="90000"/>
              </a:lnSpc>
              <a:spcBef>
                <a:spcPts val="1000"/>
              </a:spcBef>
              <a:spcAft>
                <a:spcPts val="600"/>
              </a:spcAft>
            </a:pPr>
            <a:r>
              <a:rPr lang="es-ES_tradnl" sz="4400" kern="1200" noProof="1">
                <a:solidFill>
                  <a:schemeClr val="tx1"/>
                </a:solidFill>
                <a:latin typeface="+mn-lt"/>
                <a:ea typeface="+mn-ea"/>
                <a:cs typeface="+mn-cs"/>
              </a:rPr>
              <a:t>Revisar </a:t>
            </a:r>
            <a:r>
              <a:rPr lang="es-ES_tradnl" sz="4400" kern="1200" noProof="1">
                <a:solidFill>
                  <a:srgbClr val="C00000"/>
                </a:solidFill>
                <a:latin typeface="+mn-lt"/>
                <a:ea typeface="+mn-ea"/>
                <a:cs typeface="+mn-cs"/>
              </a:rPr>
              <a:t>tres estrategias </a:t>
            </a:r>
          </a:p>
          <a:p>
            <a:pPr algn="ctr">
              <a:lnSpc>
                <a:spcPct val="90000"/>
              </a:lnSpc>
              <a:spcBef>
                <a:spcPts val="1000"/>
              </a:spcBef>
              <a:spcAft>
                <a:spcPts val="600"/>
              </a:spcAft>
            </a:pPr>
            <a:r>
              <a:rPr lang="es-ES_tradnl" sz="4400" kern="1200" noProof="1">
                <a:solidFill>
                  <a:schemeClr val="tx1"/>
                </a:solidFill>
                <a:latin typeface="+mn-lt"/>
                <a:ea typeface="+mn-ea"/>
                <a:cs typeface="+mn-cs"/>
              </a:rPr>
              <a:t>para disminuir la multigestación</a:t>
            </a:r>
          </a:p>
        </p:txBody>
      </p:sp>
      <p:pic>
        <p:nvPicPr>
          <p:cNvPr id="2" name="officeArt object">
            <a:extLst>
              <a:ext uri="{FF2B5EF4-FFF2-40B4-BE49-F238E27FC236}">
                <a16:creationId xmlns:a16="http://schemas.microsoft.com/office/drawing/2014/main" id="{737620A1-9824-8D8D-9542-3B7AF3A3665E}"/>
              </a:ext>
            </a:extLst>
          </p:cNvPr>
          <p:cNvPicPr/>
          <p:nvPr/>
        </p:nvPicPr>
        <p:blipFill>
          <a:blip r:embed="rId2"/>
          <a:stretch>
            <a:fillRect/>
          </a:stretch>
        </p:blipFill>
        <p:spPr>
          <a:xfrm>
            <a:off x="96817" y="169987"/>
            <a:ext cx="1376979" cy="932640"/>
          </a:xfrm>
          <a:prstGeom prst="rect">
            <a:avLst/>
          </a:prstGeom>
          <a:ln w="12700" cap="flat">
            <a:noFill/>
            <a:miter lim="400000"/>
          </a:ln>
          <a:effectLst/>
        </p:spPr>
      </p:pic>
      <p:pic>
        <p:nvPicPr>
          <p:cNvPr id="5" name="11 Imagen">
            <a:extLst>
              <a:ext uri="{FF2B5EF4-FFF2-40B4-BE49-F238E27FC236}">
                <a16:creationId xmlns:a16="http://schemas.microsoft.com/office/drawing/2014/main" id="{AD9DB015-2474-CB9B-E969-FBF34B6961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45009" y="169986"/>
            <a:ext cx="1632119" cy="932641"/>
          </a:xfrm>
          <a:prstGeom prst="rect">
            <a:avLst/>
          </a:prstGeom>
          <a:ln w="12700">
            <a:miter lim="400000"/>
          </a:ln>
        </p:spPr>
      </p:pic>
    </p:spTree>
    <p:extLst>
      <p:ext uri="{BB962C8B-B14F-4D97-AF65-F5344CB8AC3E}">
        <p14:creationId xmlns:p14="http://schemas.microsoft.com/office/powerpoint/2010/main" val="141761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3B800-09B9-B4F1-298F-94A34479AD9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088FAD4-657E-D5EC-21AA-77E8AE9C7049}"/>
              </a:ext>
            </a:extLst>
          </p:cNvPr>
          <p:cNvSpPr txBox="1"/>
          <p:nvPr/>
        </p:nvSpPr>
        <p:spPr>
          <a:xfrm>
            <a:off x="1629107" y="1232360"/>
            <a:ext cx="9144000" cy="2764028"/>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s-ES_tradnl" sz="4500" b="1" kern="1200" noProof="1">
                <a:solidFill>
                  <a:srgbClr val="AD4E27"/>
                </a:solidFill>
                <a:latin typeface="+mj-lt"/>
                <a:ea typeface="+mj-ea"/>
                <a:cs typeface="+mj-cs"/>
              </a:rPr>
              <a:t>Estrategia 1</a:t>
            </a:r>
          </a:p>
          <a:p>
            <a:pPr algn="ctr">
              <a:lnSpc>
                <a:spcPct val="90000"/>
              </a:lnSpc>
              <a:spcBef>
                <a:spcPct val="0"/>
              </a:spcBef>
              <a:spcAft>
                <a:spcPts val="600"/>
              </a:spcAft>
            </a:pPr>
            <a:endParaRPr lang="es-ES_tradnl" sz="4500" b="1" kern="1200" noProof="1">
              <a:solidFill>
                <a:schemeClr val="tx1"/>
              </a:solidFill>
              <a:latin typeface="+mj-lt"/>
              <a:ea typeface="+mj-ea"/>
              <a:cs typeface="+mj-cs"/>
            </a:endParaRPr>
          </a:p>
          <a:p>
            <a:pPr algn="ctr">
              <a:lnSpc>
                <a:spcPct val="90000"/>
              </a:lnSpc>
              <a:spcBef>
                <a:spcPct val="0"/>
              </a:spcBef>
              <a:spcAft>
                <a:spcPts val="600"/>
              </a:spcAft>
            </a:pPr>
            <a:r>
              <a:rPr lang="es-ES_tradnl" sz="4500" b="1" kern="1200" noProof="1">
                <a:solidFill>
                  <a:schemeClr val="tx1"/>
                </a:solidFill>
                <a:latin typeface="+mj-lt"/>
                <a:ea typeface="+mj-ea"/>
                <a:cs typeface="+mj-cs"/>
              </a:rPr>
              <a:t>Favorecer la transferencia de </a:t>
            </a:r>
            <a:r>
              <a:rPr lang="es-ES_tradnl" sz="4500" b="1" kern="1200" noProof="1">
                <a:solidFill>
                  <a:srgbClr val="C00000"/>
                </a:solidFill>
                <a:latin typeface="+mj-lt"/>
                <a:ea typeface="+mj-ea"/>
                <a:cs typeface="+mj-cs"/>
              </a:rPr>
              <a:t>blastocistos</a:t>
            </a:r>
            <a:r>
              <a:rPr lang="es-ES_tradnl" sz="4500" b="1" kern="1200" noProof="1">
                <a:solidFill>
                  <a:schemeClr val="tx1"/>
                </a:solidFill>
                <a:latin typeface="+mj-lt"/>
                <a:ea typeface="+mj-ea"/>
                <a:cs typeface="+mj-cs"/>
              </a:rPr>
              <a:t> sobre embriones en clivaje</a:t>
            </a:r>
          </a:p>
        </p:txBody>
      </p:sp>
      <p:pic>
        <p:nvPicPr>
          <p:cNvPr id="2" name="officeArt object">
            <a:extLst>
              <a:ext uri="{FF2B5EF4-FFF2-40B4-BE49-F238E27FC236}">
                <a16:creationId xmlns:a16="http://schemas.microsoft.com/office/drawing/2014/main" id="{374D9C61-14A3-D049-57A1-93563D589A16}"/>
              </a:ext>
            </a:extLst>
          </p:cNvPr>
          <p:cNvPicPr/>
          <p:nvPr/>
        </p:nvPicPr>
        <p:blipFill>
          <a:blip r:embed="rId2"/>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E8C278DB-5D8C-470B-90B0-84F8C8C42F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45009" y="169986"/>
            <a:ext cx="1632119" cy="932641"/>
          </a:xfrm>
          <a:prstGeom prst="rect">
            <a:avLst/>
          </a:prstGeom>
          <a:ln w="12700">
            <a:miter lim="400000"/>
          </a:ln>
        </p:spPr>
      </p:pic>
    </p:spTree>
    <p:extLst>
      <p:ext uri="{BB962C8B-B14F-4D97-AF65-F5344CB8AC3E}">
        <p14:creationId xmlns:p14="http://schemas.microsoft.com/office/powerpoint/2010/main" val="4178719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4">
            <a:extLst>
              <a:ext uri="{FF2B5EF4-FFF2-40B4-BE49-F238E27FC236}">
                <a16:creationId xmlns:a16="http://schemas.microsoft.com/office/drawing/2014/main" id="{1755D2FA-4C51-F00A-B787-1A2C1B6B4AF5}"/>
              </a:ext>
            </a:extLst>
          </p:cNvPr>
          <p:cNvSpPr txBox="1"/>
          <p:nvPr/>
        </p:nvSpPr>
        <p:spPr>
          <a:xfrm>
            <a:off x="1448981" y="1027413"/>
            <a:ext cx="9944100" cy="5139869"/>
          </a:xfrm>
          <a:prstGeom prst="rect">
            <a:avLst/>
          </a:prstGeom>
          <a:noFill/>
          <a:ln>
            <a:solidFill>
              <a:srgbClr val="C00000"/>
            </a:solidFill>
          </a:ln>
        </p:spPr>
        <p:txBody>
          <a:bodyPr wrap="square">
            <a:spAutoFit/>
          </a:bodyPr>
          <a:lstStyle/>
          <a:p>
            <a:pPr algn="ctr"/>
            <a:r>
              <a:rPr lang="es-ES_tradnl" sz="2400" b="1" noProof="1">
                <a:solidFill>
                  <a:schemeClr val="tx2"/>
                </a:solidFill>
              </a:rPr>
              <a:t>Parque es mas eficiente transferir blastocistos </a:t>
            </a:r>
          </a:p>
          <a:p>
            <a:pPr algn="ctr"/>
            <a:r>
              <a:rPr lang="es-ES_tradnl" sz="2400" b="1" noProof="1">
                <a:solidFill>
                  <a:schemeClr val="tx2"/>
                </a:solidFill>
              </a:rPr>
              <a:t>que embriones en clivaje? </a:t>
            </a:r>
          </a:p>
          <a:p>
            <a:pPr algn="ctr"/>
            <a:endParaRPr lang="es-ES_tradnl" sz="2800" b="1" noProof="1">
              <a:solidFill>
                <a:schemeClr val="tx2"/>
              </a:solidFill>
            </a:endParaRPr>
          </a:p>
          <a:p>
            <a:pPr algn="ctr"/>
            <a:endParaRPr lang="es-ES_tradnl" sz="2800" b="1" noProof="1">
              <a:solidFill>
                <a:schemeClr val="tx2"/>
              </a:solidFill>
            </a:endParaRPr>
          </a:p>
          <a:p>
            <a:pPr algn="ctr"/>
            <a:endParaRPr lang="es-ES_tradnl" sz="3200" b="1" noProof="1">
              <a:solidFill>
                <a:schemeClr val="tx2"/>
              </a:solidFill>
            </a:endParaRPr>
          </a:p>
          <a:p>
            <a:pPr algn="ctr"/>
            <a:endParaRPr lang="es-ES_tradnl" sz="3200" b="1" noProof="1">
              <a:solidFill>
                <a:schemeClr val="tx2"/>
              </a:solidFill>
            </a:endParaRPr>
          </a:p>
          <a:p>
            <a:pPr algn="ctr"/>
            <a:endParaRPr lang="es-ES_tradnl" sz="3200" b="1" noProof="1">
              <a:solidFill>
                <a:schemeClr val="tx2"/>
              </a:solidFill>
            </a:endParaRPr>
          </a:p>
          <a:p>
            <a:pPr algn="ctr"/>
            <a:endParaRPr lang="es-ES_tradnl" sz="3200" b="1" noProof="1">
              <a:solidFill>
                <a:schemeClr val="tx2"/>
              </a:solidFill>
            </a:endParaRPr>
          </a:p>
          <a:p>
            <a:pPr algn="ctr"/>
            <a:endParaRPr lang="es-ES_tradnl" sz="3200" b="1" noProof="1">
              <a:solidFill>
                <a:schemeClr val="tx2"/>
              </a:solidFill>
            </a:endParaRPr>
          </a:p>
          <a:p>
            <a:pPr algn="ctr"/>
            <a:endParaRPr lang="es-ES_tradnl" sz="3200" b="1" noProof="1">
              <a:solidFill>
                <a:schemeClr val="tx2"/>
              </a:solidFill>
            </a:endParaRPr>
          </a:p>
          <a:p>
            <a:pPr algn="ctr"/>
            <a:r>
              <a:rPr lang="es-ES_tradnl" sz="3200" b="1" noProof="1">
                <a:solidFill>
                  <a:schemeClr val="tx2"/>
                </a:solidFill>
              </a:rPr>
              <a:t>Porque muchos embriones mueren en este viaje</a:t>
            </a:r>
            <a:endParaRPr lang="es-ES_tradnl" sz="3600" b="1" noProof="1">
              <a:solidFill>
                <a:schemeClr val="tx2"/>
              </a:solidFill>
            </a:endParaRPr>
          </a:p>
        </p:txBody>
      </p:sp>
      <p:pic>
        <p:nvPicPr>
          <p:cNvPr id="3" name="Imagen 4">
            <a:extLst>
              <a:ext uri="{FF2B5EF4-FFF2-40B4-BE49-F238E27FC236}">
                <a16:creationId xmlns:a16="http://schemas.microsoft.com/office/drawing/2014/main" id="{4051420F-E728-A390-D36A-61598B32E10A}"/>
              </a:ext>
            </a:extLst>
          </p:cNvPr>
          <p:cNvPicPr>
            <a:picLocks noChangeAspect="1"/>
          </p:cNvPicPr>
          <p:nvPr/>
        </p:nvPicPr>
        <p:blipFill>
          <a:blip r:embed="rId2"/>
          <a:stretch>
            <a:fillRect/>
          </a:stretch>
        </p:blipFill>
        <p:spPr>
          <a:xfrm>
            <a:off x="3437467" y="2027583"/>
            <a:ext cx="5588000" cy="3488634"/>
          </a:xfrm>
          <a:prstGeom prst="rect">
            <a:avLst/>
          </a:prstGeom>
          <a:ln w="28575">
            <a:solidFill>
              <a:srgbClr val="C00000"/>
            </a:solidFill>
          </a:ln>
        </p:spPr>
      </p:pic>
    </p:spTree>
    <p:extLst>
      <p:ext uri="{BB962C8B-B14F-4D97-AF65-F5344CB8AC3E}">
        <p14:creationId xmlns:p14="http://schemas.microsoft.com/office/powerpoint/2010/main" val="3300691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áfico 7"/>
          <p:cNvGraphicFramePr/>
          <p:nvPr/>
        </p:nvGraphicFramePr>
        <p:xfrm>
          <a:off x="1522448" y="1787458"/>
          <a:ext cx="8400422" cy="4800411"/>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ángulo 11"/>
          <p:cNvSpPr/>
          <p:nvPr/>
        </p:nvSpPr>
        <p:spPr>
          <a:xfrm>
            <a:off x="2524484" y="5475398"/>
            <a:ext cx="8497743" cy="276999"/>
          </a:xfrm>
          <a:prstGeom prst="rect">
            <a:avLst/>
          </a:prstGeom>
        </p:spPr>
        <p:txBody>
          <a:bodyPr wrap="square">
            <a:spAutoFit/>
          </a:bodyPr>
          <a:lstStyle/>
          <a:p>
            <a:pPr>
              <a:tabLst>
                <a:tab pos="744538" algn="l"/>
                <a:tab pos="1720850" algn="l"/>
                <a:tab pos="2613025" algn="l"/>
                <a:tab pos="3638550" algn="l"/>
                <a:tab pos="4529138" algn="l"/>
                <a:tab pos="5457825" algn="l"/>
                <a:tab pos="6397625" algn="l"/>
                <a:tab pos="7191375" algn="l"/>
                <a:tab pos="8964613" algn="l"/>
              </a:tabLst>
            </a:pPr>
            <a:r>
              <a:rPr lang="es-CL" sz="1050" b="1" dirty="0">
                <a:solidFill>
                  <a:schemeClr val="accent6">
                    <a:lumMod val="75000"/>
                  </a:schemeClr>
                </a:solidFill>
              </a:rPr>
              <a:t>56614	     60507	63883 	    61945	 44931	 64966	63350	  67319	 </a:t>
            </a:r>
            <a:r>
              <a:rPr lang="es-CL" sz="1200" b="1" dirty="0">
                <a:solidFill>
                  <a:schemeClr val="accent6">
                    <a:lumMod val="75000"/>
                  </a:schemeClr>
                </a:solidFill>
              </a:rPr>
              <a:t>Transferencias</a:t>
            </a:r>
            <a:endParaRPr lang="en-US" sz="1050" b="1" dirty="0">
              <a:solidFill>
                <a:schemeClr val="accent6">
                  <a:lumMod val="75000"/>
                </a:schemeClr>
              </a:solidFill>
            </a:endParaRPr>
          </a:p>
        </p:txBody>
      </p:sp>
      <p:sp>
        <p:nvSpPr>
          <p:cNvPr id="6" name="CuadroTexto 18">
            <a:extLst>
              <a:ext uri="{FF2B5EF4-FFF2-40B4-BE49-F238E27FC236}">
                <a16:creationId xmlns:a16="http://schemas.microsoft.com/office/drawing/2014/main" id="{CE43CFDF-D220-4A0B-811F-0A8A9CF0F0BC}"/>
              </a:ext>
            </a:extLst>
          </p:cNvPr>
          <p:cNvSpPr txBox="1"/>
          <p:nvPr/>
        </p:nvSpPr>
        <p:spPr>
          <a:xfrm rot="16200000">
            <a:off x="640766" y="3631213"/>
            <a:ext cx="1702176"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r>
              <a:rPr lang="es-ES_tradnl" noProof="1"/>
              <a:t>Porcentaje (%)</a:t>
            </a:r>
          </a:p>
        </p:txBody>
      </p:sp>
      <p:sp>
        <p:nvSpPr>
          <p:cNvPr id="2" name="1 Rectángulo">
            <a:extLst>
              <a:ext uri="{FF2B5EF4-FFF2-40B4-BE49-F238E27FC236}">
                <a16:creationId xmlns:a16="http://schemas.microsoft.com/office/drawing/2014/main" id="{A4D20C38-F779-AEF5-13CC-980491E404CE}"/>
              </a:ext>
            </a:extLst>
          </p:cNvPr>
          <p:cNvSpPr/>
          <p:nvPr/>
        </p:nvSpPr>
        <p:spPr>
          <a:xfrm>
            <a:off x="1762676" y="217798"/>
            <a:ext cx="8597245" cy="1569660"/>
          </a:xfrm>
          <a:prstGeom prst="rect">
            <a:avLst/>
          </a:prstGeom>
        </p:spPr>
        <p:txBody>
          <a:bodyPr wrap="square">
            <a:spAutoFit/>
          </a:bodyPr>
          <a:lstStyle/>
          <a:p>
            <a:pPr algn="ctr"/>
            <a:r>
              <a:rPr lang="es-ES_tradnl" sz="3200" b="1" noProof="1">
                <a:solidFill>
                  <a:schemeClr val="tx2"/>
                </a:solidFill>
              </a:rPr>
              <a:t>Proporción de transferencias según el</a:t>
            </a:r>
            <a:endParaRPr lang="es-ES_tradnl" sz="3200" b="1" noProof="1"/>
          </a:p>
          <a:p>
            <a:pPr algn="ctr"/>
            <a:r>
              <a:rPr lang="es-ES_tradnl" sz="3200" b="1" noProof="1">
                <a:solidFill>
                  <a:srgbClr val="C00000"/>
                </a:solidFill>
              </a:rPr>
              <a:t>Estado de desarrollo embrionario</a:t>
            </a:r>
          </a:p>
          <a:p>
            <a:pPr algn="ctr"/>
            <a:r>
              <a:rPr lang="es-ES_tradnl" sz="3200" b="1" noProof="1">
                <a:solidFill>
                  <a:schemeClr val="tx2"/>
                </a:solidFill>
              </a:rPr>
              <a:t> Latinoamérica, 2016-2023</a:t>
            </a:r>
          </a:p>
        </p:txBody>
      </p:sp>
      <p:pic>
        <p:nvPicPr>
          <p:cNvPr id="4" name="officeArt object">
            <a:extLst>
              <a:ext uri="{FF2B5EF4-FFF2-40B4-BE49-F238E27FC236}">
                <a16:creationId xmlns:a16="http://schemas.microsoft.com/office/drawing/2014/main" id="{1A4732AC-0144-5394-2C44-E065C1C47194}"/>
              </a:ext>
            </a:extLst>
          </p:cNvPr>
          <p:cNvPicPr/>
          <p:nvPr/>
        </p:nvPicPr>
        <p:blipFill>
          <a:blip r:embed="rId6"/>
          <a:stretch>
            <a:fillRect/>
          </a:stretch>
        </p:blipFill>
        <p:spPr>
          <a:xfrm>
            <a:off x="145469" y="123435"/>
            <a:ext cx="1376979" cy="932640"/>
          </a:xfrm>
          <a:prstGeom prst="rect">
            <a:avLst/>
          </a:prstGeom>
          <a:ln w="12700" cap="flat">
            <a:noFill/>
            <a:miter lim="400000"/>
          </a:ln>
          <a:effectLst/>
        </p:spPr>
      </p:pic>
      <p:pic>
        <p:nvPicPr>
          <p:cNvPr id="5" name="11 Imagen">
            <a:extLst>
              <a:ext uri="{FF2B5EF4-FFF2-40B4-BE49-F238E27FC236}">
                <a16:creationId xmlns:a16="http://schemas.microsoft.com/office/drawing/2014/main" id="{E9B9334F-7B4E-C620-55B6-4D7C1E6F9C8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45009" y="169986"/>
            <a:ext cx="1632119" cy="932641"/>
          </a:xfrm>
          <a:prstGeom prst="rect">
            <a:avLst/>
          </a:prstGeom>
          <a:ln w="12700">
            <a:miter lim="400000"/>
          </a:ln>
        </p:spPr>
      </p:pic>
      <p:pic>
        <p:nvPicPr>
          <p:cNvPr id="9" name="Audio 8">
            <a:extLst>
              <a:ext uri="{FF2B5EF4-FFF2-40B4-BE49-F238E27FC236}">
                <a16:creationId xmlns:a16="http://schemas.microsoft.com/office/drawing/2014/main" id="{F503ADA5-EF1E-F47E-BD3A-69BD50F422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11060622"/>
      </p:ext>
    </p:extLst>
  </p:cSld>
  <p:clrMapOvr>
    <a:masterClrMapping/>
  </p:clrMapOvr>
  <mc:AlternateContent xmlns:mc="http://schemas.openxmlformats.org/markup-compatibility/2006">
    <mc:Choice xmlns:p14="http://schemas.microsoft.com/office/powerpoint/2010/main" Requires="p14">
      <p:transition spd="slow" p14:dur="2000" advClick="0" advTm="26400"/>
    </mc:Choice>
    <mc:Fallback>
      <p:transition spd="slow" advClick="0" advTm="2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9FD0A-8924-8D4A-ABB5-4733BD7D4CFC}"/>
              </a:ext>
            </a:extLst>
          </p:cNvPr>
          <p:cNvSpPr>
            <a:spLocks noGrp="1"/>
          </p:cNvSpPr>
          <p:nvPr>
            <p:ph type="title"/>
          </p:nvPr>
        </p:nvSpPr>
        <p:spPr>
          <a:xfrm>
            <a:off x="2500411" y="635918"/>
            <a:ext cx="7597764" cy="630621"/>
          </a:xfrm>
        </p:spPr>
        <p:txBody>
          <a:bodyPr>
            <a:normAutofit fontScale="90000"/>
          </a:bodyPr>
          <a:lstStyle/>
          <a:p>
            <a:pPr algn="ctr"/>
            <a:r>
              <a:rPr lang="es-ES_tradnl" sz="4000" b="1" noProof="1">
                <a:solidFill>
                  <a:schemeClr val="tx2"/>
                </a:solidFill>
                <a:latin typeface="+mn-lt"/>
              </a:rPr>
              <a:t>Conflicto de interés</a:t>
            </a:r>
          </a:p>
        </p:txBody>
      </p:sp>
      <p:sp>
        <p:nvSpPr>
          <p:cNvPr id="6" name="Rectangle 5">
            <a:extLst>
              <a:ext uri="{FF2B5EF4-FFF2-40B4-BE49-F238E27FC236}">
                <a16:creationId xmlns:a16="http://schemas.microsoft.com/office/drawing/2014/main" id="{47784F0D-BC31-AE44-B287-6230AA92436A}"/>
              </a:ext>
            </a:extLst>
          </p:cNvPr>
          <p:cNvSpPr/>
          <p:nvPr/>
        </p:nvSpPr>
        <p:spPr>
          <a:xfrm>
            <a:off x="1536748" y="1717950"/>
            <a:ext cx="10339754" cy="2554545"/>
          </a:xfrm>
          <a:prstGeom prst="rect">
            <a:avLst/>
          </a:prstGeom>
        </p:spPr>
        <p:txBody>
          <a:bodyPr wrap="square">
            <a:spAutoFit/>
          </a:bodyPr>
          <a:lstStyle/>
          <a:p>
            <a:r>
              <a:rPr lang="es-ES_tradnl" sz="3200" b="1" noProof="1">
                <a:solidFill>
                  <a:schemeClr val="tx2"/>
                </a:solidFill>
                <a:latin typeface="+mj-lt"/>
              </a:rPr>
              <a:t>Ninguno de los miembros del registro Latinoamericano tiene conflictos de interés en relación con esta presentación</a:t>
            </a:r>
          </a:p>
          <a:p>
            <a:endParaRPr lang="es-ES_tradnl" sz="3200" b="1" noProof="1">
              <a:solidFill>
                <a:schemeClr val="tx2"/>
              </a:solidFill>
              <a:latin typeface="+mj-lt"/>
            </a:endParaRPr>
          </a:p>
          <a:p>
            <a:r>
              <a:rPr lang="es-ES_tradnl" sz="3200" b="1" noProof="1">
                <a:solidFill>
                  <a:schemeClr val="tx2"/>
                </a:solidFill>
                <a:latin typeface="+mj-lt"/>
              </a:rPr>
              <a:t>El Registro Latinoamericano agradece a </a:t>
            </a:r>
            <a:r>
              <a:rPr lang="es-ES_tradnl" sz="3200" b="1" noProof="1">
                <a:solidFill>
                  <a:schemeClr val="accent1"/>
                </a:solidFill>
              </a:rPr>
              <a:t>Ferring Pharma</a:t>
            </a:r>
            <a:r>
              <a:rPr lang="es-ES_tradnl" sz="3200" b="1" noProof="1">
                <a:solidFill>
                  <a:schemeClr val="tx2"/>
                </a:solidFill>
                <a:latin typeface="+mj-lt"/>
              </a:rPr>
              <a:t>  por mas de 10 años de apoyo financiero </a:t>
            </a:r>
            <a:endParaRPr lang="es-ES_tradnl" sz="3200" noProof="1">
              <a:solidFill>
                <a:schemeClr val="accent1"/>
              </a:solidFill>
              <a:latin typeface="+mj-lt"/>
            </a:endParaRPr>
          </a:p>
        </p:txBody>
      </p:sp>
      <p:pic>
        <p:nvPicPr>
          <p:cNvPr id="3" name="officeArt object">
            <a:extLst>
              <a:ext uri="{FF2B5EF4-FFF2-40B4-BE49-F238E27FC236}">
                <a16:creationId xmlns:a16="http://schemas.microsoft.com/office/drawing/2014/main" id="{55FBCF4A-A103-AD33-1D7C-49110366F514}"/>
              </a:ext>
            </a:extLst>
          </p:cNvPr>
          <p:cNvPicPr/>
          <p:nvPr/>
        </p:nvPicPr>
        <p:blipFill>
          <a:blip r:embed="rId3"/>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52A850DE-08FD-0082-8AC1-9938C40D2AE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345009" y="275090"/>
            <a:ext cx="1632119" cy="932641"/>
          </a:xfrm>
          <a:prstGeom prst="rect">
            <a:avLst/>
          </a:prstGeom>
          <a:ln w="12700">
            <a:miter lim="400000"/>
          </a:ln>
        </p:spPr>
      </p:pic>
    </p:spTree>
    <p:extLst>
      <p:ext uri="{BB962C8B-B14F-4D97-AF65-F5344CB8AC3E}">
        <p14:creationId xmlns:p14="http://schemas.microsoft.com/office/powerpoint/2010/main" val="2113432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97813-781D-CB3E-4BF1-00F35281002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CECD33C-82DF-571F-0EF0-3D8694BFF7D2}"/>
              </a:ext>
            </a:extLst>
          </p:cNvPr>
          <p:cNvSpPr txBox="1"/>
          <p:nvPr/>
        </p:nvSpPr>
        <p:spPr>
          <a:xfrm>
            <a:off x="1524003" y="1999615"/>
            <a:ext cx="9144000" cy="2764028"/>
          </a:xfrm>
          <a:prstGeom prst="rect">
            <a:avLst/>
          </a:prstGeom>
        </p:spPr>
        <p:txBody>
          <a:bodyPr vert="horz" lIns="91440" tIns="45720" rIns="91440" bIns="45720" rtlCol="0" anchor="ctr">
            <a:normAutofit fontScale="92500" lnSpcReduction="10000"/>
          </a:bodyPr>
          <a:lstStyle/>
          <a:p>
            <a:pPr algn="ctr">
              <a:lnSpc>
                <a:spcPct val="90000"/>
              </a:lnSpc>
              <a:spcBef>
                <a:spcPct val="0"/>
              </a:spcBef>
              <a:spcAft>
                <a:spcPts val="600"/>
              </a:spcAft>
            </a:pPr>
            <a:r>
              <a:rPr lang="es-ES_tradnl" sz="4500" b="1" kern="1200" noProof="1">
                <a:solidFill>
                  <a:schemeClr val="tx2"/>
                </a:solidFill>
                <a:latin typeface="+mj-lt"/>
                <a:ea typeface="+mj-ea"/>
                <a:cs typeface="+mj-cs"/>
              </a:rPr>
              <a:t>Para implementar una política de transferencia de blastocistos es necesario un </a:t>
            </a:r>
            <a:r>
              <a:rPr lang="es-ES_tradnl" sz="4500" b="1" kern="1200" noProof="1">
                <a:solidFill>
                  <a:srgbClr val="AD4E27"/>
                </a:solidFill>
                <a:latin typeface="+mj-lt"/>
                <a:ea typeface="+mj-ea"/>
                <a:cs typeface="+mj-cs"/>
              </a:rPr>
              <a:t>muy buen laboratorio </a:t>
            </a:r>
            <a:r>
              <a:rPr lang="es-ES_tradnl" sz="4500" b="1" kern="1200" noProof="1">
                <a:solidFill>
                  <a:schemeClr val="tx2"/>
                </a:solidFill>
                <a:latin typeface="+mj-lt"/>
                <a:ea typeface="+mj-ea"/>
                <a:cs typeface="+mj-cs"/>
              </a:rPr>
              <a:t>que asegure eficiencia en cultivos embrionarios prolongados</a:t>
            </a:r>
          </a:p>
        </p:txBody>
      </p:sp>
      <p:pic>
        <p:nvPicPr>
          <p:cNvPr id="2" name="officeArt object">
            <a:extLst>
              <a:ext uri="{FF2B5EF4-FFF2-40B4-BE49-F238E27FC236}">
                <a16:creationId xmlns:a16="http://schemas.microsoft.com/office/drawing/2014/main" id="{B8A55166-36FF-2785-942B-9C37FEC2B5C3}"/>
              </a:ext>
            </a:extLst>
          </p:cNvPr>
          <p:cNvPicPr/>
          <p:nvPr/>
        </p:nvPicPr>
        <p:blipFill>
          <a:blip r:embed="rId2"/>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51CDF005-3375-8027-F60A-FA054BABC1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45009" y="169986"/>
            <a:ext cx="1632119" cy="932641"/>
          </a:xfrm>
          <a:prstGeom prst="rect">
            <a:avLst/>
          </a:prstGeom>
          <a:ln w="12700">
            <a:miter lim="400000"/>
          </a:ln>
        </p:spPr>
      </p:pic>
    </p:spTree>
    <p:extLst>
      <p:ext uri="{BB962C8B-B14F-4D97-AF65-F5344CB8AC3E}">
        <p14:creationId xmlns:p14="http://schemas.microsoft.com/office/powerpoint/2010/main" val="636434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E82F3-C576-4CD9-7042-CBD1DCA20255}"/>
            </a:ext>
          </a:extLst>
        </p:cNvPr>
        <p:cNvGrpSpPr/>
        <p:nvPr/>
      </p:nvGrpSpPr>
      <p:grpSpPr>
        <a:xfrm>
          <a:off x="0" y="0"/>
          <a:ext cx="0" cy="0"/>
          <a:chOff x="0" y="0"/>
          <a:chExt cx="0" cy="0"/>
        </a:xfrm>
      </p:grpSpPr>
      <p:graphicFrame>
        <p:nvGraphicFramePr>
          <p:cNvPr id="2" name="Gráfico 3">
            <a:extLst>
              <a:ext uri="{FF2B5EF4-FFF2-40B4-BE49-F238E27FC236}">
                <a16:creationId xmlns:a16="http://schemas.microsoft.com/office/drawing/2014/main" id="{195714C4-8050-56B2-688F-CE575C838B99}"/>
              </a:ext>
            </a:extLst>
          </p:cNvPr>
          <p:cNvGraphicFramePr/>
          <p:nvPr/>
        </p:nvGraphicFramePr>
        <p:xfrm>
          <a:off x="2811624" y="1967169"/>
          <a:ext cx="6568751" cy="3965511"/>
        </p:xfrm>
        <a:graphic>
          <a:graphicData uri="http://schemas.openxmlformats.org/drawingml/2006/chart">
            <c:chart xmlns:c="http://schemas.openxmlformats.org/drawingml/2006/chart" xmlns:r="http://schemas.openxmlformats.org/officeDocument/2006/relationships" r:id="rId5"/>
          </a:graphicData>
        </a:graphic>
      </p:graphicFrame>
      <p:sp>
        <p:nvSpPr>
          <p:cNvPr id="4" name="CuadroTexto 10">
            <a:extLst>
              <a:ext uri="{FF2B5EF4-FFF2-40B4-BE49-F238E27FC236}">
                <a16:creationId xmlns:a16="http://schemas.microsoft.com/office/drawing/2014/main" id="{3CD5E432-FA66-28ED-A270-C8E6271C667E}"/>
              </a:ext>
            </a:extLst>
          </p:cNvPr>
          <p:cNvSpPr txBox="1"/>
          <p:nvPr/>
        </p:nvSpPr>
        <p:spPr>
          <a:xfrm>
            <a:off x="3295621" y="5205660"/>
            <a:ext cx="6292934" cy="338554"/>
          </a:xfrm>
          <a:prstGeom prst="rect">
            <a:avLst/>
          </a:prstGeom>
          <a:noFill/>
        </p:spPr>
        <p:txBody>
          <a:bodyPr wrap="square" rtlCol="0">
            <a:spAutoFit/>
          </a:bodyPr>
          <a:lstStyle/>
          <a:p>
            <a:pPr>
              <a:tabLst>
                <a:tab pos="989013" algn="l"/>
                <a:tab pos="1876425" algn="l"/>
                <a:tab pos="2062163" algn="l"/>
                <a:tab pos="3051175" algn="l"/>
                <a:tab pos="4030663" algn="l"/>
                <a:tab pos="5113338" algn="l"/>
                <a:tab pos="5826125" algn="l"/>
              </a:tabLst>
            </a:pPr>
            <a:r>
              <a:rPr lang="es-ES" sz="1600" dirty="0">
                <a:solidFill>
                  <a:schemeClr val="bg1"/>
                </a:solidFill>
              </a:rPr>
              <a:t>16512	25317	    26149	50679	 33827	46363</a:t>
            </a:r>
            <a:endParaRPr lang="es-CL" sz="1600" dirty="0">
              <a:solidFill>
                <a:schemeClr val="bg1"/>
              </a:solidFill>
            </a:endParaRPr>
          </a:p>
        </p:txBody>
      </p:sp>
      <p:sp>
        <p:nvSpPr>
          <p:cNvPr id="5" name="CuadroTexto 4">
            <a:extLst>
              <a:ext uri="{FF2B5EF4-FFF2-40B4-BE49-F238E27FC236}">
                <a16:creationId xmlns:a16="http://schemas.microsoft.com/office/drawing/2014/main" id="{874EF08B-BB4F-8494-93EB-EDF5412569BC}"/>
              </a:ext>
            </a:extLst>
          </p:cNvPr>
          <p:cNvSpPr txBox="1"/>
          <p:nvPr/>
        </p:nvSpPr>
        <p:spPr>
          <a:xfrm>
            <a:off x="9588555" y="5544214"/>
            <a:ext cx="1292341" cy="338554"/>
          </a:xfrm>
          <a:prstGeom prst="rect">
            <a:avLst/>
          </a:prstGeom>
          <a:noFill/>
        </p:spPr>
        <p:txBody>
          <a:bodyPr wrap="none" rtlCol="0">
            <a:spAutoFit/>
          </a:bodyPr>
          <a:lstStyle/>
          <a:p>
            <a:r>
              <a:rPr lang="es-ES_tradnl" sz="1600" b="1" noProof="1"/>
              <a:t>Ciclos 27,007</a:t>
            </a:r>
          </a:p>
        </p:txBody>
      </p:sp>
      <p:sp>
        <p:nvSpPr>
          <p:cNvPr id="8" name="CuadroTexto 18">
            <a:extLst>
              <a:ext uri="{FF2B5EF4-FFF2-40B4-BE49-F238E27FC236}">
                <a16:creationId xmlns:a16="http://schemas.microsoft.com/office/drawing/2014/main" id="{717D78E3-D66F-107B-6DDD-7C611859ED1C}"/>
              </a:ext>
            </a:extLst>
          </p:cNvPr>
          <p:cNvSpPr txBox="1"/>
          <p:nvPr/>
        </p:nvSpPr>
        <p:spPr>
          <a:xfrm>
            <a:off x="1397876" y="920080"/>
            <a:ext cx="8923282" cy="2062103"/>
          </a:xfrm>
          <a:prstGeom prst="rect">
            <a:avLst/>
          </a:prstGeom>
          <a:noFill/>
        </p:spPr>
        <p:txBody>
          <a:bodyPr wrap="square">
            <a:spAutoFit/>
          </a:bodyPr>
          <a:lstStyle/>
          <a:p>
            <a:pPr algn="ctr"/>
            <a:r>
              <a:rPr lang="es-ES_tradnl" sz="3200" noProof="1">
                <a:solidFill>
                  <a:srgbClr val="C00000"/>
                </a:solidFill>
              </a:rPr>
              <a:t>Tasa de blastulación en Freeze-all y PGT</a:t>
            </a:r>
          </a:p>
          <a:p>
            <a:pPr algn="ctr"/>
            <a:r>
              <a:rPr lang="es-ES_tradnl" sz="3200" noProof="1">
                <a:solidFill>
                  <a:schemeClr val="tx2"/>
                </a:solidFill>
              </a:rPr>
              <a:t>de acuerdo con la edad de la mujer,</a:t>
            </a:r>
          </a:p>
          <a:p>
            <a:pPr algn="ctr"/>
            <a:r>
              <a:rPr lang="es-ES_tradnl" sz="3200" noProof="1">
                <a:solidFill>
                  <a:schemeClr val="tx2"/>
                </a:solidFill>
              </a:rPr>
              <a:t>Latinoamérica, 2023</a:t>
            </a:r>
          </a:p>
          <a:p>
            <a:pPr algn="ctr"/>
            <a:endParaRPr lang="es-ES_tradnl" sz="3200" noProof="1"/>
          </a:p>
        </p:txBody>
      </p:sp>
      <p:pic>
        <p:nvPicPr>
          <p:cNvPr id="3" name="officeArt object">
            <a:extLst>
              <a:ext uri="{FF2B5EF4-FFF2-40B4-BE49-F238E27FC236}">
                <a16:creationId xmlns:a16="http://schemas.microsoft.com/office/drawing/2014/main" id="{EB44DBCB-6424-FE5D-DFC9-3C853EC28C60}"/>
              </a:ext>
            </a:extLst>
          </p:cNvPr>
          <p:cNvPicPr/>
          <p:nvPr/>
        </p:nvPicPr>
        <p:blipFill>
          <a:blip r:embed="rId6"/>
          <a:stretch>
            <a:fillRect/>
          </a:stretch>
        </p:blipFill>
        <p:spPr>
          <a:xfrm>
            <a:off x="283464" y="239356"/>
            <a:ext cx="1101238" cy="764346"/>
          </a:xfrm>
          <a:prstGeom prst="rect">
            <a:avLst/>
          </a:prstGeom>
          <a:ln w="12700" cap="flat">
            <a:noFill/>
            <a:miter lim="400000"/>
          </a:ln>
          <a:effectLst/>
        </p:spPr>
      </p:pic>
      <p:pic>
        <p:nvPicPr>
          <p:cNvPr id="9" name="11 Imagen">
            <a:extLst>
              <a:ext uri="{FF2B5EF4-FFF2-40B4-BE49-F238E27FC236}">
                <a16:creationId xmlns:a16="http://schemas.microsoft.com/office/drawing/2014/main" id="{668F3B21-1F79-5A8D-FD97-EED79931869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96728" y="169986"/>
            <a:ext cx="1580400" cy="903087"/>
          </a:xfrm>
          <a:prstGeom prst="rect">
            <a:avLst/>
          </a:prstGeom>
          <a:ln w="12700">
            <a:miter lim="400000"/>
          </a:ln>
        </p:spPr>
      </p:pic>
      <p:sp>
        <p:nvSpPr>
          <p:cNvPr id="6" name="CuadroTexto 9">
            <a:extLst>
              <a:ext uri="{FF2B5EF4-FFF2-40B4-BE49-F238E27FC236}">
                <a16:creationId xmlns:a16="http://schemas.microsoft.com/office/drawing/2014/main" id="{8DBBEEB7-5584-1990-B254-DF3B1F9A54F4}"/>
              </a:ext>
            </a:extLst>
          </p:cNvPr>
          <p:cNvSpPr txBox="1"/>
          <p:nvPr/>
        </p:nvSpPr>
        <p:spPr>
          <a:xfrm>
            <a:off x="7632405" y="3272006"/>
            <a:ext cx="415534" cy="369308"/>
          </a:xfrm>
          <a:prstGeom prst="rect">
            <a:avLst/>
          </a:prstGeom>
          <a:noFill/>
        </p:spPr>
        <p:txBody>
          <a:bodyPr wrap="square" rtlCol="0">
            <a:spAutoFit/>
          </a:bodyPr>
          <a:lstStyle>
            <a:defPPr>
              <a:defRPr lang="es-C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dirty="0"/>
              <a:t>*</a:t>
            </a:r>
            <a:endParaRPr lang="es-CL" dirty="0"/>
          </a:p>
        </p:txBody>
      </p:sp>
      <p:sp>
        <p:nvSpPr>
          <p:cNvPr id="10" name="CuadroTexto 9">
            <a:extLst>
              <a:ext uri="{FF2B5EF4-FFF2-40B4-BE49-F238E27FC236}">
                <a16:creationId xmlns:a16="http://schemas.microsoft.com/office/drawing/2014/main" id="{EC0D7895-2739-25E2-3BE0-69B981E4FD76}"/>
              </a:ext>
            </a:extLst>
          </p:cNvPr>
          <p:cNvSpPr txBox="1"/>
          <p:nvPr/>
        </p:nvSpPr>
        <p:spPr>
          <a:xfrm>
            <a:off x="9588555" y="5213523"/>
            <a:ext cx="2219987" cy="338554"/>
          </a:xfrm>
          <a:prstGeom prst="rect">
            <a:avLst/>
          </a:prstGeom>
          <a:noFill/>
        </p:spPr>
        <p:txBody>
          <a:bodyPr wrap="square">
            <a:spAutoFit/>
          </a:bodyPr>
          <a:lstStyle/>
          <a:p>
            <a:r>
              <a:rPr lang="es-ES_tradnl" sz="1600" b="1" noProof="1"/>
              <a:t>Cigotos 198,847</a:t>
            </a:r>
            <a:endParaRPr lang="es-ES_tradnl" sz="1600" noProof="1"/>
          </a:p>
        </p:txBody>
      </p:sp>
      <p:sp>
        <p:nvSpPr>
          <p:cNvPr id="11" name="CuadroTexto 9">
            <a:extLst>
              <a:ext uri="{FF2B5EF4-FFF2-40B4-BE49-F238E27FC236}">
                <a16:creationId xmlns:a16="http://schemas.microsoft.com/office/drawing/2014/main" id="{5F74E0BC-FBFD-B22E-4402-511E6AFAC6EE}"/>
              </a:ext>
            </a:extLst>
          </p:cNvPr>
          <p:cNvSpPr txBox="1"/>
          <p:nvPr/>
        </p:nvSpPr>
        <p:spPr>
          <a:xfrm>
            <a:off x="8976853" y="6211096"/>
            <a:ext cx="3215148" cy="600164"/>
          </a:xfrm>
          <a:prstGeom prst="rect">
            <a:avLst/>
          </a:prstGeom>
          <a:noFill/>
        </p:spPr>
        <p:txBody>
          <a:bodyPr wrap="square" rtlCol="0">
            <a:spAutoFit/>
          </a:bodyPr>
          <a:lstStyle>
            <a:defPPr>
              <a:defRPr lang="es-CL"/>
            </a:defPPr>
            <a:lvl1pPr marL="0" indent="0" algn="l" defTabSz="914400" rtl="0" eaLnBrk="1" latinLnBrk="0" hangingPunct="1">
              <a:defRPr sz="1800" kern="1200">
                <a:solidFill>
                  <a:schemeClr val="tx1"/>
                </a:solidFill>
                <a:latin typeface="+mn-lt"/>
                <a:ea typeface="+mn-ea"/>
                <a:cs typeface="+mn-cs"/>
              </a:defRPr>
            </a:lvl1pPr>
            <a:lvl2pPr marL="457200" indent="0" algn="l" defTabSz="914400" rtl="0" eaLnBrk="1" latinLnBrk="0" hangingPunct="1">
              <a:defRPr sz="1800" kern="1200">
                <a:solidFill>
                  <a:schemeClr val="tx1"/>
                </a:solidFill>
                <a:latin typeface="+mn-lt"/>
                <a:ea typeface="+mn-ea"/>
                <a:cs typeface="+mn-cs"/>
              </a:defRPr>
            </a:lvl2pPr>
            <a:lvl3pPr marL="914400" indent="0" algn="l" defTabSz="914400" rtl="0" eaLnBrk="1" latinLnBrk="0" hangingPunct="1">
              <a:defRPr sz="1800" kern="1200">
                <a:solidFill>
                  <a:schemeClr val="tx1"/>
                </a:solidFill>
                <a:latin typeface="+mn-lt"/>
                <a:ea typeface="+mn-ea"/>
                <a:cs typeface="+mn-cs"/>
              </a:defRPr>
            </a:lvl3pPr>
            <a:lvl4pPr marL="1371600" indent="0" algn="l" defTabSz="914400" rtl="0" eaLnBrk="1" latinLnBrk="0" hangingPunct="1">
              <a:defRPr sz="1800" kern="1200">
                <a:solidFill>
                  <a:schemeClr val="tx1"/>
                </a:solidFill>
                <a:latin typeface="+mn-lt"/>
                <a:ea typeface="+mn-ea"/>
                <a:cs typeface="+mn-cs"/>
              </a:defRPr>
            </a:lvl4pPr>
            <a:lvl5pPr marL="1828800" indent="0" algn="l" defTabSz="914400" rtl="0" eaLnBrk="1" latinLnBrk="0" hangingPunct="1">
              <a:defRPr sz="1800" kern="1200">
                <a:solidFill>
                  <a:schemeClr val="tx1"/>
                </a:solidFill>
                <a:latin typeface="+mn-lt"/>
                <a:ea typeface="+mn-ea"/>
                <a:cs typeface="+mn-cs"/>
              </a:defRPr>
            </a:lvl5pPr>
            <a:lvl6pPr marL="2286000" indent="0" algn="l" defTabSz="914400" rtl="0" eaLnBrk="1" latinLnBrk="0" hangingPunct="1">
              <a:defRPr sz="1800" kern="1200">
                <a:solidFill>
                  <a:schemeClr val="tx1"/>
                </a:solidFill>
                <a:latin typeface="+mn-lt"/>
                <a:ea typeface="+mn-ea"/>
                <a:cs typeface="+mn-cs"/>
              </a:defRPr>
            </a:lvl6pPr>
            <a:lvl7pPr marL="2743200" indent="0" algn="l" defTabSz="914400" rtl="0" eaLnBrk="1" latinLnBrk="0" hangingPunct="1">
              <a:defRPr sz="1800" kern="1200">
                <a:solidFill>
                  <a:schemeClr val="tx1"/>
                </a:solidFill>
                <a:latin typeface="+mn-lt"/>
                <a:ea typeface="+mn-ea"/>
                <a:cs typeface="+mn-cs"/>
              </a:defRPr>
            </a:lvl7pPr>
            <a:lvl8pPr marL="3200400" indent="0" algn="l" defTabSz="914400" rtl="0" eaLnBrk="1" latinLnBrk="0" hangingPunct="1">
              <a:defRPr sz="1800" kern="1200">
                <a:solidFill>
                  <a:schemeClr val="tx1"/>
                </a:solidFill>
                <a:latin typeface="+mn-lt"/>
                <a:ea typeface="+mn-ea"/>
                <a:cs typeface="+mn-cs"/>
              </a:defRPr>
            </a:lvl8pPr>
            <a:lvl9pPr marL="3657600" indent="0" algn="l" defTabSz="914400" rtl="0" eaLnBrk="1" latinLnBrk="0" hangingPunct="1">
              <a:defRPr sz="1800" kern="1200">
                <a:solidFill>
                  <a:schemeClr val="tx1"/>
                </a:solidFill>
                <a:latin typeface="+mn-lt"/>
                <a:ea typeface="+mn-ea"/>
                <a:cs typeface="+mn-cs"/>
              </a:defRPr>
            </a:lvl9pPr>
          </a:lstStyle>
          <a:p>
            <a:r>
              <a:rPr lang="es-ES" sz="1100" dirty="0"/>
              <a:t>*  p = 0.0001</a:t>
            </a:r>
          </a:p>
          <a:p>
            <a:r>
              <a:rPr lang="es-ES" sz="1100" dirty="0"/>
              <a:t>**p &lt; 0.0001</a:t>
            </a:r>
          </a:p>
          <a:p>
            <a:r>
              <a:rPr lang="es-ES" sz="1100" dirty="0"/>
              <a:t>PGT solo incluye casos autólogos de FRESH</a:t>
            </a:r>
            <a:endParaRPr lang="es-CL" sz="1100" dirty="0"/>
          </a:p>
        </p:txBody>
      </p:sp>
      <p:pic>
        <p:nvPicPr>
          <p:cNvPr id="13" name="Audio 12">
            <a:extLst>
              <a:ext uri="{FF2B5EF4-FFF2-40B4-BE49-F238E27FC236}">
                <a16:creationId xmlns:a16="http://schemas.microsoft.com/office/drawing/2014/main" id="{BB479F31-6C88-EFEC-F948-0FD128EF31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26944485"/>
      </p:ext>
    </p:extLst>
  </p:cSld>
  <p:clrMapOvr>
    <a:masterClrMapping/>
  </p:clrMapOvr>
  <mc:AlternateContent xmlns:mc="http://schemas.openxmlformats.org/markup-compatibility/2006">
    <mc:Choice xmlns:p14="http://schemas.microsoft.com/office/powerpoint/2010/main" Requires="p14">
      <p:transition spd="slow" p14:dur="2000" advTm="107044"/>
    </mc:Choice>
    <mc:Fallback>
      <p:transition spd="slow" advTm="10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2F8B87-BE10-A1F5-3F0E-04703BBF0677}"/>
              </a:ext>
            </a:extLst>
          </p:cNvPr>
          <p:cNvSpPr txBox="1"/>
          <p:nvPr/>
        </p:nvSpPr>
        <p:spPr>
          <a:xfrm>
            <a:off x="186914" y="1701800"/>
            <a:ext cx="11818171" cy="3354765"/>
          </a:xfrm>
          <a:prstGeom prst="rect">
            <a:avLst/>
          </a:prstGeom>
          <a:noFill/>
          <a:ln w="38100">
            <a:solidFill>
              <a:srgbClr val="C00000"/>
            </a:solidFill>
          </a:ln>
        </p:spPr>
        <p:txBody>
          <a:bodyPr wrap="square" rtlCol="0">
            <a:spAutoFit/>
          </a:bodyPr>
          <a:lstStyle/>
          <a:p>
            <a:pPr algn="ctr"/>
            <a:endParaRPr lang="es-ES_tradnl" sz="3200" noProof="1"/>
          </a:p>
          <a:p>
            <a:pPr algn="ctr"/>
            <a:r>
              <a:rPr lang="es-ES_tradnl" sz="3600" noProof="1"/>
              <a:t>¿Cuán representativa </a:t>
            </a:r>
            <a:r>
              <a:rPr lang="es-ES_tradnl" sz="3600" noProof="1">
                <a:solidFill>
                  <a:srgbClr val="C00000"/>
                </a:solidFill>
              </a:rPr>
              <a:t>es la media</a:t>
            </a:r>
            <a:r>
              <a:rPr lang="es-ES_tradnl" sz="3600" noProof="1"/>
              <a:t>, de lo que ocurre </a:t>
            </a:r>
          </a:p>
          <a:p>
            <a:pPr algn="ctr"/>
            <a:r>
              <a:rPr lang="es-ES_tradnl" sz="3600" noProof="1"/>
              <a:t>al interior de cada centro?</a:t>
            </a:r>
          </a:p>
          <a:p>
            <a:pPr algn="ctr"/>
            <a:r>
              <a:rPr lang="es-ES_tradnl" sz="3600" noProof="1"/>
              <a:t>48% de blastulación en mujeres de 35-37 </a:t>
            </a:r>
          </a:p>
          <a:p>
            <a:pPr algn="ctr"/>
            <a:endParaRPr lang="es-ES_tradnl" sz="3600" noProof="1"/>
          </a:p>
          <a:p>
            <a:pPr algn="ctr"/>
            <a:r>
              <a:rPr lang="es-ES_tradnl" sz="3600" noProof="1">
                <a:solidFill>
                  <a:srgbClr val="C00000"/>
                </a:solidFill>
              </a:rPr>
              <a:t>¿ Es esto reproducible ?</a:t>
            </a:r>
          </a:p>
        </p:txBody>
      </p:sp>
    </p:spTree>
    <p:extLst>
      <p:ext uri="{BB962C8B-B14F-4D97-AF65-F5344CB8AC3E}">
        <p14:creationId xmlns:p14="http://schemas.microsoft.com/office/powerpoint/2010/main" val="1030540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ta previa de imagen">
            <a:extLst>
              <a:ext uri="{FF2B5EF4-FFF2-40B4-BE49-F238E27FC236}">
                <a16:creationId xmlns:a16="http://schemas.microsoft.com/office/drawing/2014/main" id="{D8B8F131-1FE0-A065-075C-2DC093F05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0748" y="1563031"/>
            <a:ext cx="8848237" cy="5294969"/>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1852DC9F-FB8A-E18D-DC2E-77C26261B752}"/>
              </a:ext>
            </a:extLst>
          </p:cNvPr>
          <p:cNvSpPr txBox="1"/>
          <p:nvPr/>
        </p:nvSpPr>
        <p:spPr>
          <a:xfrm>
            <a:off x="7615908" y="1619308"/>
            <a:ext cx="1218603" cy="276999"/>
          </a:xfrm>
          <a:prstGeom prst="rect">
            <a:avLst/>
          </a:prstGeom>
          <a:noFill/>
        </p:spPr>
        <p:txBody>
          <a:bodyPr wrap="none" rtlCol="0">
            <a:spAutoFit/>
          </a:bodyPr>
          <a:lstStyle/>
          <a:p>
            <a:r>
              <a:rPr lang="es-TH" sz="1200" b="1">
                <a:solidFill>
                  <a:srgbClr val="FF0000"/>
                </a:solidFill>
              </a:rPr>
              <a:t>Median</a:t>
            </a:r>
            <a:r>
              <a:rPr lang="es-419" sz="1200" b="1" dirty="0">
                <a:solidFill>
                  <a:srgbClr val="FF0000"/>
                </a:solidFill>
              </a:rPr>
              <a:t>a</a:t>
            </a:r>
            <a:r>
              <a:rPr lang="es-TH" sz="1200" b="1">
                <a:solidFill>
                  <a:srgbClr val="FF0000"/>
                </a:solidFill>
              </a:rPr>
              <a:t>: </a:t>
            </a:r>
            <a:r>
              <a:rPr lang="es-TH" sz="1200" b="1" dirty="0">
                <a:solidFill>
                  <a:srgbClr val="FF0000"/>
                </a:solidFill>
              </a:rPr>
              <a:t>49.6%</a:t>
            </a:r>
          </a:p>
        </p:txBody>
      </p:sp>
      <p:sp>
        <p:nvSpPr>
          <p:cNvPr id="6" name="CuadroTexto 5">
            <a:extLst>
              <a:ext uri="{FF2B5EF4-FFF2-40B4-BE49-F238E27FC236}">
                <a16:creationId xmlns:a16="http://schemas.microsoft.com/office/drawing/2014/main" id="{76D39BC6-94F7-0223-E93A-F484EDC86C43}"/>
              </a:ext>
            </a:extLst>
          </p:cNvPr>
          <p:cNvSpPr txBox="1"/>
          <p:nvPr/>
        </p:nvSpPr>
        <p:spPr>
          <a:xfrm>
            <a:off x="3000881" y="1979764"/>
            <a:ext cx="559769" cy="246221"/>
          </a:xfrm>
          <a:prstGeom prst="rect">
            <a:avLst/>
          </a:prstGeom>
          <a:noFill/>
        </p:spPr>
        <p:txBody>
          <a:bodyPr wrap="none" rtlCol="0">
            <a:spAutoFit/>
          </a:bodyPr>
          <a:lstStyle/>
          <a:p>
            <a:r>
              <a:rPr lang="es-ES" sz="1000" dirty="0">
                <a:solidFill>
                  <a:schemeClr val="bg1"/>
                </a:solidFill>
              </a:rPr>
              <a:t>9 (478)</a:t>
            </a:r>
            <a:endParaRPr lang="es-CL" sz="1000" dirty="0">
              <a:solidFill>
                <a:schemeClr val="bg1"/>
              </a:solidFill>
            </a:endParaRPr>
          </a:p>
        </p:txBody>
      </p:sp>
      <p:sp>
        <p:nvSpPr>
          <p:cNvPr id="7" name="CuadroTexto 6">
            <a:extLst>
              <a:ext uri="{FF2B5EF4-FFF2-40B4-BE49-F238E27FC236}">
                <a16:creationId xmlns:a16="http://schemas.microsoft.com/office/drawing/2014/main" id="{BD626875-05DB-41F1-3B4A-072E4C4A80DF}"/>
              </a:ext>
            </a:extLst>
          </p:cNvPr>
          <p:cNvSpPr txBox="1"/>
          <p:nvPr/>
        </p:nvSpPr>
        <p:spPr>
          <a:xfrm>
            <a:off x="2989051" y="2793235"/>
            <a:ext cx="611065" cy="246221"/>
          </a:xfrm>
          <a:prstGeom prst="rect">
            <a:avLst/>
          </a:prstGeom>
          <a:noFill/>
        </p:spPr>
        <p:txBody>
          <a:bodyPr wrap="none" rtlCol="0">
            <a:spAutoFit/>
          </a:bodyPr>
          <a:lstStyle/>
          <a:p>
            <a:r>
              <a:rPr lang="es-ES" sz="1000" dirty="0">
                <a:solidFill>
                  <a:schemeClr val="bg1"/>
                </a:solidFill>
              </a:rPr>
              <a:t>  8 (454)</a:t>
            </a:r>
            <a:endParaRPr lang="es-CL" sz="1000" dirty="0">
              <a:solidFill>
                <a:schemeClr val="bg1"/>
              </a:solidFill>
            </a:endParaRPr>
          </a:p>
        </p:txBody>
      </p:sp>
      <p:sp>
        <p:nvSpPr>
          <p:cNvPr id="8" name="CuadroTexto 7">
            <a:extLst>
              <a:ext uri="{FF2B5EF4-FFF2-40B4-BE49-F238E27FC236}">
                <a16:creationId xmlns:a16="http://schemas.microsoft.com/office/drawing/2014/main" id="{30095ED3-ACE8-D871-7957-3B8EA48223B5}"/>
              </a:ext>
            </a:extLst>
          </p:cNvPr>
          <p:cNvSpPr txBox="1"/>
          <p:nvPr/>
        </p:nvSpPr>
        <p:spPr>
          <a:xfrm>
            <a:off x="2980234" y="3649694"/>
            <a:ext cx="559769" cy="246221"/>
          </a:xfrm>
          <a:prstGeom prst="rect">
            <a:avLst/>
          </a:prstGeom>
          <a:noFill/>
        </p:spPr>
        <p:txBody>
          <a:bodyPr wrap="none" rtlCol="0">
            <a:spAutoFit/>
          </a:bodyPr>
          <a:lstStyle/>
          <a:p>
            <a:r>
              <a:rPr lang="es-ES" sz="1000" dirty="0">
                <a:solidFill>
                  <a:schemeClr val="bg1"/>
                </a:solidFill>
              </a:rPr>
              <a:t>4 (541)</a:t>
            </a:r>
            <a:endParaRPr lang="es-CL" sz="1000" dirty="0">
              <a:solidFill>
                <a:schemeClr val="bg1"/>
              </a:solidFill>
            </a:endParaRPr>
          </a:p>
        </p:txBody>
      </p:sp>
      <p:sp>
        <p:nvSpPr>
          <p:cNvPr id="9" name="CuadroTexto 8">
            <a:extLst>
              <a:ext uri="{FF2B5EF4-FFF2-40B4-BE49-F238E27FC236}">
                <a16:creationId xmlns:a16="http://schemas.microsoft.com/office/drawing/2014/main" id="{F0C4D564-C28C-1CC1-87AE-D76445081A58}"/>
              </a:ext>
            </a:extLst>
          </p:cNvPr>
          <p:cNvSpPr txBox="1"/>
          <p:nvPr/>
        </p:nvSpPr>
        <p:spPr>
          <a:xfrm>
            <a:off x="2980234" y="4055876"/>
            <a:ext cx="559769" cy="246221"/>
          </a:xfrm>
          <a:prstGeom prst="rect">
            <a:avLst/>
          </a:prstGeom>
          <a:noFill/>
        </p:spPr>
        <p:txBody>
          <a:bodyPr wrap="none" rtlCol="0">
            <a:spAutoFit/>
          </a:bodyPr>
          <a:lstStyle/>
          <a:p>
            <a:r>
              <a:rPr lang="es-ES" sz="1000" dirty="0">
                <a:solidFill>
                  <a:schemeClr val="bg1"/>
                </a:solidFill>
              </a:rPr>
              <a:t>7 (418)</a:t>
            </a:r>
            <a:endParaRPr lang="es-CL" sz="1000" dirty="0">
              <a:solidFill>
                <a:schemeClr val="bg1"/>
              </a:solidFill>
            </a:endParaRPr>
          </a:p>
        </p:txBody>
      </p:sp>
      <p:sp>
        <p:nvSpPr>
          <p:cNvPr id="10" name="CuadroTexto 9">
            <a:extLst>
              <a:ext uri="{FF2B5EF4-FFF2-40B4-BE49-F238E27FC236}">
                <a16:creationId xmlns:a16="http://schemas.microsoft.com/office/drawing/2014/main" id="{58906B6F-C94A-EF4B-BFF2-0B72C6AD24B8}"/>
              </a:ext>
            </a:extLst>
          </p:cNvPr>
          <p:cNvSpPr txBox="1"/>
          <p:nvPr/>
        </p:nvSpPr>
        <p:spPr>
          <a:xfrm>
            <a:off x="3000882" y="3238206"/>
            <a:ext cx="585417" cy="246221"/>
          </a:xfrm>
          <a:prstGeom prst="rect">
            <a:avLst/>
          </a:prstGeom>
          <a:noFill/>
        </p:spPr>
        <p:txBody>
          <a:bodyPr wrap="none" rtlCol="0">
            <a:spAutoFit/>
          </a:bodyPr>
          <a:lstStyle/>
          <a:p>
            <a:r>
              <a:rPr lang="es-ES" sz="1000" dirty="0">
                <a:solidFill>
                  <a:schemeClr val="bg1"/>
                </a:solidFill>
              </a:rPr>
              <a:t> 7 (474)</a:t>
            </a:r>
            <a:endParaRPr lang="es-CL" sz="1000" dirty="0">
              <a:solidFill>
                <a:schemeClr val="bg1"/>
              </a:solidFill>
            </a:endParaRPr>
          </a:p>
        </p:txBody>
      </p:sp>
      <p:sp>
        <p:nvSpPr>
          <p:cNvPr id="11" name="CuadroTexto 10">
            <a:extLst>
              <a:ext uri="{FF2B5EF4-FFF2-40B4-BE49-F238E27FC236}">
                <a16:creationId xmlns:a16="http://schemas.microsoft.com/office/drawing/2014/main" id="{FCAFCA80-F40F-61FE-47B1-30D27FDE9909}"/>
              </a:ext>
            </a:extLst>
          </p:cNvPr>
          <p:cNvSpPr txBox="1"/>
          <p:nvPr/>
        </p:nvSpPr>
        <p:spPr>
          <a:xfrm>
            <a:off x="3000882" y="4485392"/>
            <a:ext cx="559769" cy="246221"/>
          </a:xfrm>
          <a:prstGeom prst="rect">
            <a:avLst/>
          </a:prstGeom>
          <a:noFill/>
        </p:spPr>
        <p:txBody>
          <a:bodyPr wrap="none" rtlCol="0">
            <a:spAutoFit/>
          </a:bodyPr>
          <a:lstStyle/>
          <a:p>
            <a:r>
              <a:rPr lang="es-ES" sz="1000" dirty="0">
                <a:solidFill>
                  <a:schemeClr val="bg1"/>
                </a:solidFill>
              </a:rPr>
              <a:t>6 (472)</a:t>
            </a:r>
            <a:endParaRPr lang="es-CL" sz="1000" dirty="0">
              <a:solidFill>
                <a:schemeClr val="bg1"/>
              </a:solidFill>
            </a:endParaRPr>
          </a:p>
        </p:txBody>
      </p:sp>
      <p:sp>
        <p:nvSpPr>
          <p:cNvPr id="12" name="CuadroTexto 11">
            <a:extLst>
              <a:ext uri="{FF2B5EF4-FFF2-40B4-BE49-F238E27FC236}">
                <a16:creationId xmlns:a16="http://schemas.microsoft.com/office/drawing/2014/main" id="{476C1E03-2A87-9A16-7F4B-28EF85BA04C1}"/>
              </a:ext>
            </a:extLst>
          </p:cNvPr>
          <p:cNvSpPr txBox="1"/>
          <p:nvPr/>
        </p:nvSpPr>
        <p:spPr>
          <a:xfrm>
            <a:off x="2966420" y="4906331"/>
            <a:ext cx="559769" cy="246221"/>
          </a:xfrm>
          <a:prstGeom prst="rect">
            <a:avLst/>
          </a:prstGeom>
          <a:noFill/>
        </p:spPr>
        <p:txBody>
          <a:bodyPr wrap="none" rtlCol="0">
            <a:spAutoFit/>
          </a:bodyPr>
          <a:lstStyle/>
          <a:p>
            <a:r>
              <a:rPr lang="es-ES" sz="1000" dirty="0">
                <a:solidFill>
                  <a:schemeClr val="bg1"/>
                </a:solidFill>
              </a:rPr>
              <a:t>6 (442)</a:t>
            </a:r>
            <a:endParaRPr lang="es-CL" sz="1000" dirty="0">
              <a:solidFill>
                <a:schemeClr val="bg1"/>
              </a:solidFill>
            </a:endParaRPr>
          </a:p>
        </p:txBody>
      </p:sp>
      <p:sp>
        <p:nvSpPr>
          <p:cNvPr id="13" name="CuadroTexto 12">
            <a:extLst>
              <a:ext uri="{FF2B5EF4-FFF2-40B4-BE49-F238E27FC236}">
                <a16:creationId xmlns:a16="http://schemas.microsoft.com/office/drawing/2014/main" id="{6627E0D0-DDFA-9A6D-12EF-BCBE6575D16C}"/>
              </a:ext>
            </a:extLst>
          </p:cNvPr>
          <p:cNvSpPr txBox="1"/>
          <p:nvPr/>
        </p:nvSpPr>
        <p:spPr>
          <a:xfrm>
            <a:off x="3000881" y="2391252"/>
            <a:ext cx="559769" cy="246221"/>
          </a:xfrm>
          <a:prstGeom prst="rect">
            <a:avLst/>
          </a:prstGeom>
          <a:noFill/>
        </p:spPr>
        <p:txBody>
          <a:bodyPr wrap="none" rtlCol="0">
            <a:spAutoFit/>
          </a:bodyPr>
          <a:lstStyle/>
          <a:p>
            <a:r>
              <a:rPr lang="es-ES" sz="1000" dirty="0">
                <a:solidFill>
                  <a:schemeClr val="bg1"/>
                </a:solidFill>
              </a:rPr>
              <a:t>8 (463)</a:t>
            </a:r>
            <a:endParaRPr lang="es-CL" sz="1000" dirty="0">
              <a:solidFill>
                <a:schemeClr val="bg1"/>
              </a:solidFill>
            </a:endParaRPr>
          </a:p>
        </p:txBody>
      </p:sp>
      <p:sp>
        <p:nvSpPr>
          <p:cNvPr id="14" name="CuadroTexto 13">
            <a:extLst>
              <a:ext uri="{FF2B5EF4-FFF2-40B4-BE49-F238E27FC236}">
                <a16:creationId xmlns:a16="http://schemas.microsoft.com/office/drawing/2014/main" id="{70EEB554-471A-0C45-F6B4-D12C0C8DCEBD}"/>
              </a:ext>
            </a:extLst>
          </p:cNvPr>
          <p:cNvSpPr txBox="1"/>
          <p:nvPr/>
        </p:nvSpPr>
        <p:spPr>
          <a:xfrm>
            <a:off x="2989052" y="5314318"/>
            <a:ext cx="559769" cy="246221"/>
          </a:xfrm>
          <a:prstGeom prst="rect">
            <a:avLst/>
          </a:prstGeom>
          <a:noFill/>
        </p:spPr>
        <p:txBody>
          <a:bodyPr wrap="none" rtlCol="0">
            <a:spAutoFit/>
          </a:bodyPr>
          <a:lstStyle/>
          <a:p>
            <a:r>
              <a:rPr lang="es-ES" sz="1000" dirty="0">
                <a:solidFill>
                  <a:schemeClr val="bg1"/>
                </a:solidFill>
              </a:rPr>
              <a:t>5 (440)</a:t>
            </a:r>
            <a:endParaRPr lang="es-CL" sz="1000" dirty="0">
              <a:solidFill>
                <a:schemeClr val="bg1"/>
              </a:solidFill>
            </a:endParaRPr>
          </a:p>
        </p:txBody>
      </p:sp>
      <p:sp>
        <p:nvSpPr>
          <p:cNvPr id="15" name="CuadroTexto 14">
            <a:extLst>
              <a:ext uri="{FF2B5EF4-FFF2-40B4-BE49-F238E27FC236}">
                <a16:creationId xmlns:a16="http://schemas.microsoft.com/office/drawing/2014/main" id="{B4714F60-95A8-07BB-A923-8D69CE7846BC}"/>
              </a:ext>
            </a:extLst>
          </p:cNvPr>
          <p:cNvSpPr txBox="1"/>
          <p:nvPr/>
        </p:nvSpPr>
        <p:spPr>
          <a:xfrm>
            <a:off x="2966421" y="5711819"/>
            <a:ext cx="559769" cy="246221"/>
          </a:xfrm>
          <a:prstGeom prst="rect">
            <a:avLst/>
          </a:prstGeom>
          <a:noFill/>
        </p:spPr>
        <p:txBody>
          <a:bodyPr wrap="none" rtlCol="0">
            <a:spAutoFit/>
          </a:bodyPr>
          <a:lstStyle/>
          <a:p>
            <a:r>
              <a:rPr lang="es-ES" sz="1000" dirty="0">
                <a:solidFill>
                  <a:schemeClr val="bg1"/>
                </a:solidFill>
              </a:rPr>
              <a:t>5 (459)</a:t>
            </a:r>
            <a:endParaRPr lang="es-CL" sz="1000" dirty="0">
              <a:solidFill>
                <a:schemeClr val="bg1"/>
              </a:solidFill>
            </a:endParaRPr>
          </a:p>
        </p:txBody>
      </p:sp>
      <p:sp>
        <p:nvSpPr>
          <p:cNvPr id="2" name="CuadroTexto 3">
            <a:extLst>
              <a:ext uri="{FF2B5EF4-FFF2-40B4-BE49-F238E27FC236}">
                <a16:creationId xmlns:a16="http://schemas.microsoft.com/office/drawing/2014/main" id="{A0A6D6B6-187C-A790-946A-21736DE6FDD4}"/>
              </a:ext>
            </a:extLst>
          </p:cNvPr>
          <p:cNvSpPr txBox="1"/>
          <p:nvPr/>
        </p:nvSpPr>
        <p:spPr>
          <a:xfrm>
            <a:off x="728574" y="234313"/>
            <a:ext cx="10734862" cy="1384995"/>
          </a:xfrm>
          <a:prstGeom prst="rect">
            <a:avLst/>
          </a:prstGeom>
          <a:noFill/>
        </p:spPr>
        <p:txBody>
          <a:bodyPr wrap="none" rtlCol="0">
            <a:spAutoFit/>
          </a:bodyPr>
          <a:lstStyle/>
          <a:p>
            <a:pPr algn="ctr"/>
            <a:r>
              <a:rPr lang="es-419" sz="2800" dirty="0"/>
              <a:t>Distribuci</a:t>
            </a:r>
            <a:r>
              <a:rPr lang="en-CL" sz="2800" dirty="0"/>
              <a:t>ón de centros según </a:t>
            </a:r>
            <a:r>
              <a:rPr lang="en-CL" sz="2800" dirty="0">
                <a:solidFill>
                  <a:srgbClr val="C00000"/>
                </a:solidFill>
              </a:rPr>
              <a:t>t</a:t>
            </a:r>
            <a:r>
              <a:rPr lang="es-TH" sz="2800">
                <a:solidFill>
                  <a:srgbClr val="C00000"/>
                </a:solidFill>
              </a:rPr>
              <a:t>asa </a:t>
            </a:r>
            <a:r>
              <a:rPr lang="es-TH" sz="2800" dirty="0">
                <a:solidFill>
                  <a:srgbClr val="C00000"/>
                </a:solidFill>
              </a:rPr>
              <a:t>de Blastulación </a:t>
            </a:r>
            <a:r>
              <a:rPr lang="es-TH" sz="2800" dirty="0"/>
              <a:t>en casos de </a:t>
            </a:r>
            <a:r>
              <a:rPr lang="es-TH" sz="2800" dirty="0">
                <a:solidFill>
                  <a:srgbClr val="C00000"/>
                </a:solidFill>
              </a:rPr>
              <a:t>Freeze All</a:t>
            </a:r>
          </a:p>
          <a:p>
            <a:pPr algn="ctr"/>
            <a:r>
              <a:rPr lang="es-TH" sz="2800" dirty="0"/>
              <a:t>en pacientes de </a:t>
            </a:r>
            <a:r>
              <a:rPr lang="es-TH" sz="2800" dirty="0">
                <a:solidFill>
                  <a:srgbClr val="C00000"/>
                </a:solidFill>
              </a:rPr>
              <a:t>35 a 37 años</a:t>
            </a:r>
          </a:p>
          <a:p>
            <a:pPr algn="ctr"/>
            <a:r>
              <a:rPr lang="es-TH" sz="2800" dirty="0"/>
              <a:t>RLA, 2023</a:t>
            </a:r>
          </a:p>
        </p:txBody>
      </p:sp>
      <p:sp>
        <p:nvSpPr>
          <p:cNvPr id="4" name="TextBox 3">
            <a:extLst>
              <a:ext uri="{FF2B5EF4-FFF2-40B4-BE49-F238E27FC236}">
                <a16:creationId xmlns:a16="http://schemas.microsoft.com/office/drawing/2014/main" id="{CDB412D4-4610-52FF-93DC-7741279AAD8A}"/>
              </a:ext>
            </a:extLst>
          </p:cNvPr>
          <p:cNvSpPr txBox="1"/>
          <p:nvPr/>
        </p:nvSpPr>
        <p:spPr>
          <a:xfrm rot="16200000">
            <a:off x="1271753" y="3720662"/>
            <a:ext cx="861133" cy="369332"/>
          </a:xfrm>
          <a:prstGeom prst="rect">
            <a:avLst/>
          </a:prstGeom>
          <a:noFill/>
        </p:spPr>
        <p:txBody>
          <a:bodyPr wrap="none" rtlCol="0">
            <a:spAutoFit/>
          </a:bodyPr>
          <a:lstStyle/>
          <a:p>
            <a:r>
              <a:rPr lang="en-US" b="1" dirty="0"/>
              <a:t>Deciles</a:t>
            </a:r>
          </a:p>
        </p:txBody>
      </p:sp>
      <p:sp>
        <p:nvSpPr>
          <p:cNvPr id="16" name="TextBox 15">
            <a:extLst>
              <a:ext uri="{FF2B5EF4-FFF2-40B4-BE49-F238E27FC236}">
                <a16:creationId xmlns:a16="http://schemas.microsoft.com/office/drawing/2014/main" id="{3932AA09-3739-9970-0CAD-994920B042E2}"/>
              </a:ext>
            </a:extLst>
          </p:cNvPr>
          <p:cNvSpPr txBox="1"/>
          <p:nvPr/>
        </p:nvSpPr>
        <p:spPr>
          <a:xfrm flipH="1">
            <a:off x="5166370" y="3615559"/>
            <a:ext cx="193905" cy="369332"/>
          </a:xfrm>
          <a:prstGeom prst="rect">
            <a:avLst/>
          </a:prstGeom>
          <a:noFill/>
        </p:spPr>
        <p:txBody>
          <a:bodyPr wrap="square" rtlCol="0">
            <a:spAutoFit/>
          </a:bodyPr>
          <a:lstStyle/>
          <a:p>
            <a:r>
              <a:rPr lang="en-US" b="1" dirty="0">
                <a:solidFill>
                  <a:schemeClr val="bg1"/>
                </a:solidFill>
              </a:rPr>
              <a:t>*</a:t>
            </a:r>
          </a:p>
        </p:txBody>
      </p:sp>
      <p:sp>
        <p:nvSpPr>
          <p:cNvPr id="3" name="TextBox 2">
            <a:extLst>
              <a:ext uri="{FF2B5EF4-FFF2-40B4-BE49-F238E27FC236}">
                <a16:creationId xmlns:a16="http://schemas.microsoft.com/office/drawing/2014/main" id="{8EC35543-5C1D-A64A-5139-727492105DCD}"/>
              </a:ext>
            </a:extLst>
          </p:cNvPr>
          <p:cNvSpPr txBox="1"/>
          <p:nvPr/>
        </p:nvSpPr>
        <p:spPr>
          <a:xfrm>
            <a:off x="10912080" y="6231986"/>
            <a:ext cx="913243" cy="461665"/>
          </a:xfrm>
          <a:prstGeom prst="rect">
            <a:avLst/>
          </a:prstGeom>
          <a:noFill/>
        </p:spPr>
        <p:txBody>
          <a:bodyPr wrap="square" rtlCol="0">
            <a:spAutoFit/>
          </a:bodyPr>
          <a:lstStyle/>
          <a:p>
            <a:r>
              <a:rPr lang="en-CL" sz="1200" dirty="0"/>
              <a:t>65 centros </a:t>
            </a:r>
          </a:p>
          <a:p>
            <a:r>
              <a:rPr lang="en-CL" sz="1200" dirty="0"/>
              <a:t>4641 ciclos</a:t>
            </a:r>
          </a:p>
        </p:txBody>
      </p:sp>
      <p:pic>
        <p:nvPicPr>
          <p:cNvPr id="19" name="Audio 18">
            <a:extLst>
              <a:ext uri="{FF2B5EF4-FFF2-40B4-BE49-F238E27FC236}">
                <a16:creationId xmlns:a16="http://schemas.microsoft.com/office/drawing/2014/main" id="{F20DAE7D-CA12-0CBD-BFF6-D4BC910250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75666291"/>
      </p:ext>
    </p:extLst>
  </p:cSld>
  <p:clrMapOvr>
    <a:masterClrMapping/>
  </p:clrMapOvr>
  <mc:AlternateContent xmlns:mc="http://schemas.openxmlformats.org/markup-compatibility/2006">
    <mc:Choice xmlns:p14="http://schemas.microsoft.com/office/powerpoint/2010/main" Requires="p14">
      <p:transition spd="slow" p14:dur="2000" advTm="187286"/>
    </mc:Choice>
    <mc:Fallback>
      <p:transition spd="slow" advTm="187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DE591-FECC-4B7C-AB3A-1AD56D9C9014}"/>
            </a:ext>
          </a:extLst>
        </p:cNvPr>
        <p:cNvGrpSpPr/>
        <p:nvPr/>
      </p:nvGrpSpPr>
      <p:grpSpPr>
        <a:xfrm>
          <a:off x="0" y="0"/>
          <a:ext cx="0" cy="0"/>
          <a:chOff x="0" y="0"/>
          <a:chExt cx="0" cy="0"/>
        </a:xfrm>
      </p:grpSpPr>
      <p:sp>
        <p:nvSpPr>
          <p:cNvPr id="9" name="Shape 225">
            <a:extLst>
              <a:ext uri="{FF2B5EF4-FFF2-40B4-BE49-F238E27FC236}">
                <a16:creationId xmlns:a16="http://schemas.microsoft.com/office/drawing/2014/main" id="{E1E0F510-0F97-A6F1-2A2C-C5B25992D1D2}"/>
              </a:ext>
            </a:extLst>
          </p:cNvPr>
          <p:cNvSpPr txBox="1">
            <a:spLocks/>
          </p:cNvSpPr>
          <p:nvPr/>
        </p:nvSpPr>
        <p:spPr>
          <a:xfrm>
            <a:off x="2310559" y="1019575"/>
            <a:ext cx="6980489" cy="1136091"/>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3763"/>
            <a:r>
              <a:rPr lang="es-ES_tradnl" sz="2800" b="1" noProof="1">
                <a:solidFill>
                  <a:schemeClr val="tx2"/>
                </a:solidFill>
                <a:latin typeface="+mn-lt"/>
              </a:rPr>
              <a:t>Tasa de parto al transferir </a:t>
            </a:r>
            <a:r>
              <a:rPr lang="es-ES_tradnl" sz="2800" b="1" noProof="1">
                <a:solidFill>
                  <a:srgbClr val="C00000"/>
                </a:solidFill>
                <a:latin typeface="+mn-lt"/>
              </a:rPr>
              <a:t>un blastocisto autólogo elegido en fresco (eSET)</a:t>
            </a:r>
            <a:r>
              <a:rPr lang="es-ES_tradnl" sz="2800" b="1" noProof="1">
                <a:solidFill>
                  <a:schemeClr val="tx2"/>
                </a:solidFill>
                <a:latin typeface="+mn-lt"/>
              </a:rPr>
              <a:t>, 2023</a:t>
            </a:r>
          </a:p>
          <a:p>
            <a:pPr algn="ctr" defTabSz="123763"/>
            <a:endParaRPr lang="es-ES_tradnl" sz="2800" b="1" noProof="1">
              <a:solidFill>
                <a:srgbClr val="0070C0"/>
              </a:solidFill>
              <a:latin typeface="+mn-lt"/>
            </a:endParaRPr>
          </a:p>
        </p:txBody>
      </p:sp>
      <p:sp>
        <p:nvSpPr>
          <p:cNvPr id="7" name="CuadroTexto 6">
            <a:extLst>
              <a:ext uri="{FF2B5EF4-FFF2-40B4-BE49-F238E27FC236}">
                <a16:creationId xmlns:a16="http://schemas.microsoft.com/office/drawing/2014/main" id="{C16E1921-FC2A-DDE3-A6E2-1574002BCBDD}"/>
              </a:ext>
            </a:extLst>
          </p:cNvPr>
          <p:cNvSpPr txBox="1"/>
          <p:nvPr/>
        </p:nvSpPr>
        <p:spPr>
          <a:xfrm>
            <a:off x="4963255" y="5733049"/>
            <a:ext cx="2257352" cy="369332"/>
          </a:xfrm>
          <a:prstGeom prst="rect">
            <a:avLst/>
          </a:prstGeom>
          <a:noFill/>
        </p:spPr>
        <p:txBody>
          <a:bodyPr wrap="square" rtlCol="0">
            <a:spAutoFit/>
          </a:bodyPr>
          <a:lstStyle/>
          <a:p>
            <a:r>
              <a:rPr lang="es-ES_tradnl" noProof="1"/>
              <a:t>Tasa de parto sin PGT</a:t>
            </a:r>
          </a:p>
        </p:txBody>
      </p:sp>
      <p:sp>
        <p:nvSpPr>
          <p:cNvPr id="25" name="TextBox 2">
            <a:extLst>
              <a:ext uri="{FF2B5EF4-FFF2-40B4-BE49-F238E27FC236}">
                <a16:creationId xmlns:a16="http://schemas.microsoft.com/office/drawing/2014/main" id="{BB349517-B035-5571-F421-AC5B64B23B3A}"/>
              </a:ext>
            </a:extLst>
          </p:cNvPr>
          <p:cNvSpPr txBox="1"/>
          <p:nvPr/>
        </p:nvSpPr>
        <p:spPr>
          <a:xfrm>
            <a:off x="8577899" y="2709020"/>
            <a:ext cx="881028" cy="307777"/>
          </a:xfrm>
          <a:prstGeom prst="rect">
            <a:avLst/>
          </a:prstGeom>
          <a:noFill/>
        </p:spPr>
        <p:txBody>
          <a:bodyPr wrap="square" rtlCol="0">
            <a:spAutoFit/>
          </a:bodyPr>
          <a:lstStyle/>
          <a:p>
            <a:pPr algn="ctr"/>
            <a:r>
              <a:rPr lang="es-ES_tradnl" sz="1400" b="1" noProof="1">
                <a:solidFill>
                  <a:srgbClr val="C00000"/>
                </a:solidFill>
              </a:rPr>
              <a:t>MG</a:t>
            </a:r>
            <a:endParaRPr lang="es-ES_tradnl" sz="1400" noProof="1">
              <a:solidFill>
                <a:srgbClr val="C00000"/>
              </a:solidFill>
            </a:endParaRPr>
          </a:p>
        </p:txBody>
      </p:sp>
      <p:grpSp>
        <p:nvGrpSpPr>
          <p:cNvPr id="39" name="Grupo 38">
            <a:extLst>
              <a:ext uri="{FF2B5EF4-FFF2-40B4-BE49-F238E27FC236}">
                <a16:creationId xmlns:a16="http://schemas.microsoft.com/office/drawing/2014/main" id="{FE69FFCE-D4D3-A6E3-1881-3F83E2729D4A}"/>
              </a:ext>
            </a:extLst>
          </p:cNvPr>
          <p:cNvGrpSpPr/>
          <p:nvPr/>
        </p:nvGrpSpPr>
        <p:grpSpPr>
          <a:xfrm>
            <a:off x="2312278" y="2557331"/>
            <a:ext cx="7126012" cy="3317952"/>
            <a:chOff x="6665089" y="3573044"/>
            <a:chExt cx="4034972" cy="2735447"/>
          </a:xfrm>
        </p:grpSpPr>
        <p:graphicFrame>
          <p:nvGraphicFramePr>
            <p:cNvPr id="41" name="Object 9">
              <a:extLst>
                <a:ext uri="{FF2B5EF4-FFF2-40B4-BE49-F238E27FC236}">
                  <a16:creationId xmlns:a16="http://schemas.microsoft.com/office/drawing/2014/main" id="{6A6E80F0-0DCF-7B02-0008-0365AD324982}"/>
                </a:ext>
              </a:extLst>
            </p:cNvPr>
            <p:cNvGraphicFramePr>
              <a:graphicFrameLocks/>
            </p:cNvGraphicFramePr>
            <p:nvPr/>
          </p:nvGraphicFramePr>
          <p:xfrm>
            <a:off x="6665089" y="3573044"/>
            <a:ext cx="4034972" cy="2735447"/>
          </p:xfrm>
          <a:graphic>
            <a:graphicData uri="http://schemas.openxmlformats.org/drawingml/2006/chart">
              <c:chart xmlns:c="http://schemas.openxmlformats.org/drawingml/2006/chart" xmlns:r="http://schemas.openxmlformats.org/officeDocument/2006/relationships" r:id="rId4"/>
            </a:graphicData>
          </a:graphic>
        </p:graphicFrame>
        <p:sp>
          <p:nvSpPr>
            <p:cNvPr id="42" name="Text Box 17">
              <a:extLst>
                <a:ext uri="{FF2B5EF4-FFF2-40B4-BE49-F238E27FC236}">
                  <a16:creationId xmlns:a16="http://schemas.microsoft.com/office/drawing/2014/main" id="{7EB27793-5967-A348-414C-614B4BC5F818}"/>
                </a:ext>
              </a:extLst>
            </p:cNvPr>
            <p:cNvSpPr txBox="1">
              <a:spLocks noChangeArrowheads="1"/>
            </p:cNvSpPr>
            <p:nvPr/>
          </p:nvSpPr>
          <p:spPr bwMode="auto">
            <a:xfrm>
              <a:off x="7199886" y="4751704"/>
              <a:ext cx="330148" cy="163181"/>
            </a:xfrm>
            <a:prstGeom prst="rect">
              <a:avLst/>
            </a:prstGeom>
            <a:noFill/>
            <a:ln w="9525">
              <a:noFill/>
              <a:miter lim="800000"/>
              <a:headEnd/>
              <a:tailEnd/>
            </a:ln>
            <a:effectLst/>
          </p:spPr>
          <p:txBody>
            <a:bodyPr wrap="square" lIns="36008" tIns="17998" rIns="36008" bIns="17998">
              <a:spAutoFit/>
            </a:bodyPr>
            <a:lstStyle/>
            <a:p>
              <a:pPr defTabSz="360027"/>
              <a:r>
                <a:rPr lang="es-CL" sz="1050" dirty="0">
                  <a:solidFill>
                    <a:schemeClr val="bg1"/>
                  </a:solidFill>
                </a:rPr>
                <a:t>(1189)</a:t>
              </a:r>
            </a:p>
          </p:txBody>
        </p:sp>
        <p:sp>
          <p:nvSpPr>
            <p:cNvPr id="43" name="Text Box 17">
              <a:extLst>
                <a:ext uri="{FF2B5EF4-FFF2-40B4-BE49-F238E27FC236}">
                  <a16:creationId xmlns:a16="http://schemas.microsoft.com/office/drawing/2014/main" id="{6362B699-4861-8312-3FE8-0B7F3404CF5A}"/>
                </a:ext>
              </a:extLst>
            </p:cNvPr>
            <p:cNvSpPr txBox="1">
              <a:spLocks noChangeArrowheads="1"/>
            </p:cNvSpPr>
            <p:nvPr/>
          </p:nvSpPr>
          <p:spPr bwMode="auto">
            <a:xfrm>
              <a:off x="7199886" y="4000132"/>
              <a:ext cx="283795" cy="163181"/>
            </a:xfrm>
            <a:prstGeom prst="rect">
              <a:avLst/>
            </a:prstGeom>
            <a:noFill/>
            <a:ln w="9525">
              <a:noFill/>
              <a:miter lim="800000"/>
              <a:headEnd/>
              <a:tailEnd/>
            </a:ln>
            <a:effectLst/>
          </p:spPr>
          <p:txBody>
            <a:bodyPr wrap="square" lIns="36008" tIns="17998" rIns="36008" bIns="17998">
              <a:spAutoFit/>
            </a:bodyPr>
            <a:lstStyle/>
            <a:p>
              <a:pPr defTabSz="360027"/>
              <a:r>
                <a:rPr lang="es-CL" sz="1050" dirty="0">
                  <a:solidFill>
                    <a:schemeClr val="bg1"/>
                  </a:solidFill>
                </a:rPr>
                <a:t>(1990)</a:t>
              </a:r>
            </a:p>
          </p:txBody>
        </p:sp>
      </p:grpSp>
      <p:sp>
        <p:nvSpPr>
          <p:cNvPr id="21" name="CuadroTexto 33">
            <a:extLst>
              <a:ext uri="{FF2B5EF4-FFF2-40B4-BE49-F238E27FC236}">
                <a16:creationId xmlns:a16="http://schemas.microsoft.com/office/drawing/2014/main" id="{0632B483-FBC7-8D9F-3C06-9374BB43E634}"/>
              </a:ext>
            </a:extLst>
          </p:cNvPr>
          <p:cNvSpPr txBox="1"/>
          <p:nvPr/>
        </p:nvSpPr>
        <p:spPr>
          <a:xfrm>
            <a:off x="8577899" y="3152966"/>
            <a:ext cx="1012646" cy="2246769"/>
          </a:xfrm>
          <a:prstGeom prst="rect">
            <a:avLst/>
          </a:prstGeom>
          <a:noFill/>
        </p:spPr>
        <p:txBody>
          <a:bodyPr wrap="square" rtlCol="0">
            <a:spAutoFit/>
          </a:bodyPr>
          <a:lstStyle/>
          <a:p>
            <a:pPr algn="ctr"/>
            <a:r>
              <a:rPr lang="es-CL" sz="1400" b="1" dirty="0">
                <a:solidFill>
                  <a:srgbClr val="FF0000"/>
                </a:solidFill>
              </a:rPr>
              <a:t>  </a:t>
            </a:r>
            <a:r>
              <a:rPr lang="es-CL" sz="1400" b="1" dirty="0">
                <a:solidFill>
                  <a:srgbClr val="C00000"/>
                </a:solidFill>
              </a:rPr>
              <a:t>1,3%</a:t>
            </a:r>
          </a:p>
          <a:p>
            <a:pPr algn="ctr"/>
            <a:endParaRPr lang="es-CL" sz="1400" b="1" dirty="0">
              <a:solidFill>
                <a:srgbClr val="C00000"/>
              </a:solidFill>
            </a:endParaRPr>
          </a:p>
          <a:p>
            <a:pPr algn="ctr"/>
            <a:endParaRPr lang="es-CL" sz="1400" b="1" dirty="0">
              <a:solidFill>
                <a:srgbClr val="C00000"/>
              </a:solidFill>
            </a:endParaRPr>
          </a:p>
          <a:p>
            <a:pPr algn="ctr"/>
            <a:r>
              <a:rPr lang="es-CL" sz="1400" b="1" dirty="0">
                <a:solidFill>
                  <a:srgbClr val="C00000"/>
                </a:solidFill>
              </a:rPr>
              <a:t> </a:t>
            </a:r>
          </a:p>
          <a:p>
            <a:pPr algn="ctr"/>
            <a:r>
              <a:rPr lang="es-CL" sz="1400" b="1" dirty="0">
                <a:solidFill>
                  <a:srgbClr val="C00000"/>
                </a:solidFill>
              </a:rPr>
              <a:t>26.6%</a:t>
            </a:r>
          </a:p>
          <a:p>
            <a:pPr algn="ctr"/>
            <a:endParaRPr lang="es-CL" sz="1400" b="1" dirty="0">
              <a:solidFill>
                <a:srgbClr val="C00000"/>
              </a:solidFill>
            </a:endParaRPr>
          </a:p>
          <a:p>
            <a:pPr algn="ctr"/>
            <a:endParaRPr lang="es-CL" sz="1400" b="1" dirty="0">
              <a:solidFill>
                <a:srgbClr val="C00000"/>
              </a:solidFill>
            </a:endParaRPr>
          </a:p>
          <a:p>
            <a:pPr algn="ctr"/>
            <a:endParaRPr lang="es-CL" sz="1400" b="1" dirty="0">
              <a:solidFill>
                <a:srgbClr val="C00000"/>
              </a:solidFill>
            </a:endParaRPr>
          </a:p>
          <a:p>
            <a:pPr algn="ctr"/>
            <a:r>
              <a:rPr lang="es-CL" sz="1400" b="1" dirty="0">
                <a:solidFill>
                  <a:srgbClr val="C00000"/>
                </a:solidFill>
              </a:rPr>
              <a:t>  </a:t>
            </a:r>
          </a:p>
          <a:p>
            <a:pPr algn="ctr"/>
            <a:endParaRPr lang="en-US" sz="1400" b="1" dirty="0">
              <a:solidFill>
                <a:srgbClr val="C00000"/>
              </a:solidFill>
            </a:endParaRPr>
          </a:p>
        </p:txBody>
      </p:sp>
      <p:pic>
        <p:nvPicPr>
          <p:cNvPr id="3" name="officeArt object">
            <a:extLst>
              <a:ext uri="{FF2B5EF4-FFF2-40B4-BE49-F238E27FC236}">
                <a16:creationId xmlns:a16="http://schemas.microsoft.com/office/drawing/2014/main" id="{0F8D9039-5961-DE66-402E-D93E4ED28A14}"/>
              </a:ext>
            </a:extLst>
          </p:cNvPr>
          <p:cNvPicPr/>
          <p:nvPr/>
        </p:nvPicPr>
        <p:blipFill>
          <a:blip r:embed="rId5"/>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11B396EB-083B-E34D-8584-6DDF9287C71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5009" y="169986"/>
            <a:ext cx="1632119" cy="932641"/>
          </a:xfrm>
          <a:prstGeom prst="rect">
            <a:avLst/>
          </a:prstGeom>
          <a:ln w="12700">
            <a:miter lim="400000"/>
          </a:ln>
        </p:spPr>
      </p:pic>
      <p:pic>
        <p:nvPicPr>
          <p:cNvPr id="6" name="Audio 5">
            <a:extLst>
              <a:ext uri="{FF2B5EF4-FFF2-40B4-BE49-F238E27FC236}">
                <a16:creationId xmlns:a16="http://schemas.microsoft.com/office/drawing/2014/main" id="{5033D3D0-80D4-08DB-7F94-8841E3DF40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66672538"/>
      </p:ext>
    </p:extLst>
  </p:cSld>
  <p:clrMapOvr>
    <a:masterClrMapping/>
  </p:clrMapOvr>
  <mc:AlternateContent xmlns:mc="http://schemas.openxmlformats.org/markup-compatibility/2006">
    <mc:Choice xmlns:p14="http://schemas.microsoft.com/office/powerpoint/2010/main" Requires="p14">
      <p:transition spd="med" p14:dur="700" advTm="96629">
        <p:fade/>
      </p:transition>
    </mc:Choice>
    <mc:Fallback>
      <p:transition spd="med" advTm="966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6"/>
                </p:tgtEl>
              </p:cMediaNode>
            </p:audio>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225"/>
          <p:cNvSpPr txBox="1">
            <a:spLocks/>
          </p:cNvSpPr>
          <p:nvPr/>
        </p:nvSpPr>
        <p:spPr>
          <a:xfrm>
            <a:off x="2310559" y="1019575"/>
            <a:ext cx="6980489" cy="1136091"/>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3763"/>
            <a:r>
              <a:rPr lang="es-ES_tradnl" sz="2800" b="1" noProof="1">
                <a:solidFill>
                  <a:schemeClr val="tx2"/>
                </a:solidFill>
                <a:latin typeface="+mn-lt"/>
              </a:rPr>
              <a:t>Tasa de parto al transferir </a:t>
            </a:r>
            <a:r>
              <a:rPr lang="es-ES_tradnl" sz="2800" b="1" noProof="1">
                <a:solidFill>
                  <a:srgbClr val="C00000"/>
                </a:solidFill>
                <a:latin typeface="+mn-lt"/>
              </a:rPr>
              <a:t>un blastocisto autólogo elegido en fresco (eSET)</a:t>
            </a:r>
            <a:r>
              <a:rPr lang="es-ES_tradnl" sz="2800" b="1" noProof="1">
                <a:solidFill>
                  <a:schemeClr val="tx2"/>
                </a:solidFill>
                <a:latin typeface="+mn-lt"/>
              </a:rPr>
              <a:t>, 2023</a:t>
            </a:r>
          </a:p>
          <a:p>
            <a:pPr algn="ctr" defTabSz="123763"/>
            <a:endParaRPr lang="es-ES_tradnl" sz="2800" b="1" noProof="1">
              <a:solidFill>
                <a:srgbClr val="0070C0"/>
              </a:solidFill>
              <a:latin typeface="+mn-lt"/>
            </a:endParaRPr>
          </a:p>
        </p:txBody>
      </p:sp>
      <p:sp>
        <p:nvSpPr>
          <p:cNvPr id="7" name="CuadroTexto 6">
            <a:extLst>
              <a:ext uri="{FF2B5EF4-FFF2-40B4-BE49-F238E27FC236}">
                <a16:creationId xmlns:a16="http://schemas.microsoft.com/office/drawing/2014/main" id="{2E24F5EC-DB40-4D29-8429-D6825E49C63F}"/>
              </a:ext>
            </a:extLst>
          </p:cNvPr>
          <p:cNvSpPr txBox="1"/>
          <p:nvPr/>
        </p:nvSpPr>
        <p:spPr>
          <a:xfrm>
            <a:off x="4605903" y="5911725"/>
            <a:ext cx="2299394" cy="369332"/>
          </a:xfrm>
          <a:prstGeom prst="rect">
            <a:avLst/>
          </a:prstGeom>
          <a:noFill/>
        </p:spPr>
        <p:txBody>
          <a:bodyPr wrap="square" rtlCol="0">
            <a:spAutoFit/>
          </a:bodyPr>
          <a:lstStyle/>
          <a:p>
            <a:r>
              <a:rPr lang="es-ES_tradnl" noProof="1"/>
              <a:t>Tasa de parto sin PGT</a:t>
            </a:r>
          </a:p>
        </p:txBody>
      </p:sp>
      <p:sp>
        <p:nvSpPr>
          <p:cNvPr id="25" name="TextBox 2">
            <a:extLst>
              <a:ext uri="{FF2B5EF4-FFF2-40B4-BE49-F238E27FC236}">
                <a16:creationId xmlns:a16="http://schemas.microsoft.com/office/drawing/2014/main" id="{FE6582EF-6464-B448-8E85-FF3E6295E44E}"/>
              </a:ext>
            </a:extLst>
          </p:cNvPr>
          <p:cNvSpPr txBox="1"/>
          <p:nvPr/>
        </p:nvSpPr>
        <p:spPr>
          <a:xfrm>
            <a:off x="9649954" y="2530344"/>
            <a:ext cx="881028" cy="307777"/>
          </a:xfrm>
          <a:prstGeom prst="rect">
            <a:avLst/>
          </a:prstGeom>
          <a:noFill/>
        </p:spPr>
        <p:txBody>
          <a:bodyPr wrap="square" rtlCol="0">
            <a:spAutoFit/>
          </a:bodyPr>
          <a:lstStyle/>
          <a:p>
            <a:pPr algn="ctr"/>
            <a:r>
              <a:rPr lang="es-ES_tradnl" sz="1400" b="1" noProof="1">
                <a:solidFill>
                  <a:srgbClr val="C00000"/>
                </a:solidFill>
              </a:rPr>
              <a:t>MG</a:t>
            </a:r>
            <a:endParaRPr lang="es-ES_tradnl" sz="1400" noProof="1">
              <a:solidFill>
                <a:srgbClr val="C00000"/>
              </a:solidFill>
            </a:endParaRPr>
          </a:p>
        </p:txBody>
      </p:sp>
      <p:grpSp>
        <p:nvGrpSpPr>
          <p:cNvPr id="39" name="Grupo 38">
            <a:extLst>
              <a:ext uri="{FF2B5EF4-FFF2-40B4-BE49-F238E27FC236}">
                <a16:creationId xmlns:a16="http://schemas.microsoft.com/office/drawing/2014/main" id="{C8303579-90A5-4F9D-964D-DF4858E1FE5A}"/>
              </a:ext>
            </a:extLst>
          </p:cNvPr>
          <p:cNvGrpSpPr/>
          <p:nvPr/>
        </p:nvGrpSpPr>
        <p:grpSpPr>
          <a:xfrm>
            <a:off x="2280747" y="2630903"/>
            <a:ext cx="7126012" cy="3317952"/>
            <a:chOff x="6819822" y="3339086"/>
            <a:chExt cx="4034972" cy="2735447"/>
          </a:xfrm>
        </p:grpSpPr>
        <p:graphicFrame>
          <p:nvGraphicFramePr>
            <p:cNvPr id="41" name="Object 9">
              <a:extLst>
                <a:ext uri="{FF2B5EF4-FFF2-40B4-BE49-F238E27FC236}">
                  <a16:creationId xmlns:a16="http://schemas.microsoft.com/office/drawing/2014/main" id="{3B2AD9C2-C275-45D2-87F7-78ED1ADD4DF1}"/>
                </a:ext>
              </a:extLst>
            </p:cNvPr>
            <p:cNvGraphicFramePr>
              <a:graphicFrameLocks/>
            </p:cNvGraphicFramePr>
            <p:nvPr/>
          </p:nvGraphicFramePr>
          <p:xfrm>
            <a:off x="6819822" y="3339086"/>
            <a:ext cx="4034972" cy="2735447"/>
          </p:xfrm>
          <a:graphic>
            <a:graphicData uri="http://schemas.openxmlformats.org/drawingml/2006/chart">
              <c:chart xmlns:c="http://schemas.openxmlformats.org/drawingml/2006/chart" xmlns:r="http://schemas.openxmlformats.org/officeDocument/2006/relationships" r:id="rId4"/>
            </a:graphicData>
          </a:graphic>
        </p:graphicFrame>
        <p:sp>
          <p:nvSpPr>
            <p:cNvPr id="42" name="Text Box 17">
              <a:extLst>
                <a:ext uri="{FF2B5EF4-FFF2-40B4-BE49-F238E27FC236}">
                  <a16:creationId xmlns:a16="http://schemas.microsoft.com/office/drawing/2014/main" id="{AB9BF9E2-B2E2-4C6A-8514-72F0BB103F31}"/>
                </a:ext>
              </a:extLst>
            </p:cNvPr>
            <p:cNvSpPr txBox="1">
              <a:spLocks noChangeArrowheads="1"/>
            </p:cNvSpPr>
            <p:nvPr/>
          </p:nvSpPr>
          <p:spPr bwMode="auto">
            <a:xfrm>
              <a:off x="7199886" y="4751704"/>
              <a:ext cx="330148" cy="181053"/>
            </a:xfrm>
            <a:prstGeom prst="rect">
              <a:avLst/>
            </a:prstGeom>
            <a:noFill/>
            <a:ln w="9525">
              <a:noFill/>
              <a:miter lim="800000"/>
              <a:headEnd/>
              <a:tailEnd/>
            </a:ln>
            <a:effectLst/>
          </p:spPr>
          <p:txBody>
            <a:bodyPr wrap="square" lIns="36008" tIns="17998" rIns="36008" bIns="17998">
              <a:spAutoFit/>
            </a:bodyPr>
            <a:lstStyle/>
            <a:p>
              <a:pPr defTabSz="360027"/>
              <a:r>
                <a:rPr lang="es-CL" sz="1050" dirty="0">
                  <a:solidFill>
                    <a:srgbClr val="000000"/>
                  </a:solidFill>
                </a:rPr>
                <a:t>(1189)</a:t>
              </a:r>
            </a:p>
          </p:txBody>
        </p:sp>
        <p:sp>
          <p:nvSpPr>
            <p:cNvPr id="43" name="Text Box 17">
              <a:extLst>
                <a:ext uri="{FF2B5EF4-FFF2-40B4-BE49-F238E27FC236}">
                  <a16:creationId xmlns:a16="http://schemas.microsoft.com/office/drawing/2014/main" id="{6E37C14C-D040-40A9-9B98-92F410D3CC63}"/>
                </a:ext>
              </a:extLst>
            </p:cNvPr>
            <p:cNvSpPr txBox="1">
              <a:spLocks noChangeArrowheads="1"/>
            </p:cNvSpPr>
            <p:nvPr/>
          </p:nvSpPr>
          <p:spPr bwMode="auto">
            <a:xfrm>
              <a:off x="7199886" y="4000132"/>
              <a:ext cx="283795" cy="181053"/>
            </a:xfrm>
            <a:prstGeom prst="rect">
              <a:avLst/>
            </a:prstGeom>
            <a:noFill/>
            <a:ln w="9525">
              <a:noFill/>
              <a:miter lim="800000"/>
              <a:headEnd/>
              <a:tailEnd/>
            </a:ln>
            <a:effectLst/>
          </p:spPr>
          <p:txBody>
            <a:bodyPr wrap="square" lIns="36008" tIns="17998" rIns="36008" bIns="17998">
              <a:spAutoFit/>
            </a:bodyPr>
            <a:lstStyle/>
            <a:p>
              <a:pPr defTabSz="360027"/>
              <a:r>
                <a:rPr lang="es-CL" sz="1050" dirty="0">
                  <a:solidFill>
                    <a:srgbClr val="000000"/>
                  </a:solidFill>
                </a:rPr>
                <a:t>(1990)</a:t>
              </a:r>
            </a:p>
          </p:txBody>
        </p:sp>
      </p:grpSp>
      <p:sp>
        <p:nvSpPr>
          <p:cNvPr id="21" name="CuadroTexto 33">
            <a:extLst>
              <a:ext uri="{FF2B5EF4-FFF2-40B4-BE49-F238E27FC236}">
                <a16:creationId xmlns:a16="http://schemas.microsoft.com/office/drawing/2014/main" id="{56146862-F877-2E49-8C8A-FF8BDFF26981}"/>
              </a:ext>
            </a:extLst>
          </p:cNvPr>
          <p:cNvSpPr txBox="1"/>
          <p:nvPr/>
        </p:nvSpPr>
        <p:spPr>
          <a:xfrm>
            <a:off x="9649954" y="2974290"/>
            <a:ext cx="1012646" cy="2246769"/>
          </a:xfrm>
          <a:prstGeom prst="rect">
            <a:avLst/>
          </a:prstGeom>
          <a:noFill/>
        </p:spPr>
        <p:txBody>
          <a:bodyPr wrap="square" rtlCol="0">
            <a:spAutoFit/>
          </a:bodyPr>
          <a:lstStyle/>
          <a:p>
            <a:pPr algn="ctr"/>
            <a:r>
              <a:rPr lang="es-CL" sz="1400" b="1" dirty="0">
                <a:solidFill>
                  <a:srgbClr val="FF0000"/>
                </a:solidFill>
              </a:rPr>
              <a:t>  </a:t>
            </a:r>
            <a:r>
              <a:rPr lang="es-CL" sz="1400" b="1" dirty="0">
                <a:solidFill>
                  <a:srgbClr val="C00000"/>
                </a:solidFill>
              </a:rPr>
              <a:t>1,3%</a:t>
            </a:r>
          </a:p>
          <a:p>
            <a:pPr algn="ctr"/>
            <a:endParaRPr lang="es-CL" sz="1400" b="1" dirty="0">
              <a:solidFill>
                <a:srgbClr val="C00000"/>
              </a:solidFill>
            </a:endParaRPr>
          </a:p>
          <a:p>
            <a:pPr algn="ctr"/>
            <a:endParaRPr lang="es-CL" sz="1400" b="1" dirty="0">
              <a:solidFill>
                <a:srgbClr val="C00000"/>
              </a:solidFill>
            </a:endParaRPr>
          </a:p>
          <a:p>
            <a:pPr algn="ctr"/>
            <a:r>
              <a:rPr lang="es-CL" sz="1400" b="1" dirty="0">
                <a:solidFill>
                  <a:srgbClr val="C00000"/>
                </a:solidFill>
              </a:rPr>
              <a:t> </a:t>
            </a:r>
          </a:p>
          <a:p>
            <a:pPr algn="ctr"/>
            <a:r>
              <a:rPr lang="es-CL" sz="1400" b="1" dirty="0">
                <a:solidFill>
                  <a:srgbClr val="C00000"/>
                </a:solidFill>
              </a:rPr>
              <a:t>26.6%</a:t>
            </a:r>
          </a:p>
          <a:p>
            <a:pPr algn="ctr"/>
            <a:endParaRPr lang="es-CL" sz="1400" b="1" dirty="0">
              <a:solidFill>
                <a:srgbClr val="C00000"/>
              </a:solidFill>
            </a:endParaRPr>
          </a:p>
          <a:p>
            <a:pPr algn="ctr"/>
            <a:endParaRPr lang="es-CL" sz="1400" b="1" dirty="0">
              <a:solidFill>
                <a:srgbClr val="C00000"/>
              </a:solidFill>
            </a:endParaRPr>
          </a:p>
          <a:p>
            <a:pPr algn="ctr"/>
            <a:endParaRPr lang="es-CL" sz="1400" b="1" dirty="0">
              <a:solidFill>
                <a:srgbClr val="C00000"/>
              </a:solidFill>
            </a:endParaRPr>
          </a:p>
          <a:p>
            <a:pPr algn="ctr"/>
            <a:r>
              <a:rPr lang="es-CL" sz="1400" b="1" dirty="0">
                <a:solidFill>
                  <a:srgbClr val="C00000"/>
                </a:solidFill>
              </a:rPr>
              <a:t>  </a:t>
            </a:r>
          </a:p>
          <a:p>
            <a:pPr algn="ctr"/>
            <a:r>
              <a:rPr lang="es-CL" sz="1400" b="1" dirty="0">
                <a:solidFill>
                  <a:srgbClr val="C00000"/>
                </a:solidFill>
              </a:rPr>
              <a:t>1,3%</a:t>
            </a:r>
            <a:endParaRPr lang="en-US" sz="1400" b="1" dirty="0">
              <a:solidFill>
                <a:srgbClr val="C00000"/>
              </a:solidFill>
            </a:endParaRPr>
          </a:p>
        </p:txBody>
      </p:sp>
      <p:sp>
        <p:nvSpPr>
          <p:cNvPr id="14" name="Text Box 17">
            <a:extLst>
              <a:ext uri="{FF2B5EF4-FFF2-40B4-BE49-F238E27FC236}">
                <a16:creationId xmlns:a16="http://schemas.microsoft.com/office/drawing/2014/main" id="{07180FF5-D16D-4FA2-AAC8-E633581CB25F}"/>
              </a:ext>
            </a:extLst>
          </p:cNvPr>
          <p:cNvSpPr txBox="1">
            <a:spLocks noChangeArrowheads="1"/>
          </p:cNvSpPr>
          <p:nvPr/>
        </p:nvSpPr>
        <p:spPr bwMode="auto">
          <a:xfrm>
            <a:off x="2925684" y="5238573"/>
            <a:ext cx="647198" cy="197930"/>
          </a:xfrm>
          <a:prstGeom prst="rect">
            <a:avLst/>
          </a:prstGeom>
          <a:noFill/>
          <a:ln w="9525">
            <a:noFill/>
            <a:miter lim="800000"/>
            <a:headEnd/>
            <a:tailEnd/>
          </a:ln>
          <a:effectLst/>
        </p:spPr>
        <p:txBody>
          <a:bodyPr wrap="square" lIns="36008" tIns="17998" rIns="36008" bIns="17998">
            <a:spAutoFit/>
          </a:bodyPr>
          <a:lstStyle/>
          <a:p>
            <a:pPr defTabSz="360027"/>
            <a:r>
              <a:rPr lang="es-CL" sz="1050" dirty="0">
                <a:solidFill>
                  <a:srgbClr val="000000"/>
                </a:solidFill>
              </a:rPr>
              <a:t>(1990)</a:t>
            </a:r>
          </a:p>
        </p:txBody>
      </p:sp>
      <p:pic>
        <p:nvPicPr>
          <p:cNvPr id="3" name="officeArt object">
            <a:extLst>
              <a:ext uri="{FF2B5EF4-FFF2-40B4-BE49-F238E27FC236}">
                <a16:creationId xmlns:a16="http://schemas.microsoft.com/office/drawing/2014/main" id="{2E6556AE-09C9-AE2D-3011-4B9A449CC87C}"/>
              </a:ext>
            </a:extLst>
          </p:cNvPr>
          <p:cNvPicPr/>
          <p:nvPr/>
        </p:nvPicPr>
        <p:blipFill>
          <a:blip r:embed="rId5"/>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4B14598F-65B2-2AD1-EA66-4EA8B6E085F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5009" y="169986"/>
            <a:ext cx="1632119" cy="932641"/>
          </a:xfrm>
          <a:prstGeom prst="rect">
            <a:avLst/>
          </a:prstGeom>
          <a:ln w="12700">
            <a:miter lim="400000"/>
          </a:ln>
        </p:spPr>
      </p:pic>
      <p:sp>
        <p:nvSpPr>
          <p:cNvPr id="2" name="CuadroTexto 1">
            <a:extLst>
              <a:ext uri="{FF2B5EF4-FFF2-40B4-BE49-F238E27FC236}">
                <a16:creationId xmlns:a16="http://schemas.microsoft.com/office/drawing/2014/main" id="{BC95CF8C-BE74-29D0-CFF3-2B5BD00B70A8}"/>
              </a:ext>
            </a:extLst>
          </p:cNvPr>
          <p:cNvSpPr txBox="1"/>
          <p:nvPr/>
        </p:nvSpPr>
        <p:spPr>
          <a:xfrm>
            <a:off x="7576016" y="3929844"/>
            <a:ext cx="381836" cy="523220"/>
          </a:xfrm>
          <a:prstGeom prst="rect">
            <a:avLst/>
          </a:prstGeom>
          <a:noFill/>
        </p:spPr>
        <p:txBody>
          <a:bodyPr wrap="none" rtlCol="0">
            <a:spAutoFit/>
          </a:bodyPr>
          <a:lstStyle/>
          <a:p>
            <a:r>
              <a:rPr lang="es-CL" sz="2800" b="1" dirty="0">
                <a:solidFill>
                  <a:srgbClr val="FF0000"/>
                </a:solidFill>
              </a:rPr>
              <a:t>X</a:t>
            </a:r>
          </a:p>
        </p:txBody>
      </p:sp>
      <p:sp>
        <p:nvSpPr>
          <p:cNvPr id="6" name="TextBox 5">
            <a:extLst>
              <a:ext uri="{FF2B5EF4-FFF2-40B4-BE49-F238E27FC236}">
                <a16:creationId xmlns:a16="http://schemas.microsoft.com/office/drawing/2014/main" id="{7F6252D0-F30C-3328-CA44-58735F88E0A9}"/>
              </a:ext>
            </a:extLst>
          </p:cNvPr>
          <p:cNvSpPr txBox="1"/>
          <p:nvPr/>
        </p:nvSpPr>
        <p:spPr>
          <a:xfrm>
            <a:off x="5517931" y="4918841"/>
            <a:ext cx="1114097" cy="461665"/>
          </a:xfrm>
          <a:prstGeom prst="rect">
            <a:avLst/>
          </a:prstGeom>
          <a:noFill/>
        </p:spPr>
        <p:txBody>
          <a:bodyPr wrap="square" rtlCol="0">
            <a:spAutoFit/>
          </a:bodyPr>
          <a:lstStyle/>
          <a:p>
            <a:r>
              <a:rPr lang="en-US" sz="2400" b="1" dirty="0">
                <a:solidFill>
                  <a:schemeClr val="bg1"/>
                </a:solidFill>
              </a:rPr>
              <a:t>(1 + 1)</a:t>
            </a:r>
          </a:p>
        </p:txBody>
      </p:sp>
      <p:pic>
        <p:nvPicPr>
          <p:cNvPr id="10" name="Audio 9">
            <a:extLst>
              <a:ext uri="{FF2B5EF4-FFF2-40B4-BE49-F238E27FC236}">
                <a16:creationId xmlns:a16="http://schemas.microsoft.com/office/drawing/2014/main" id="{24AE6246-CB88-556F-1ACC-2FDBE6DD2A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67110394"/>
      </p:ext>
    </p:extLst>
  </p:cSld>
  <p:clrMapOvr>
    <a:masterClrMapping/>
  </p:clrMapOvr>
  <mc:AlternateContent xmlns:mc="http://schemas.openxmlformats.org/markup-compatibility/2006">
    <mc:Choice xmlns:p14="http://schemas.microsoft.com/office/powerpoint/2010/main" Requires="p14">
      <p:transition spd="med" p14:dur="700" advTm="70005">
        <p:fade/>
      </p:transition>
    </mc:Choice>
    <mc:Fallback>
      <p:transition spd="med" advTm="700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0"/>
                </p:tgtEl>
              </p:cMediaNode>
            </p:audio>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47D1C-28FF-314D-E574-608048A5294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3E8007-8337-0657-997E-66256B9F78F0}"/>
              </a:ext>
            </a:extLst>
          </p:cNvPr>
          <p:cNvSpPr txBox="1"/>
          <p:nvPr/>
        </p:nvSpPr>
        <p:spPr>
          <a:xfrm>
            <a:off x="1570613" y="788299"/>
            <a:ext cx="9144000" cy="27640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s-ES_tradnl" sz="4500" b="1" kern="1200" noProof="1">
                <a:solidFill>
                  <a:srgbClr val="AD4E27"/>
                </a:solidFill>
                <a:latin typeface="+mj-lt"/>
                <a:ea typeface="+mj-ea"/>
                <a:cs typeface="+mj-cs"/>
              </a:rPr>
              <a:t>Estrategia 2</a:t>
            </a:r>
          </a:p>
          <a:p>
            <a:pPr algn="ctr"/>
            <a:r>
              <a:rPr lang="es-ES_tradnl" sz="4400" noProof="1"/>
              <a:t>Un buen programa de criopreservación (FET)</a:t>
            </a:r>
          </a:p>
        </p:txBody>
      </p:sp>
      <p:pic>
        <p:nvPicPr>
          <p:cNvPr id="2" name="officeArt object">
            <a:extLst>
              <a:ext uri="{FF2B5EF4-FFF2-40B4-BE49-F238E27FC236}">
                <a16:creationId xmlns:a16="http://schemas.microsoft.com/office/drawing/2014/main" id="{A6E9EE9B-AFB3-F517-E5C2-EC88B952116E}"/>
              </a:ext>
            </a:extLst>
          </p:cNvPr>
          <p:cNvPicPr/>
          <p:nvPr/>
        </p:nvPicPr>
        <p:blipFill>
          <a:blip r:embed="rId5"/>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8ADF535B-8954-1CD7-02A4-34E029EFC5B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5009" y="169986"/>
            <a:ext cx="1632119" cy="932641"/>
          </a:xfrm>
          <a:prstGeom prst="rect">
            <a:avLst/>
          </a:prstGeom>
          <a:ln w="12700">
            <a:miter lim="400000"/>
          </a:ln>
        </p:spPr>
      </p:pic>
      <p:sp>
        <p:nvSpPr>
          <p:cNvPr id="5" name="CuadroTexto 4">
            <a:extLst>
              <a:ext uri="{FF2B5EF4-FFF2-40B4-BE49-F238E27FC236}">
                <a16:creationId xmlns:a16="http://schemas.microsoft.com/office/drawing/2014/main" id="{A97CED85-63DE-E108-0CB8-37968A8AC7E7}"/>
              </a:ext>
            </a:extLst>
          </p:cNvPr>
          <p:cNvSpPr txBox="1"/>
          <p:nvPr/>
        </p:nvSpPr>
        <p:spPr>
          <a:xfrm>
            <a:off x="4592088" y="3142641"/>
            <a:ext cx="4478340" cy="1200329"/>
          </a:xfrm>
          <a:prstGeom prst="rect">
            <a:avLst/>
          </a:prstGeom>
          <a:noFill/>
          <a:ln w="12700">
            <a:noFill/>
          </a:ln>
        </p:spPr>
        <p:txBody>
          <a:bodyPr wrap="square" rtlCol="0">
            <a:spAutoFit/>
          </a:bodyPr>
          <a:lstStyle/>
          <a:p>
            <a:r>
              <a:rPr lang="es-ES_tradnl" sz="4000" u="sng" noProof="1">
                <a:solidFill>
                  <a:srgbClr val="AD4E27"/>
                </a:solidFill>
              </a:rPr>
              <a:t>Hace posible</a:t>
            </a:r>
            <a:r>
              <a:rPr lang="es-ES_tradnl" sz="4000" noProof="1">
                <a:solidFill>
                  <a:srgbClr val="AD4E27"/>
                </a:solidFill>
              </a:rPr>
              <a:t>:</a:t>
            </a:r>
          </a:p>
          <a:p>
            <a:pPr marL="457200" indent="-457200">
              <a:buFont typeface="Arial" panose="020B0604020202020204" pitchFamily="34" charset="0"/>
              <a:buChar char="•"/>
            </a:pPr>
            <a:r>
              <a:rPr lang="es-ES_tradnl" sz="3200" noProof="1">
                <a:solidFill>
                  <a:srgbClr val="AD4E27"/>
                </a:solidFill>
              </a:rPr>
              <a:t>ciclos  de Freeze all</a:t>
            </a:r>
          </a:p>
        </p:txBody>
      </p:sp>
      <p:sp>
        <p:nvSpPr>
          <p:cNvPr id="6" name="CuadroTexto 5">
            <a:extLst>
              <a:ext uri="{FF2B5EF4-FFF2-40B4-BE49-F238E27FC236}">
                <a16:creationId xmlns:a16="http://schemas.microsoft.com/office/drawing/2014/main" id="{AA2837BC-D88F-8092-0509-A2E6B37D4E32}"/>
              </a:ext>
            </a:extLst>
          </p:cNvPr>
          <p:cNvSpPr txBox="1"/>
          <p:nvPr/>
        </p:nvSpPr>
        <p:spPr>
          <a:xfrm>
            <a:off x="4602598" y="4232399"/>
            <a:ext cx="4769212" cy="584775"/>
          </a:xfrm>
          <a:prstGeom prst="rect">
            <a:avLst/>
          </a:prstGeom>
          <a:noFill/>
          <a:ln w="12700">
            <a:noFill/>
          </a:ln>
        </p:spPr>
        <p:txBody>
          <a:bodyPr wrap="square" rtlCol="0">
            <a:spAutoFit/>
          </a:bodyPr>
          <a:lstStyle/>
          <a:p>
            <a:pPr marL="457200" indent="-457200">
              <a:buFont typeface="Arial" panose="020B0604020202020204" pitchFamily="34" charset="0"/>
              <a:buChar char="•"/>
            </a:pPr>
            <a:r>
              <a:rPr lang="es-ES_tradnl" sz="3200" noProof="1">
                <a:solidFill>
                  <a:srgbClr val="AD4E27"/>
                </a:solidFill>
              </a:rPr>
              <a:t>Tasa acumulada de parto</a:t>
            </a:r>
          </a:p>
        </p:txBody>
      </p:sp>
      <p:sp>
        <p:nvSpPr>
          <p:cNvPr id="7" name="CuadroTexto 6">
            <a:extLst>
              <a:ext uri="{FF2B5EF4-FFF2-40B4-BE49-F238E27FC236}">
                <a16:creationId xmlns:a16="http://schemas.microsoft.com/office/drawing/2014/main" id="{AFDB1422-E48A-15ED-D0A0-9BE404E82D8A}"/>
              </a:ext>
            </a:extLst>
          </p:cNvPr>
          <p:cNvSpPr txBox="1"/>
          <p:nvPr/>
        </p:nvSpPr>
        <p:spPr>
          <a:xfrm>
            <a:off x="4665660" y="4680782"/>
            <a:ext cx="1735140" cy="584775"/>
          </a:xfrm>
          <a:prstGeom prst="rect">
            <a:avLst/>
          </a:prstGeom>
          <a:noFill/>
          <a:ln w="12700">
            <a:noFill/>
          </a:ln>
        </p:spPr>
        <p:txBody>
          <a:bodyPr wrap="square" rtlCol="0">
            <a:spAutoFit/>
          </a:bodyPr>
          <a:lstStyle/>
          <a:p>
            <a:pPr marL="457200" indent="-457200">
              <a:buFont typeface="Arial" panose="020B0604020202020204" pitchFamily="34" charset="0"/>
              <a:buChar char="•"/>
            </a:pPr>
            <a:r>
              <a:rPr lang="en-US" sz="3200" noProof="0" dirty="0">
                <a:solidFill>
                  <a:srgbClr val="AD4E27"/>
                </a:solidFill>
              </a:rPr>
              <a:t>PGT</a:t>
            </a:r>
          </a:p>
        </p:txBody>
      </p:sp>
      <p:pic>
        <p:nvPicPr>
          <p:cNvPr id="10" name="Audio 9">
            <a:extLst>
              <a:ext uri="{FF2B5EF4-FFF2-40B4-BE49-F238E27FC236}">
                <a16:creationId xmlns:a16="http://schemas.microsoft.com/office/drawing/2014/main" id="{0B164083-0EF1-6160-41EA-88D9BEF499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1485663"/>
      </p:ext>
    </p:extLst>
  </p:cSld>
  <p:clrMapOvr>
    <a:masterClrMapping/>
  </p:clrMapOvr>
  <mc:AlternateContent xmlns:mc="http://schemas.openxmlformats.org/markup-compatibility/2006">
    <mc:Choice xmlns:p14="http://schemas.microsoft.com/office/powerpoint/2010/main" Requires="p14">
      <p:transition spd="slow" p14:dur="2000" advTm="22812"/>
    </mc:Choice>
    <mc:Fallback>
      <p:transition spd="slow" advTm="2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rot="16200000">
            <a:off x="362109" y="3850379"/>
            <a:ext cx="2814488" cy="369332"/>
          </a:xfrm>
          <a:prstGeom prst="rect">
            <a:avLst/>
          </a:prstGeom>
          <a:noFill/>
        </p:spPr>
        <p:txBody>
          <a:bodyPr wrap="none" rtlCol="0">
            <a:spAutoFit/>
          </a:bodyPr>
          <a:lstStyle/>
          <a:p>
            <a:r>
              <a:rPr lang="es-ES_tradnl">
                <a:solidFill>
                  <a:schemeClr val="tx2"/>
                </a:solidFill>
              </a:rPr>
              <a:t>Proporción de ciclos FET (%)</a:t>
            </a:r>
          </a:p>
        </p:txBody>
      </p:sp>
      <p:sp>
        <p:nvSpPr>
          <p:cNvPr id="4" name="CuadroTexto 3"/>
          <p:cNvSpPr txBox="1"/>
          <p:nvPr/>
        </p:nvSpPr>
        <p:spPr>
          <a:xfrm rot="5400000">
            <a:off x="8547098" y="3980056"/>
            <a:ext cx="3301096" cy="369332"/>
          </a:xfrm>
          <a:prstGeom prst="rect">
            <a:avLst/>
          </a:prstGeom>
          <a:noFill/>
        </p:spPr>
        <p:txBody>
          <a:bodyPr wrap="none" rtlCol="0">
            <a:spAutoFit/>
          </a:bodyPr>
          <a:lstStyle/>
          <a:p>
            <a:r>
              <a:rPr lang="es-ES_tradnl">
                <a:solidFill>
                  <a:schemeClr val="tx2"/>
                </a:solidFill>
              </a:rPr>
              <a:t>Media de embriones transferidos</a:t>
            </a:r>
          </a:p>
        </p:txBody>
      </p:sp>
      <p:sp>
        <p:nvSpPr>
          <p:cNvPr id="10" name="CuadroTexto 9"/>
          <p:cNvSpPr txBox="1"/>
          <p:nvPr/>
        </p:nvSpPr>
        <p:spPr>
          <a:xfrm>
            <a:off x="5889408" y="6432396"/>
            <a:ext cx="450764" cy="300082"/>
          </a:xfrm>
          <a:prstGeom prst="rect">
            <a:avLst/>
          </a:prstGeom>
          <a:noFill/>
        </p:spPr>
        <p:txBody>
          <a:bodyPr wrap="none" rtlCol="0">
            <a:spAutoFit/>
          </a:bodyPr>
          <a:lstStyle/>
          <a:p>
            <a:r>
              <a:rPr lang="es-CL" sz="1350" dirty="0"/>
              <a:t>año</a:t>
            </a:r>
            <a:endParaRPr lang="en-US" sz="1350" dirty="0"/>
          </a:p>
        </p:txBody>
      </p:sp>
      <p:graphicFrame>
        <p:nvGraphicFramePr>
          <p:cNvPr id="2" name="Gráfico 1">
            <a:extLst>
              <a:ext uri="{FF2B5EF4-FFF2-40B4-BE49-F238E27FC236}">
                <a16:creationId xmlns:a16="http://schemas.microsoft.com/office/drawing/2014/main" id="{94BEEAA0-52D5-4FCC-B809-942E7CCA374C}"/>
              </a:ext>
            </a:extLst>
          </p:cNvPr>
          <p:cNvGraphicFramePr/>
          <p:nvPr/>
        </p:nvGraphicFramePr>
        <p:xfrm>
          <a:off x="2161669" y="1707066"/>
          <a:ext cx="7734191" cy="5150934"/>
        </p:xfrm>
        <a:graphic>
          <a:graphicData uri="http://schemas.openxmlformats.org/drawingml/2006/chart">
            <c:chart xmlns:c="http://schemas.openxmlformats.org/drawingml/2006/chart" xmlns:r="http://schemas.openxmlformats.org/officeDocument/2006/relationships" r:id="rId5"/>
          </a:graphicData>
        </a:graphic>
      </p:graphicFrame>
      <p:sp>
        <p:nvSpPr>
          <p:cNvPr id="6" name="CuadroTexto 5">
            <a:extLst>
              <a:ext uri="{FF2B5EF4-FFF2-40B4-BE49-F238E27FC236}">
                <a16:creationId xmlns:a16="http://schemas.microsoft.com/office/drawing/2014/main" id="{0239A5CE-DF46-42BE-8751-976FACAE6B75}"/>
              </a:ext>
            </a:extLst>
          </p:cNvPr>
          <p:cNvSpPr txBox="1"/>
          <p:nvPr/>
        </p:nvSpPr>
        <p:spPr>
          <a:xfrm>
            <a:off x="10369899" y="271305"/>
            <a:ext cx="1223412" cy="707886"/>
          </a:xfrm>
          <a:prstGeom prst="rect">
            <a:avLst/>
          </a:prstGeom>
          <a:noFill/>
        </p:spPr>
        <p:txBody>
          <a:bodyPr wrap="none" rtlCol="0">
            <a:spAutoFit/>
          </a:bodyPr>
          <a:lstStyle/>
          <a:p>
            <a:r>
              <a:rPr lang="es-ES" sz="4000"/>
              <a:t>2022</a:t>
            </a:r>
            <a:endParaRPr lang="es-CL" sz="4000"/>
          </a:p>
        </p:txBody>
      </p:sp>
      <p:pic>
        <p:nvPicPr>
          <p:cNvPr id="5" name="officeArt object">
            <a:extLst>
              <a:ext uri="{FF2B5EF4-FFF2-40B4-BE49-F238E27FC236}">
                <a16:creationId xmlns:a16="http://schemas.microsoft.com/office/drawing/2014/main" id="{13E2A4C1-BA48-8D00-AC22-6D38A8D936B8}"/>
              </a:ext>
            </a:extLst>
          </p:cNvPr>
          <p:cNvPicPr/>
          <p:nvPr/>
        </p:nvPicPr>
        <p:blipFill>
          <a:blip r:embed="rId6"/>
          <a:stretch>
            <a:fillRect/>
          </a:stretch>
        </p:blipFill>
        <p:spPr>
          <a:xfrm>
            <a:off x="96817" y="169987"/>
            <a:ext cx="1376979" cy="932640"/>
          </a:xfrm>
          <a:prstGeom prst="rect">
            <a:avLst/>
          </a:prstGeom>
          <a:ln w="12700" cap="flat">
            <a:noFill/>
            <a:miter lim="400000"/>
          </a:ln>
          <a:effectLst/>
        </p:spPr>
      </p:pic>
      <p:pic>
        <p:nvPicPr>
          <p:cNvPr id="7" name="11 Imagen">
            <a:extLst>
              <a:ext uri="{FF2B5EF4-FFF2-40B4-BE49-F238E27FC236}">
                <a16:creationId xmlns:a16="http://schemas.microsoft.com/office/drawing/2014/main" id="{1727D21C-B316-C005-5970-8DFD9F7E514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45009" y="169986"/>
            <a:ext cx="1632119" cy="932641"/>
          </a:xfrm>
          <a:prstGeom prst="rect">
            <a:avLst/>
          </a:prstGeom>
          <a:ln w="12700">
            <a:miter lim="400000"/>
          </a:ln>
        </p:spPr>
      </p:pic>
      <p:sp>
        <p:nvSpPr>
          <p:cNvPr id="8" name="CuadroTexto 7">
            <a:extLst>
              <a:ext uri="{FF2B5EF4-FFF2-40B4-BE49-F238E27FC236}">
                <a16:creationId xmlns:a16="http://schemas.microsoft.com/office/drawing/2014/main" id="{B0F385B1-DCF9-B9E7-236C-7552C0982D52}"/>
              </a:ext>
            </a:extLst>
          </p:cNvPr>
          <p:cNvSpPr txBox="1"/>
          <p:nvPr/>
        </p:nvSpPr>
        <p:spPr>
          <a:xfrm>
            <a:off x="1192188" y="502462"/>
            <a:ext cx="9484210" cy="1569660"/>
          </a:xfrm>
          <a:prstGeom prst="rect">
            <a:avLst/>
          </a:prstGeom>
          <a:noFill/>
        </p:spPr>
        <p:txBody>
          <a:bodyPr wrap="square" rtlCol="0">
            <a:spAutoFit/>
          </a:bodyPr>
          <a:lstStyle/>
          <a:p>
            <a:pPr algn="ctr"/>
            <a:r>
              <a:rPr lang="es-ES_tradnl" sz="2400" b="1" dirty="0">
                <a:solidFill>
                  <a:schemeClr val="tx2"/>
                </a:solidFill>
              </a:rPr>
              <a:t>Tendencia regional en la transferencia de embriones criopreservados (FET)
Latinoamérica 1996 - 2023
</a:t>
            </a:r>
          </a:p>
        </p:txBody>
      </p:sp>
      <p:pic>
        <p:nvPicPr>
          <p:cNvPr id="13" name="Audio 12">
            <a:extLst>
              <a:ext uri="{FF2B5EF4-FFF2-40B4-BE49-F238E27FC236}">
                <a16:creationId xmlns:a16="http://schemas.microsoft.com/office/drawing/2014/main" id="{F3F4BDFA-2130-053C-1DF3-AD87C58936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41435778"/>
      </p:ext>
    </p:extLst>
  </p:cSld>
  <p:clrMapOvr>
    <a:masterClrMapping/>
  </p:clrMapOvr>
  <mc:AlternateContent xmlns:mc="http://schemas.openxmlformats.org/markup-compatibility/2006">
    <mc:Choice xmlns:p14="http://schemas.microsoft.com/office/powerpoint/2010/main" Requires="p14">
      <p:transition spd="med" p14:dur="700" advTm="62400">
        <p:fade/>
      </p:transition>
    </mc:Choice>
    <mc:Fallback>
      <p:transition spd="med" advTm="62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6">
            <a:extLst>
              <a:ext uri="{FF2B5EF4-FFF2-40B4-BE49-F238E27FC236}">
                <a16:creationId xmlns:a16="http://schemas.microsoft.com/office/drawing/2014/main" id="{E38FC58F-0852-99C6-4F8A-997B809C56A5}"/>
              </a:ext>
            </a:extLst>
          </p:cNvPr>
          <p:cNvSpPr txBox="1"/>
          <p:nvPr/>
        </p:nvSpPr>
        <p:spPr>
          <a:xfrm rot="16200000">
            <a:off x="458076" y="4056768"/>
            <a:ext cx="2674963" cy="646331"/>
          </a:xfrm>
          <a:prstGeom prst="rect">
            <a:avLst/>
          </a:prstGeom>
          <a:noFill/>
        </p:spPr>
        <p:txBody>
          <a:bodyPr wrap="none" rtlCol="0">
            <a:spAutoFit/>
          </a:bodyPr>
          <a:lstStyle/>
          <a:p>
            <a:r>
              <a:rPr lang="es-ES_tradnl" noProof="1">
                <a:solidFill>
                  <a:schemeClr val="tx2"/>
                </a:solidFill>
              </a:rPr>
              <a:t>Tasa de parto por transf. %
</a:t>
            </a:r>
          </a:p>
        </p:txBody>
      </p:sp>
      <p:sp>
        <p:nvSpPr>
          <p:cNvPr id="3" name="CuadroTexto 8">
            <a:extLst>
              <a:ext uri="{FF2B5EF4-FFF2-40B4-BE49-F238E27FC236}">
                <a16:creationId xmlns:a16="http://schemas.microsoft.com/office/drawing/2014/main" id="{09E94364-EB5A-D42D-1DB0-1FE75E133064}"/>
              </a:ext>
            </a:extLst>
          </p:cNvPr>
          <p:cNvSpPr txBox="1"/>
          <p:nvPr/>
        </p:nvSpPr>
        <p:spPr>
          <a:xfrm>
            <a:off x="2020585" y="315674"/>
            <a:ext cx="7291494" cy="1938992"/>
          </a:xfrm>
          <a:prstGeom prst="rect">
            <a:avLst/>
          </a:prstGeom>
          <a:noFill/>
        </p:spPr>
        <p:txBody>
          <a:bodyPr wrap="square" rtlCol="0">
            <a:spAutoFit/>
          </a:bodyPr>
          <a:lstStyle/>
          <a:p>
            <a:pPr algn="ctr"/>
            <a:r>
              <a:rPr lang="es-ES_tradnl" sz="2800" b="1" noProof="1">
                <a:solidFill>
                  <a:schemeClr val="tx2"/>
                </a:solidFill>
              </a:rPr>
              <a:t>Tasa de parto por transferencia de embriones criopreservados y frescos
RLA 1996 a 2023</a:t>
            </a:r>
            <a:r>
              <a:rPr lang="es-ES_tradnl" sz="3200" b="1" noProof="1">
                <a:solidFill>
                  <a:schemeClr val="tx2"/>
                </a:solidFill>
              </a:rPr>
              <a:t>
</a:t>
            </a:r>
          </a:p>
        </p:txBody>
      </p:sp>
      <p:graphicFrame>
        <p:nvGraphicFramePr>
          <p:cNvPr id="4" name="Gráfico 1">
            <a:extLst>
              <a:ext uri="{FF2B5EF4-FFF2-40B4-BE49-F238E27FC236}">
                <a16:creationId xmlns:a16="http://schemas.microsoft.com/office/drawing/2014/main" id="{0588A760-172A-D4A6-F81E-8B01526CAC48}"/>
              </a:ext>
            </a:extLst>
          </p:cNvPr>
          <p:cNvGraphicFramePr/>
          <p:nvPr/>
        </p:nvGraphicFramePr>
        <p:xfrm>
          <a:off x="1911396" y="1757412"/>
          <a:ext cx="8512356" cy="4882647"/>
        </p:xfrm>
        <a:graphic>
          <a:graphicData uri="http://schemas.openxmlformats.org/drawingml/2006/chart">
            <c:chart xmlns:c="http://schemas.openxmlformats.org/drawingml/2006/chart" xmlns:r="http://schemas.openxmlformats.org/officeDocument/2006/relationships" r:id="rId4"/>
          </a:graphicData>
        </a:graphic>
      </p:graphicFrame>
      <p:sp>
        <p:nvSpPr>
          <p:cNvPr id="5" name="Elipse 2">
            <a:extLst>
              <a:ext uri="{FF2B5EF4-FFF2-40B4-BE49-F238E27FC236}">
                <a16:creationId xmlns:a16="http://schemas.microsoft.com/office/drawing/2014/main" id="{01B1B85B-6C39-C5A9-645A-083D23157BBA}"/>
              </a:ext>
            </a:extLst>
          </p:cNvPr>
          <p:cNvSpPr/>
          <p:nvPr/>
        </p:nvSpPr>
        <p:spPr>
          <a:xfrm>
            <a:off x="8138161" y="1944413"/>
            <a:ext cx="2285592" cy="20526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officeArt object">
            <a:extLst>
              <a:ext uri="{FF2B5EF4-FFF2-40B4-BE49-F238E27FC236}">
                <a16:creationId xmlns:a16="http://schemas.microsoft.com/office/drawing/2014/main" id="{60A3F2CB-7CF5-FFA3-8F04-8323DDC5B4F3}"/>
              </a:ext>
            </a:extLst>
          </p:cNvPr>
          <p:cNvPicPr/>
          <p:nvPr/>
        </p:nvPicPr>
        <p:blipFill>
          <a:blip r:embed="rId5"/>
          <a:stretch>
            <a:fillRect/>
          </a:stretch>
        </p:blipFill>
        <p:spPr>
          <a:xfrm>
            <a:off x="96817" y="169987"/>
            <a:ext cx="1376979" cy="932640"/>
          </a:xfrm>
          <a:prstGeom prst="rect">
            <a:avLst/>
          </a:prstGeom>
          <a:ln w="12700" cap="flat">
            <a:noFill/>
            <a:miter lim="400000"/>
          </a:ln>
          <a:effectLst/>
        </p:spPr>
      </p:pic>
      <p:pic>
        <p:nvPicPr>
          <p:cNvPr id="7" name="11 Imagen">
            <a:extLst>
              <a:ext uri="{FF2B5EF4-FFF2-40B4-BE49-F238E27FC236}">
                <a16:creationId xmlns:a16="http://schemas.microsoft.com/office/drawing/2014/main" id="{7582ED27-4FB8-0D59-568E-50ACDEF1D8B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5009" y="169986"/>
            <a:ext cx="1632119" cy="932641"/>
          </a:xfrm>
          <a:prstGeom prst="rect">
            <a:avLst/>
          </a:prstGeom>
          <a:ln w="12700">
            <a:miter lim="400000"/>
          </a:ln>
        </p:spPr>
      </p:pic>
      <p:pic>
        <p:nvPicPr>
          <p:cNvPr id="10" name="Audio 9">
            <a:extLst>
              <a:ext uri="{FF2B5EF4-FFF2-40B4-BE49-F238E27FC236}">
                <a16:creationId xmlns:a16="http://schemas.microsoft.com/office/drawing/2014/main" id="{7AA9D7FB-DF6C-F385-CF5B-1A012C5850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37082780"/>
      </p:ext>
    </p:extLst>
  </p:cSld>
  <p:clrMapOvr>
    <a:masterClrMapping/>
  </p:clrMapOvr>
  <mc:AlternateContent xmlns:mc="http://schemas.openxmlformats.org/markup-compatibility/2006">
    <mc:Choice xmlns:p14="http://schemas.microsoft.com/office/powerpoint/2010/main" Requires="p14">
      <p:transition spd="slow" p14:dur="2000" advTm="65397"/>
    </mc:Choice>
    <mc:Fallback>
      <p:transition spd="slow" advTm="65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91E1E-7387-23A0-A56F-C4D3F4CCA914}"/>
            </a:ext>
          </a:extLst>
        </p:cNvPr>
        <p:cNvGrpSpPr/>
        <p:nvPr/>
      </p:nvGrpSpPr>
      <p:grpSpPr>
        <a:xfrm>
          <a:off x="0" y="0"/>
          <a:ext cx="0" cy="0"/>
          <a:chOff x="0" y="0"/>
          <a:chExt cx="0" cy="0"/>
        </a:xfrm>
      </p:grpSpPr>
      <p:sp>
        <p:nvSpPr>
          <p:cNvPr id="9" name="Shape 225">
            <a:extLst>
              <a:ext uri="{FF2B5EF4-FFF2-40B4-BE49-F238E27FC236}">
                <a16:creationId xmlns:a16="http://schemas.microsoft.com/office/drawing/2014/main" id="{871CE724-7444-C9E7-03CF-111F87A7A156}"/>
              </a:ext>
            </a:extLst>
          </p:cNvPr>
          <p:cNvSpPr txBox="1">
            <a:spLocks/>
          </p:cNvSpPr>
          <p:nvPr/>
        </p:nvSpPr>
        <p:spPr>
          <a:xfrm>
            <a:off x="2718553" y="1097133"/>
            <a:ext cx="7018485" cy="1136091"/>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3763"/>
            <a:r>
              <a:rPr lang="es-ES_tradnl" sz="2800" b="1" noProof="1">
                <a:solidFill>
                  <a:schemeClr val="tx2"/>
                </a:solidFill>
                <a:latin typeface="+mn-lt"/>
              </a:rPr>
              <a:t>Tasa de parto al transferir </a:t>
            </a:r>
            <a:r>
              <a:rPr lang="es-ES_tradnl" sz="2800" b="1" noProof="1">
                <a:solidFill>
                  <a:srgbClr val="C00000"/>
                </a:solidFill>
                <a:latin typeface="+mn-lt"/>
              </a:rPr>
              <a:t>blastocistos frescos y criopreservados </a:t>
            </a:r>
            <a:r>
              <a:rPr lang="es-ES_tradnl" sz="2800" b="1" noProof="1">
                <a:solidFill>
                  <a:schemeClr val="tx2"/>
                </a:solidFill>
                <a:latin typeface="+mn-lt"/>
              </a:rPr>
              <a:t>(sin PGT)</a:t>
            </a:r>
          </a:p>
          <a:p>
            <a:pPr algn="ctr" defTabSz="123763"/>
            <a:r>
              <a:rPr lang="es-ES_tradnl" sz="2000" noProof="1">
                <a:solidFill>
                  <a:schemeClr val="tx2"/>
                </a:solidFill>
                <a:latin typeface="+mn-lt"/>
              </a:rPr>
              <a:t>Todas las transferencias, 2023</a:t>
            </a:r>
          </a:p>
        </p:txBody>
      </p:sp>
      <p:sp>
        <p:nvSpPr>
          <p:cNvPr id="7" name="CuadroTexto 6">
            <a:extLst>
              <a:ext uri="{FF2B5EF4-FFF2-40B4-BE49-F238E27FC236}">
                <a16:creationId xmlns:a16="http://schemas.microsoft.com/office/drawing/2014/main" id="{F64A557B-6735-0F34-CDD5-09DE4CF4CE02}"/>
              </a:ext>
            </a:extLst>
          </p:cNvPr>
          <p:cNvSpPr txBox="1"/>
          <p:nvPr/>
        </p:nvSpPr>
        <p:spPr>
          <a:xfrm>
            <a:off x="4180368" y="5214876"/>
            <a:ext cx="1783914" cy="400110"/>
          </a:xfrm>
          <a:prstGeom prst="rect">
            <a:avLst/>
          </a:prstGeom>
          <a:noFill/>
        </p:spPr>
        <p:txBody>
          <a:bodyPr wrap="square" rtlCol="0">
            <a:spAutoFit/>
          </a:bodyPr>
          <a:lstStyle/>
          <a:p>
            <a:r>
              <a:rPr lang="es-ES_tradnl" sz="2000" noProof="1"/>
              <a:t>Tasa de parto</a:t>
            </a:r>
          </a:p>
        </p:txBody>
      </p:sp>
      <p:graphicFrame>
        <p:nvGraphicFramePr>
          <p:cNvPr id="41" name="Object 9">
            <a:extLst>
              <a:ext uri="{FF2B5EF4-FFF2-40B4-BE49-F238E27FC236}">
                <a16:creationId xmlns:a16="http://schemas.microsoft.com/office/drawing/2014/main" id="{8EF2A556-3399-0EBE-7FCD-66799CD97C5E}"/>
              </a:ext>
            </a:extLst>
          </p:cNvPr>
          <p:cNvGraphicFramePr>
            <a:graphicFrameLocks/>
          </p:cNvGraphicFramePr>
          <p:nvPr/>
        </p:nvGraphicFramePr>
        <p:xfrm>
          <a:off x="3016470" y="1973947"/>
          <a:ext cx="6648509" cy="3302246"/>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 Box 17">
            <a:extLst>
              <a:ext uri="{FF2B5EF4-FFF2-40B4-BE49-F238E27FC236}">
                <a16:creationId xmlns:a16="http://schemas.microsoft.com/office/drawing/2014/main" id="{868AB4C2-5D91-2484-8B41-EB4D5E920B78}"/>
              </a:ext>
            </a:extLst>
          </p:cNvPr>
          <p:cNvSpPr txBox="1">
            <a:spLocks noChangeArrowheads="1"/>
          </p:cNvSpPr>
          <p:nvPr/>
        </p:nvSpPr>
        <p:spPr bwMode="auto">
          <a:xfrm>
            <a:off x="2097571" y="3955266"/>
            <a:ext cx="993164" cy="282569"/>
          </a:xfrm>
          <a:prstGeom prst="rect">
            <a:avLst/>
          </a:prstGeom>
          <a:noFill/>
          <a:ln w="9525">
            <a:noFill/>
            <a:miter lim="800000"/>
            <a:headEnd/>
            <a:tailEnd/>
          </a:ln>
          <a:effectLst/>
        </p:spPr>
        <p:txBody>
          <a:bodyPr wrap="square" lIns="36008" tIns="17998" rIns="36008" bIns="17998">
            <a:spAutoFit/>
          </a:bodyPr>
          <a:lstStyle/>
          <a:p>
            <a:pPr defTabSz="360027"/>
            <a:r>
              <a:rPr lang="es-CL" sz="1600" b="1" dirty="0">
                <a:solidFill>
                  <a:srgbClr val="000000"/>
                </a:solidFill>
              </a:rPr>
              <a:t>N= 25.905</a:t>
            </a:r>
          </a:p>
        </p:txBody>
      </p:sp>
      <p:sp>
        <p:nvSpPr>
          <p:cNvPr id="20" name="Text Box 17">
            <a:extLst>
              <a:ext uri="{FF2B5EF4-FFF2-40B4-BE49-F238E27FC236}">
                <a16:creationId xmlns:a16="http://schemas.microsoft.com/office/drawing/2014/main" id="{DA272CDB-EEA1-14AC-6DCE-F2FF353C4CB6}"/>
              </a:ext>
            </a:extLst>
          </p:cNvPr>
          <p:cNvSpPr txBox="1">
            <a:spLocks noChangeArrowheads="1"/>
          </p:cNvSpPr>
          <p:nvPr/>
        </p:nvSpPr>
        <p:spPr bwMode="auto">
          <a:xfrm>
            <a:off x="2097571" y="2823473"/>
            <a:ext cx="993164" cy="282569"/>
          </a:xfrm>
          <a:prstGeom prst="rect">
            <a:avLst/>
          </a:prstGeom>
          <a:noFill/>
          <a:ln w="9525">
            <a:noFill/>
            <a:miter lim="800000"/>
            <a:headEnd/>
            <a:tailEnd/>
          </a:ln>
          <a:effectLst/>
        </p:spPr>
        <p:txBody>
          <a:bodyPr wrap="square" lIns="36008" tIns="17998" rIns="36008" bIns="17998">
            <a:spAutoFit/>
          </a:bodyPr>
          <a:lstStyle/>
          <a:p>
            <a:pPr defTabSz="360027"/>
            <a:r>
              <a:rPr lang="es-ES" sz="1600" b="1" dirty="0">
                <a:solidFill>
                  <a:srgbClr val="000000"/>
                </a:solidFill>
              </a:rPr>
              <a:t>N=  6205</a:t>
            </a:r>
            <a:endParaRPr lang="es-CL" sz="1600" b="1" dirty="0">
              <a:solidFill>
                <a:srgbClr val="000000"/>
              </a:solidFill>
            </a:endParaRPr>
          </a:p>
        </p:txBody>
      </p:sp>
      <p:sp>
        <p:nvSpPr>
          <p:cNvPr id="4" name="CuadroTexto 3">
            <a:extLst>
              <a:ext uri="{FF2B5EF4-FFF2-40B4-BE49-F238E27FC236}">
                <a16:creationId xmlns:a16="http://schemas.microsoft.com/office/drawing/2014/main" id="{69C74A4E-64A1-9CEA-BACC-CF52C9F9EDEE}"/>
              </a:ext>
            </a:extLst>
          </p:cNvPr>
          <p:cNvSpPr txBox="1"/>
          <p:nvPr/>
        </p:nvSpPr>
        <p:spPr>
          <a:xfrm>
            <a:off x="2088875" y="4237835"/>
            <a:ext cx="910420" cy="276999"/>
          </a:xfrm>
          <a:prstGeom prst="rect">
            <a:avLst/>
          </a:prstGeom>
          <a:noFill/>
        </p:spPr>
        <p:txBody>
          <a:bodyPr wrap="square" rtlCol="0">
            <a:spAutoFit/>
          </a:bodyPr>
          <a:lstStyle/>
          <a:p>
            <a:r>
              <a:rPr lang="es-ES" sz="1200" dirty="0">
                <a:solidFill>
                  <a:schemeClr val="tx2"/>
                </a:solidFill>
              </a:rPr>
              <a:t>(</a:t>
            </a:r>
            <a:r>
              <a:rPr lang="es-ES" sz="1200" dirty="0" err="1">
                <a:solidFill>
                  <a:schemeClr val="tx2"/>
                </a:solidFill>
              </a:rPr>
              <a:t>xET</a:t>
            </a:r>
            <a:r>
              <a:rPr lang="es-ES" sz="1200" dirty="0">
                <a:solidFill>
                  <a:schemeClr val="tx2"/>
                </a:solidFill>
              </a:rPr>
              <a:t> = 1,37)</a:t>
            </a:r>
            <a:endParaRPr lang="es-CL" sz="1200" dirty="0">
              <a:solidFill>
                <a:schemeClr val="tx2"/>
              </a:solidFill>
            </a:endParaRPr>
          </a:p>
        </p:txBody>
      </p:sp>
      <p:sp>
        <p:nvSpPr>
          <p:cNvPr id="28" name="CuadroTexto 27">
            <a:extLst>
              <a:ext uri="{FF2B5EF4-FFF2-40B4-BE49-F238E27FC236}">
                <a16:creationId xmlns:a16="http://schemas.microsoft.com/office/drawing/2014/main" id="{885136B3-F115-91DC-A8E7-98CE463DFE77}"/>
              </a:ext>
            </a:extLst>
          </p:cNvPr>
          <p:cNvSpPr txBox="1"/>
          <p:nvPr/>
        </p:nvSpPr>
        <p:spPr>
          <a:xfrm>
            <a:off x="2006131" y="3074859"/>
            <a:ext cx="993164" cy="276999"/>
          </a:xfrm>
          <a:prstGeom prst="rect">
            <a:avLst/>
          </a:prstGeom>
          <a:noFill/>
        </p:spPr>
        <p:txBody>
          <a:bodyPr wrap="square" rtlCol="0">
            <a:spAutoFit/>
          </a:bodyPr>
          <a:lstStyle/>
          <a:p>
            <a:r>
              <a:rPr lang="es-ES" sz="1200" dirty="0">
                <a:solidFill>
                  <a:schemeClr val="tx2"/>
                </a:solidFill>
              </a:rPr>
              <a:t>(</a:t>
            </a:r>
            <a:r>
              <a:rPr lang="es-ES" sz="1200" dirty="0" err="1">
                <a:solidFill>
                  <a:schemeClr val="tx2"/>
                </a:solidFill>
              </a:rPr>
              <a:t>xET</a:t>
            </a:r>
            <a:r>
              <a:rPr lang="es-ES" sz="1200" dirty="0">
                <a:solidFill>
                  <a:schemeClr val="tx2"/>
                </a:solidFill>
              </a:rPr>
              <a:t> = 1,55)</a:t>
            </a:r>
            <a:endParaRPr lang="es-CL" sz="1200" dirty="0">
              <a:solidFill>
                <a:schemeClr val="tx2"/>
              </a:solidFill>
            </a:endParaRPr>
          </a:p>
        </p:txBody>
      </p:sp>
      <p:sp>
        <p:nvSpPr>
          <p:cNvPr id="2" name="TextBox 1">
            <a:extLst>
              <a:ext uri="{FF2B5EF4-FFF2-40B4-BE49-F238E27FC236}">
                <a16:creationId xmlns:a16="http://schemas.microsoft.com/office/drawing/2014/main" id="{0BB6A74F-E8B6-EB45-2EFD-245C989B5A5E}"/>
              </a:ext>
            </a:extLst>
          </p:cNvPr>
          <p:cNvSpPr txBox="1"/>
          <p:nvPr/>
        </p:nvSpPr>
        <p:spPr>
          <a:xfrm>
            <a:off x="4568786" y="2698871"/>
            <a:ext cx="1002069" cy="461665"/>
          </a:xfrm>
          <a:prstGeom prst="rect">
            <a:avLst/>
          </a:prstGeom>
          <a:noFill/>
        </p:spPr>
        <p:txBody>
          <a:bodyPr wrap="none" rtlCol="0">
            <a:spAutoFit/>
          </a:bodyPr>
          <a:lstStyle/>
          <a:p>
            <a:r>
              <a:rPr lang="es-ES_tradnl" sz="2400" b="1" noProof="1">
                <a:solidFill>
                  <a:schemeClr val="bg1"/>
                </a:solidFill>
              </a:rPr>
              <a:t>Fresco</a:t>
            </a:r>
          </a:p>
        </p:txBody>
      </p:sp>
      <p:sp>
        <p:nvSpPr>
          <p:cNvPr id="3" name="TextBox 2">
            <a:extLst>
              <a:ext uri="{FF2B5EF4-FFF2-40B4-BE49-F238E27FC236}">
                <a16:creationId xmlns:a16="http://schemas.microsoft.com/office/drawing/2014/main" id="{674A6E23-47D1-2F56-FC78-5A8371187FA2}"/>
              </a:ext>
            </a:extLst>
          </p:cNvPr>
          <p:cNvSpPr txBox="1"/>
          <p:nvPr/>
        </p:nvSpPr>
        <p:spPr>
          <a:xfrm>
            <a:off x="4827524" y="4087473"/>
            <a:ext cx="628698" cy="461665"/>
          </a:xfrm>
          <a:prstGeom prst="rect">
            <a:avLst/>
          </a:prstGeom>
          <a:noFill/>
        </p:spPr>
        <p:txBody>
          <a:bodyPr wrap="none" rtlCol="0">
            <a:spAutoFit/>
          </a:bodyPr>
          <a:lstStyle/>
          <a:p>
            <a:r>
              <a:rPr lang="en-US" sz="2400" b="1" dirty="0">
                <a:solidFill>
                  <a:schemeClr val="bg1"/>
                </a:solidFill>
              </a:rPr>
              <a:t>FET</a:t>
            </a:r>
          </a:p>
        </p:txBody>
      </p:sp>
      <p:pic>
        <p:nvPicPr>
          <p:cNvPr id="5" name="officeArt object">
            <a:extLst>
              <a:ext uri="{FF2B5EF4-FFF2-40B4-BE49-F238E27FC236}">
                <a16:creationId xmlns:a16="http://schemas.microsoft.com/office/drawing/2014/main" id="{E8BE2364-CF05-9E61-C601-9115D49550D6}"/>
              </a:ext>
            </a:extLst>
          </p:cNvPr>
          <p:cNvPicPr/>
          <p:nvPr/>
        </p:nvPicPr>
        <p:blipFill>
          <a:blip r:embed="rId6"/>
          <a:stretch>
            <a:fillRect/>
          </a:stretch>
        </p:blipFill>
        <p:spPr>
          <a:xfrm>
            <a:off x="96817" y="169987"/>
            <a:ext cx="1376979" cy="932640"/>
          </a:xfrm>
          <a:prstGeom prst="rect">
            <a:avLst/>
          </a:prstGeom>
          <a:ln w="12700" cap="flat">
            <a:noFill/>
            <a:miter lim="400000"/>
          </a:ln>
          <a:effectLst/>
        </p:spPr>
      </p:pic>
      <p:pic>
        <p:nvPicPr>
          <p:cNvPr id="6" name="11 Imagen">
            <a:extLst>
              <a:ext uri="{FF2B5EF4-FFF2-40B4-BE49-F238E27FC236}">
                <a16:creationId xmlns:a16="http://schemas.microsoft.com/office/drawing/2014/main" id="{EFA5AA4E-D49D-6803-6DAC-53C43BA011C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45009" y="169986"/>
            <a:ext cx="1632119" cy="932641"/>
          </a:xfrm>
          <a:prstGeom prst="rect">
            <a:avLst/>
          </a:prstGeom>
          <a:ln w="12700">
            <a:miter lim="400000"/>
          </a:ln>
        </p:spPr>
      </p:pic>
      <p:sp>
        <p:nvSpPr>
          <p:cNvPr id="8" name="CuadroTexto 7">
            <a:extLst>
              <a:ext uri="{FF2B5EF4-FFF2-40B4-BE49-F238E27FC236}">
                <a16:creationId xmlns:a16="http://schemas.microsoft.com/office/drawing/2014/main" id="{747C2432-C1DC-9E83-16D9-5BA43720D4B5}"/>
              </a:ext>
            </a:extLst>
          </p:cNvPr>
          <p:cNvSpPr txBox="1"/>
          <p:nvPr/>
        </p:nvSpPr>
        <p:spPr>
          <a:xfrm>
            <a:off x="8110236" y="5739244"/>
            <a:ext cx="1491058" cy="276999"/>
          </a:xfrm>
          <a:prstGeom prst="rect">
            <a:avLst/>
          </a:prstGeom>
          <a:noFill/>
        </p:spPr>
        <p:txBody>
          <a:bodyPr wrap="square" rtlCol="0">
            <a:spAutoFit/>
          </a:bodyPr>
          <a:lstStyle/>
          <a:p>
            <a:r>
              <a:rPr lang="es-ES" sz="1200" dirty="0"/>
              <a:t>p &lt; 0.0001</a:t>
            </a:r>
            <a:endParaRPr lang="es-CL" sz="1200" dirty="0"/>
          </a:p>
        </p:txBody>
      </p:sp>
      <p:pic>
        <p:nvPicPr>
          <p:cNvPr id="12" name="Audio 11">
            <a:extLst>
              <a:ext uri="{FF2B5EF4-FFF2-40B4-BE49-F238E27FC236}">
                <a16:creationId xmlns:a16="http://schemas.microsoft.com/office/drawing/2014/main" id="{C7ADFA63-3385-6BC2-E51E-28FF195CA2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14164438"/>
      </p:ext>
    </p:extLst>
  </p:cSld>
  <p:clrMapOvr>
    <a:masterClrMapping/>
  </p:clrMapOvr>
  <p:transition spd="med" advTm="871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bldLst>
      <p:bldP spid="4"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43"/>
          <p:cNvSpPr>
            <a:spLocks/>
          </p:cNvSpPr>
          <p:nvPr/>
        </p:nvSpPr>
        <p:spPr bwMode="auto">
          <a:xfrm>
            <a:off x="1588155" y="265401"/>
            <a:ext cx="8491265" cy="1465585"/>
          </a:xfrm>
          <a:prstGeom prst="rect">
            <a:avLst/>
          </a:prstGeom>
          <a:noFill/>
          <a:ln w="12700">
            <a:noFill/>
            <a:miter lim="400000"/>
            <a:headEnd/>
            <a:tailEnd/>
          </a:ln>
        </p:spPr>
        <p:txBody>
          <a:bodyPr lIns="40627" tIns="40627" rIns="40627" bIns="40627" anchor="ctr"/>
          <a:lstStyle/>
          <a:p>
            <a:pPr algn="ctr" defTabSz="321424"/>
            <a:r>
              <a:rPr lang="es-ES_tradnl" sz="2800" b="1" noProof="1">
                <a:solidFill>
                  <a:schemeClr val="tx2"/>
                </a:solidFill>
              </a:rPr>
              <a:t>Registro Latinoamericano de reproducción asistida (RLA)</a:t>
            </a:r>
          </a:p>
          <a:p>
            <a:pPr algn="ctr" defTabSz="321424"/>
            <a:r>
              <a:rPr lang="es-ES_tradnl" sz="2800" b="1" noProof="1">
                <a:solidFill>
                  <a:schemeClr val="tx2"/>
                </a:solidFill>
                <a:sym typeface="Calibri" pitchFamily="34" charset="0"/>
              </a:rPr>
              <a:t>1990 - 2023</a:t>
            </a:r>
          </a:p>
        </p:txBody>
      </p:sp>
      <p:graphicFrame>
        <p:nvGraphicFramePr>
          <p:cNvPr id="21" name="Gráfico 20">
            <a:hlinkClick r:id="" action="ppaction://hlinkshowjump?jump=nextslide"/>
            <a:extLst>
              <a:ext uri="{FF2B5EF4-FFF2-40B4-BE49-F238E27FC236}">
                <a16:creationId xmlns:a16="http://schemas.microsoft.com/office/drawing/2014/main" id="{94B78547-00B5-4280-9518-50B2259782E2}"/>
              </a:ext>
            </a:extLst>
          </p:cNvPr>
          <p:cNvGraphicFramePr/>
          <p:nvPr/>
        </p:nvGraphicFramePr>
        <p:xfrm>
          <a:off x="1696719" y="1884855"/>
          <a:ext cx="8798562" cy="48260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4">
            <a:extLst>
              <a:ext uri="{FF2B5EF4-FFF2-40B4-BE49-F238E27FC236}">
                <a16:creationId xmlns:a16="http://schemas.microsoft.com/office/drawing/2014/main" id="{593D6B32-008D-DAD3-7EF7-A5A7D0D5C709}"/>
              </a:ext>
            </a:extLst>
          </p:cNvPr>
          <p:cNvSpPr txBox="1"/>
          <p:nvPr/>
        </p:nvSpPr>
        <p:spPr>
          <a:xfrm>
            <a:off x="3291279" y="3924463"/>
            <a:ext cx="969433" cy="276999"/>
          </a:xfrm>
          <a:prstGeom prst="rect">
            <a:avLst/>
          </a:prstGeom>
          <a:noFill/>
        </p:spPr>
        <p:txBody>
          <a:bodyPr wrap="none" rtlCol="0">
            <a:spAutoFit/>
          </a:bodyPr>
          <a:lstStyle/>
          <a:p>
            <a:pPr algn="ctr"/>
            <a:r>
              <a:rPr lang="es-ES_tradnl" sz="1200" noProof="1">
                <a:solidFill>
                  <a:srgbClr val="0070C0"/>
                </a:solidFill>
              </a:rPr>
              <a:t>Acreditación</a:t>
            </a:r>
          </a:p>
        </p:txBody>
      </p:sp>
      <p:sp>
        <p:nvSpPr>
          <p:cNvPr id="10" name="Down Arrow 7">
            <a:extLst>
              <a:ext uri="{FF2B5EF4-FFF2-40B4-BE49-F238E27FC236}">
                <a16:creationId xmlns:a16="http://schemas.microsoft.com/office/drawing/2014/main" id="{4F4CA93D-5B1B-4AE6-A48A-9216D8740081}"/>
              </a:ext>
            </a:extLst>
          </p:cNvPr>
          <p:cNvSpPr/>
          <p:nvPr/>
        </p:nvSpPr>
        <p:spPr>
          <a:xfrm>
            <a:off x="3784665" y="4205182"/>
            <a:ext cx="45719" cy="4796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00" dirty="0">
              <a:solidFill>
                <a:srgbClr val="0070C0"/>
              </a:solidFill>
              <a:latin typeface="+mj-lt"/>
            </a:endParaRPr>
          </a:p>
        </p:txBody>
      </p:sp>
      <p:sp>
        <p:nvSpPr>
          <p:cNvPr id="13" name="Down Arrow 9">
            <a:extLst>
              <a:ext uri="{FF2B5EF4-FFF2-40B4-BE49-F238E27FC236}">
                <a16:creationId xmlns:a16="http://schemas.microsoft.com/office/drawing/2014/main" id="{AEE41C7D-17DB-B5FA-4799-9A5E845000D6}"/>
              </a:ext>
            </a:extLst>
          </p:cNvPr>
          <p:cNvSpPr/>
          <p:nvPr/>
        </p:nvSpPr>
        <p:spPr>
          <a:xfrm flipH="1">
            <a:off x="7322530" y="2664114"/>
            <a:ext cx="45719" cy="286763"/>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0070C0"/>
              </a:solidFill>
            </a:endParaRPr>
          </a:p>
        </p:txBody>
      </p:sp>
      <p:sp>
        <p:nvSpPr>
          <p:cNvPr id="14" name="TextBox 13">
            <a:extLst>
              <a:ext uri="{FF2B5EF4-FFF2-40B4-BE49-F238E27FC236}">
                <a16:creationId xmlns:a16="http://schemas.microsoft.com/office/drawing/2014/main" id="{2E35B5B0-2666-87F6-C935-B0CAFCA7815B}"/>
              </a:ext>
            </a:extLst>
          </p:cNvPr>
          <p:cNvSpPr txBox="1"/>
          <p:nvPr/>
        </p:nvSpPr>
        <p:spPr>
          <a:xfrm>
            <a:off x="6820982" y="2328573"/>
            <a:ext cx="890628" cy="461665"/>
          </a:xfrm>
          <a:prstGeom prst="rect">
            <a:avLst/>
          </a:prstGeom>
          <a:noFill/>
        </p:spPr>
        <p:txBody>
          <a:bodyPr wrap="none" rtlCol="0">
            <a:spAutoFit/>
          </a:bodyPr>
          <a:lstStyle/>
          <a:p>
            <a:r>
              <a:rPr lang="es-ES_tradnl" sz="1200" noProof="1">
                <a:solidFill>
                  <a:srgbClr val="0070C0"/>
                </a:solidFill>
              </a:rPr>
              <a:t>Registro </a:t>
            </a:r>
          </a:p>
          <a:p>
            <a:r>
              <a:rPr lang="es-ES_tradnl" sz="1200" noProof="1">
                <a:solidFill>
                  <a:srgbClr val="0070C0"/>
                </a:solidFill>
              </a:rPr>
              <a:t>caso a caso</a:t>
            </a:r>
          </a:p>
        </p:txBody>
      </p:sp>
      <p:sp>
        <p:nvSpPr>
          <p:cNvPr id="16" name="Down Arrow 9">
            <a:extLst>
              <a:ext uri="{FF2B5EF4-FFF2-40B4-BE49-F238E27FC236}">
                <a16:creationId xmlns:a16="http://schemas.microsoft.com/office/drawing/2014/main" id="{22B90EDA-5524-C9CE-39A7-7951702D7085}"/>
              </a:ext>
            </a:extLst>
          </p:cNvPr>
          <p:cNvSpPr/>
          <p:nvPr/>
        </p:nvSpPr>
        <p:spPr>
          <a:xfrm flipH="1">
            <a:off x="8461152" y="1918341"/>
            <a:ext cx="45719" cy="253499"/>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solidFill>
                <a:srgbClr val="0070C0"/>
              </a:solidFill>
            </a:endParaRPr>
          </a:p>
        </p:txBody>
      </p:sp>
      <p:sp>
        <p:nvSpPr>
          <p:cNvPr id="17" name="TextBox 16">
            <a:extLst>
              <a:ext uri="{FF2B5EF4-FFF2-40B4-BE49-F238E27FC236}">
                <a16:creationId xmlns:a16="http://schemas.microsoft.com/office/drawing/2014/main" id="{B9F57EBB-8EA1-17AF-D881-3D21CE1C4B6B}"/>
              </a:ext>
            </a:extLst>
          </p:cNvPr>
          <p:cNvSpPr txBox="1"/>
          <p:nvPr/>
        </p:nvSpPr>
        <p:spPr>
          <a:xfrm>
            <a:off x="8162468" y="1740972"/>
            <a:ext cx="636713" cy="276999"/>
          </a:xfrm>
          <a:prstGeom prst="rect">
            <a:avLst/>
          </a:prstGeom>
          <a:noFill/>
        </p:spPr>
        <p:txBody>
          <a:bodyPr wrap="none" rtlCol="0">
            <a:spAutoFit/>
          </a:bodyPr>
          <a:lstStyle/>
          <a:p>
            <a:r>
              <a:rPr lang="es-ES_tradnl" sz="1200" noProof="1">
                <a:solidFill>
                  <a:srgbClr val="0070C0"/>
                </a:solidFill>
              </a:rPr>
              <a:t>ANARA</a:t>
            </a:r>
          </a:p>
        </p:txBody>
      </p:sp>
      <p:pic>
        <p:nvPicPr>
          <p:cNvPr id="18" name="Picture 5">
            <a:extLst>
              <a:ext uri="{FF2B5EF4-FFF2-40B4-BE49-F238E27FC236}">
                <a16:creationId xmlns:a16="http://schemas.microsoft.com/office/drawing/2014/main" id="{0D277C58-33F4-049C-A332-4E60A2296253}"/>
              </a:ext>
            </a:extLst>
          </p:cNvPr>
          <p:cNvPicPr>
            <a:picLocks noChangeAspect="1"/>
          </p:cNvPicPr>
          <p:nvPr/>
        </p:nvPicPr>
        <p:blipFill>
          <a:blip r:embed="rId5"/>
          <a:srcRect/>
          <a:stretch/>
        </p:blipFill>
        <p:spPr>
          <a:xfrm>
            <a:off x="8249425" y="1283562"/>
            <a:ext cx="423453" cy="447424"/>
          </a:xfrm>
          <a:prstGeom prst="rect">
            <a:avLst/>
          </a:prstGeom>
        </p:spPr>
      </p:pic>
      <p:pic>
        <p:nvPicPr>
          <p:cNvPr id="2" name="officeArt object">
            <a:extLst>
              <a:ext uri="{FF2B5EF4-FFF2-40B4-BE49-F238E27FC236}">
                <a16:creationId xmlns:a16="http://schemas.microsoft.com/office/drawing/2014/main" id="{5D7CE351-8769-8F59-5E16-E0BFB2DE3650}"/>
              </a:ext>
            </a:extLst>
          </p:cNvPr>
          <p:cNvPicPr/>
          <p:nvPr/>
        </p:nvPicPr>
        <p:blipFill>
          <a:blip r:embed="rId6"/>
          <a:stretch>
            <a:fillRect/>
          </a:stretch>
        </p:blipFill>
        <p:spPr>
          <a:xfrm>
            <a:off x="96817" y="169987"/>
            <a:ext cx="1376979" cy="932640"/>
          </a:xfrm>
          <a:prstGeom prst="rect">
            <a:avLst/>
          </a:prstGeom>
          <a:ln w="12700" cap="flat">
            <a:noFill/>
            <a:miter lim="400000"/>
          </a:ln>
          <a:effectLst/>
        </p:spPr>
      </p:pic>
      <p:pic>
        <p:nvPicPr>
          <p:cNvPr id="3" name="11 Imagen">
            <a:extLst>
              <a:ext uri="{FF2B5EF4-FFF2-40B4-BE49-F238E27FC236}">
                <a16:creationId xmlns:a16="http://schemas.microsoft.com/office/drawing/2014/main" id="{D82AE306-C4B7-6215-1CEA-C6AC02219FF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45009" y="169986"/>
            <a:ext cx="1632119" cy="932641"/>
          </a:xfrm>
          <a:prstGeom prst="rect">
            <a:avLst/>
          </a:prstGeom>
          <a:ln w="12700">
            <a:miter lim="400000"/>
          </a:ln>
        </p:spPr>
      </p:pic>
      <p:sp>
        <p:nvSpPr>
          <p:cNvPr id="4" name="Down Arrow 9">
            <a:extLst>
              <a:ext uri="{FF2B5EF4-FFF2-40B4-BE49-F238E27FC236}">
                <a16:creationId xmlns:a16="http://schemas.microsoft.com/office/drawing/2014/main" id="{401D8C4B-2678-69DD-AD04-C426F10BACB6}"/>
              </a:ext>
            </a:extLst>
          </p:cNvPr>
          <p:cNvSpPr/>
          <p:nvPr/>
        </p:nvSpPr>
        <p:spPr>
          <a:xfrm>
            <a:off x="5306780" y="3259925"/>
            <a:ext cx="45719" cy="647700"/>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sz="1000">
              <a:solidFill>
                <a:srgbClr val="0070C0"/>
              </a:solidFill>
            </a:endParaRPr>
          </a:p>
        </p:txBody>
      </p:sp>
      <p:sp>
        <p:nvSpPr>
          <p:cNvPr id="5" name="TextBox 4">
            <a:extLst>
              <a:ext uri="{FF2B5EF4-FFF2-40B4-BE49-F238E27FC236}">
                <a16:creationId xmlns:a16="http://schemas.microsoft.com/office/drawing/2014/main" id="{974521F5-F51B-6FA1-DA1B-25DBFA289F9C}"/>
              </a:ext>
            </a:extLst>
          </p:cNvPr>
          <p:cNvSpPr txBox="1"/>
          <p:nvPr/>
        </p:nvSpPr>
        <p:spPr>
          <a:xfrm>
            <a:off x="4826997" y="3095477"/>
            <a:ext cx="850041" cy="276999"/>
          </a:xfrm>
          <a:prstGeom prst="rect">
            <a:avLst/>
          </a:prstGeom>
          <a:noFill/>
        </p:spPr>
        <p:txBody>
          <a:bodyPr wrap="none" rtlCol="0">
            <a:spAutoFit/>
          </a:bodyPr>
          <a:lstStyle/>
          <a:p>
            <a:r>
              <a:rPr lang="es-ES_tradnl" sz="1200" noProof="1">
                <a:solidFill>
                  <a:srgbClr val="0070C0"/>
                </a:solidFill>
              </a:rPr>
              <a:t>Pec Online</a:t>
            </a:r>
          </a:p>
        </p:txBody>
      </p:sp>
      <p:pic>
        <p:nvPicPr>
          <p:cNvPr id="8" name="Audio 7">
            <a:extLst>
              <a:ext uri="{FF2B5EF4-FFF2-40B4-BE49-F238E27FC236}">
                <a16:creationId xmlns:a16="http://schemas.microsoft.com/office/drawing/2014/main" id="{84E16457-E328-5CC2-A876-1BF86AF2D2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04894584"/>
      </p:ext>
    </p:extLst>
  </p:cSld>
  <p:clrMapOvr>
    <a:masterClrMapping/>
  </p:clrMapOvr>
  <mc:AlternateContent xmlns:mc="http://schemas.openxmlformats.org/markup-compatibility/2006">
    <mc:Choice xmlns:p14="http://schemas.microsoft.com/office/powerpoint/2010/main" Requires="p14">
      <p:transition spd="med" p14:dur="700" advTm="201120">
        <p:fade/>
      </p:transition>
    </mc:Choice>
    <mc:Fallback>
      <p:transition spd="med" advTm="2011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25">
            <a:extLst>
              <a:ext uri="{FF2B5EF4-FFF2-40B4-BE49-F238E27FC236}">
                <a16:creationId xmlns:a16="http://schemas.microsoft.com/office/drawing/2014/main" id="{B8E515C5-DC5E-2B10-DB47-231C2432097E}"/>
              </a:ext>
            </a:extLst>
          </p:cNvPr>
          <p:cNvSpPr txBox="1">
            <a:spLocks/>
          </p:cNvSpPr>
          <p:nvPr/>
        </p:nvSpPr>
        <p:spPr>
          <a:xfrm>
            <a:off x="1865870" y="98854"/>
            <a:ext cx="7711418" cy="2053933"/>
          </a:xfrm>
          <a:prstGeom prst="rect">
            <a:avLst/>
          </a:prstGeom>
        </p:spPr>
        <p:txBody>
          <a:bodyPr vert="horz" lIns="51435" tIns="25718" rIns="51435" bIns="2571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3763"/>
            <a:r>
              <a:rPr lang="es-ES_tradnl" sz="2800" b="1" noProof="1">
                <a:latin typeface="+mn-lt"/>
              </a:rPr>
              <a:t>Tasa de parto al transferir </a:t>
            </a:r>
            <a:r>
              <a:rPr lang="es-ES_tradnl" sz="2800" b="1" noProof="1">
                <a:solidFill>
                  <a:srgbClr val="C00000"/>
                </a:solidFill>
                <a:latin typeface="+mn-lt"/>
              </a:rPr>
              <a:t>un blastocisto electivo fresco y el primer blastocisto de Freeze all </a:t>
            </a:r>
            <a:r>
              <a:rPr lang="es-ES_tradnl" sz="2800" b="1" noProof="1">
                <a:latin typeface="+mn-lt"/>
              </a:rPr>
              <a:t>(sin PGT) RLA, 2023</a:t>
            </a:r>
          </a:p>
        </p:txBody>
      </p:sp>
      <p:sp>
        <p:nvSpPr>
          <p:cNvPr id="4" name="CuadroTexto 3">
            <a:extLst>
              <a:ext uri="{FF2B5EF4-FFF2-40B4-BE49-F238E27FC236}">
                <a16:creationId xmlns:a16="http://schemas.microsoft.com/office/drawing/2014/main" id="{0B56F95F-0D08-42CE-A5B9-77051B016F13}"/>
              </a:ext>
            </a:extLst>
          </p:cNvPr>
          <p:cNvSpPr txBox="1"/>
          <p:nvPr/>
        </p:nvSpPr>
        <p:spPr>
          <a:xfrm>
            <a:off x="5028642" y="5993112"/>
            <a:ext cx="2134715" cy="461665"/>
          </a:xfrm>
          <a:prstGeom prst="rect">
            <a:avLst/>
          </a:prstGeom>
          <a:noFill/>
        </p:spPr>
        <p:txBody>
          <a:bodyPr wrap="square" rtlCol="0">
            <a:spAutoFit/>
          </a:bodyPr>
          <a:lstStyle/>
          <a:p>
            <a:r>
              <a:rPr lang="es-ES_tradnl" sz="2400" noProof="1"/>
              <a:t>Tasa de parto</a:t>
            </a:r>
          </a:p>
        </p:txBody>
      </p:sp>
      <p:pic>
        <p:nvPicPr>
          <p:cNvPr id="12" name="officeArt object">
            <a:extLst>
              <a:ext uri="{FF2B5EF4-FFF2-40B4-BE49-F238E27FC236}">
                <a16:creationId xmlns:a16="http://schemas.microsoft.com/office/drawing/2014/main" id="{500A1078-2BF7-77EB-F183-9E801D6D9CBB}"/>
              </a:ext>
            </a:extLst>
          </p:cNvPr>
          <p:cNvPicPr/>
          <p:nvPr/>
        </p:nvPicPr>
        <p:blipFill>
          <a:blip r:embed="rId4"/>
          <a:stretch>
            <a:fillRect/>
          </a:stretch>
        </p:blipFill>
        <p:spPr>
          <a:xfrm>
            <a:off x="175526" y="194701"/>
            <a:ext cx="1692544" cy="1002707"/>
          </a:xfrm>
          <a:prstGeom prst="rect">
            <a:avLst/>
          </a:prstGeom>
          <a:ln w="12700" cap="flat">
            <a:noFill/>
            <a:miter lim="400000"/>
          </a:ln>
          <a:effectLst/>
        </p:spPr>
      </p:pic>
      <p:pic>
        <p:nvPicPr>
          <p:cNvPr id="13" name="11 Imagen">
            <a:extLst>
              <a:ext uri="{FF2B5EF4-FFF2-40B4-BE49-F238E27FC236}">
                <a16:creationId xmlns:a16="http://schemas.microsoft.com/office/drawing/2014/main" id="{3FCD16EE-2E90-AAAD-881A-769A9E85FF2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737124" y="179651"/>
            <a:ext cx="2377640" cy="1358654"/>
          </a:xfrm>
          <a:prstGeom prst="rect">
            <a:avLst/>
          </a:prstGeom>
          <a:ln w="12700">
            <a:miter lim="400000"/>
          </a:ln>
        </p:spPr>
      </p:pic>
      <p:graphicFrame>
        <p:nvGraphicFramePr>
          <p:cNvPr id="19" name="Object 9">
            <a:extLst>
              <a:ext uri="{FF2B5EF4-FFF2-40B4-BE49-F238E27FC236}">
                <a16:creationId xmlns:a16="http://schemas.microsoft.com/office/drawing/2014/main" id="{7E8F976F-1435-68BC-1D5E-DEC36651DEF3}"/>
              </a:ext>
            </a:extLst>
          </p:cNvPr>
          <p:cNvGraphicFramePr>
            <a:graphicFrameLocks/>
          </p:cNvGraphicFramePr>
          <p:nvPr/>
        </p:nvGraphicFramePr>
        <p:xfrm>
          <a:off x="3692876" y="2565875"/>
          <a:ext cx="6648509" cy="3302246"/>
        </p:xfrm>
        <a:graphic>
          <a:graphicData uri="http://schemas.openxmlformats.org/drawingml/2006/chart">
            <c:chart xmlns:c="http://schemas.openxmlformats.org/drawingml/2006/chart" xmlns:r="http://schemas.openxmlformats.org/officeDocument/2006/relationships" r:id="rId6"/>
          </a:graphicData>
        </a:graphic>
      </p:graphicFrame>
      <p:sp>
        <p:nvSpPr>
          <p:cNvPr id="20" name="Text Box 17">
            <a:extLst>
              <a:ext uri="{FF2B5EF4-FFF2-40B4-BE49-F238E27FC236}">
                <a16:creationId xmlns:a16="http://schemas.microsoft.com/office/drawing/2014/main" id="{7EDB5152-1ACC-8829-A136-4584EDC4B3AD}"/>
              </a:ext>
            </a:extLst>
          </p:cNvPr>
          <p:cNvSpPr txBox="1">
            <a:spLocks noChangeArrowheads="1"/>
          </p:cNvSpPr>
          <p:nvPr/>
        </p:nvSpPr>
        <p:spPr bwMode="auto">
          <a:xfrm>
            <a:off x="2773977" y="4761063"/>
            <a:ext cx="993164" cy="282569"/>
          </a:xfrm>
          <a:prstGeom prst="rect">
            <a:avLst/>
          </a:prstGeom>
          <a:noFill/>
          <a:ln w="9525">
            <a:noFill/>
            <a:miter lim="800000"/>
            <a:headEnd/>
            <a:tailEnd/>
          </a:ln>
          <a:effectLst/>
        </p:spPr>
        <p:txBody>
          <a:bodyPr wrap="square" lIns="36008" tIns="17998" rIns="36008" bIns="17998">
            <a:spAutoFit/>
          </a:bodyPr>
          <a:lstStyle/>
          <a:p>
            <a:pPr defTabSz="360027"/>
            <a:r>
              <a:rPr lang="es-CL" sz="1600" b="1" dirty="0">
                <a:solidFill>
                  <a:srgbClr val="000000"/>
                </a:solidFill>
              </a:rPr>
              <a:t>N= 2956</a:t>
            </a:r>
          </a:p>
        </p:txBody>
      </p:sp>
      <p:sp>
        <p:nvSpPr>
          <p:cNvPr id="21" name="Text Box 17">
            <a:extLst>
              <a:ext uri="{FF2B5EF4-FFF2-40B4-BE49-F238E27FC236}">
                <a16:creationId xmlns:a16="http://schemas.microsoft.com/office/drawing/2014/main" id="{B31003ED-A285-240D-920D-FCF1786E86B2}"/>
              </a:ext>
            </a:extLst>
          </p:cNvPr>
          <p:cNvSpPr txBox="1">
            <a:spLocks noChangeArrowheads="1"/>
          </p:cNvSpPr>
          <p:nvPr/>
        </p:nvSpPr>
        <p:spPr bwMode="auto">
          <a:xfrm>
            <a:off x="2773977" y="3415401"/>
            <a:ext cx="993164" cy="282569"/>
          </a:xfrm>
          <a:prstGeom prst="rect">
            <a:avLst/>
          </a:prstGeom>
          <a:noFill/>
          <a:ln w="9525">
            <a:noFill/>
            <a:miter lim="800000"/>
            <a:headEnd/>
            <a:tailEnd/>
          </a:ln>
          <a:effectLst/>
        </p:spPr>
        <p:txBody>
          <a:bodyPr wrap="square" lIns="36008" tIns="17998" rIns="36008" bIns="17998">
            <a:spAutoFit/>
          </a:bodyPr>
          <a:lstStyle/>
          <a:p>
            <a:pPr defTabSz="360027"/>
            <a:r>
              <a:rPr lang="es-ES" sz="1600" b="1" dirty="0">
                <a:solidFill>
                  <a:srgbClr val="000000"/>
                </a:solidFill>
              </a:rPr>
              <a:t>N= 1990</a:t>
            </a:r>
            <a:endParaRPr lang="es-CL" sz="1600" b="1" dirty="0">
              <a:solidFill>
                <a:srgbClr val="000000"/>
              </a:solidFill>
            </a:endParaRPr>
          </a:p>
        </p:txBody>
      </p:sp>
      <p:sp>
        <p:nvSpPr>
          <p:cNvPr id="24" name="TextBox 1">
            <a:extLst>
              <a:ext uri="{FF2B5EF4-FFF2-40B4-BE49-F238E27FC236}">
                <a16:creationId xmlns:a16="http://schemas.microsoft.com/office/drawing/2014/main" id="{04639690-A417-CF7F-6995-D8C1FF3EA9B1}"/>
              </a:ext>
            </a:extLst>
          </p:cNvPr>
          <p:cNvSpPr txBox="1"/>
          <p:nvPr/>
        </p:nvSpPr>
        <p:spPr>
          <a:xfrm>
            <a:off x="4888093" y="3361906"/>
            <a:ext cx="1458220" cy="369332"/>
          </a:xfrm>
          <a:prstGeom prst="rect">
            <a:avLst/>
          </a:prstGeom>
          <a:noFill/>
        </p:spPr>
        <p:txBody>
          <a:bodyPr wrap="none" rtlCol="0">
            <a:spAutoFit/>
          </a:bodyPr>
          <a:lstStyle/>
          <a:p>
            <a:r>
              <a:rPr lang="es-ES_tradnl" b="1" noProof="1">
                <a:solidFill>
                  <a:schemeClr val="bg1"/>
                </a:solidFill>
              </a:rPr>
              <a:t>eSET Fresco</a:t>
            </a:r>
          </a:p>
        </p:txBody>
      </p:sp>
      <p:sp>
        <p:nvSpPr>
          <p:cNvPr id="25" name="TextBox 2">
            <a:extLst>
              <a:ext uri="{FF2B5EF4-FFF2-40B4-BE49-F238E27FC236}">
                <a16:creationId xmlns:a16="http://schemas.microsoft.com/office/drawing/2014/main" id="{5B19F449-F4F2-9A4D-03E8-4307B5608072}"/>
              </a:ext>
            </a:extLst>
          </p:cNvPr>
          <p:cNvSpPr txBox="1"/>
          <p:nvPr/>
        </p:nvSpPr>
        <p:spPr>
          <a:xfrm>
            <a:off x="4416546" y="4674300"/>
            <a:ext cx="2600584" cy="369332"/>
          </a:xfrm>
          <a:prstGeom prst="rect">
            <a:avLst/>
          </a:prstGeom>
          <a:noFill/>
        </p:spPr>
        <p:txBody>
          <a:bodyPr wrap="none" rtlCol="0">
            <a:spAutoFit/>
          </a:bodyPr>
          <a:lstStyle/>
          <a:p>
            <a:r>
              <a:rPr lang="en-US" b="1" dirty="0">
                <a:solidFill>
                  <a:schemeClr val="bg1"/>
                </a:solidFill>
              </a:rPr>
              <a:t>FET SET from Freeze All</a:t>
            </a:r>
          </a:p>
        </p:txBody>
      </p:sp>
      <p:sp>
        <p:nvSpPr>
          <p:cNvPr id="26" name="CuadroTexto 25">
            <a:extLst>
              <a:ext uri="{FF2B5EF4-FFF2-40B4-BE49-F238E27FC236}">
                <a16:creationId xmlns:a16="http://schemas.microsoft.com/office/drawing/2014/main" id="{0B8DBA9B-F637-EFB8-AFA8-34EF91EAB160}"/>
              </a:ext>
            </a:extLst>
          </p:cNvPr>
          <p:cNvSpPr txBox="1"/>
          <p:nvPr/>
        </p:nvSpPr>
        <p:spPr>
          <a:xfrm>
            <a:off x="9806941" y="6254305"/>
            <a:ext cx="1491058" cy="276999"/>
          </a:xfrm>
          <a:prstGeom prst="rect">
            <a:avLst/>
          </a:prstGeom>
          <a:noFill/>
        </p:spPr>
        <p:txBody>
          <a:bodyPr wrap="square" rtlCol="0">
            <a:spAutoFit/>
          </a:bodyPr>
          <a:lstStyle/>
          <a:p>
            <a:r>
              <a:rPr lang="es-ES" sz="1200" dirty="0"/>
              <a:t>p = 0.2586</a:t>
            </a:r>
            <a:endParaRPr lang="es-CL" sz="1200" dirty="0"/>
          </a:p>
        </p:txBody>
      </p:sp>
      <p:sp>
        <p:nvSpPr>
          <p:cNvPr id="2" name="CuadroTexto 1">
            <a:extLst>
              <a:ext uri="{FF2B5EF4-FFF2-40B4-BE49-F238E27FC236}">
                <a16:creationId xmlns:a16="http://schemas.microsoft.com/office/drawing/2014/main" id="{E671C852-F7CD-272C-7097-CAA7C6F4BD3E}"/>
              </a:ext>
            </a:extLst>
          </p:cNvPr>
          <p:cNvSpPr txBox="1"/>
          <p:nvPr/>
        </p:nvSpPr>
        <p:spPr>
          <a:xfrm>
            <a:off x="9257997" y="2735308"/>
            <a:ext cx="688009" cy="2308324"/>
          </a:xfrm>
          <a:prstGeom prst="rect">
            <a:avLst/>
          </a:prstGeom>
          <a:noFill/>
        </p:spPr>
        <p:txBody>
          <a:bodyPr wrap="none" rtlCol="0">
            <a:spAutoFit/>
          </a:bodyPr>
          <a:lstStyle/>
          <a:p>
            <a:pPr algn="ctr"/>
            <a:r>
              <a:rPr lang="es-TH" b="1" dirty="0">
                <a:solidFill>
                  <a:srgbClr val="FF0000"/>
                </a:solidFill>
              </a:rPr>
              <a:t>MG</a:t>
            </a:r>
          </a:p>
          <a:p>
            <a:endParaRPr lang="es-TH" sz="2400" dirty="0">
              <a:solidFill>
                <a:srgbClr val="FF0000"/>
              </a:solidFill>
            </a:endParaRPr>
          </a:p>
          <a:p>
            <a:r>
              <a:rPr lang="es-TH" dirty="0">
                <a:solidFill>
                  <a:srgbClr val="FF0000"/>
                </a:solidFill>
              </a:rPr>
              <a:t>1.3%</a:t>
            </a:r>
          </a:p>
          <a:p>
            <a:endParaRPr lang="es-TH" sz="2400" dirty="0">
              <a:solidFill>
                <a:srgbClr val="FF0000"/>
              </a:solidFill>
            </a:endParaRPr>
          </a:p>
          <a:p>
            <a:endParaRPr lang="es-TH" sz="2400" dirty="0">
              <a:solidFill>
                <a:srgbClr val="FF0000"/>
              </a:solidFill>
            </a:endParaRPr>
          </a:p>
          <a:p>
            <a:endParaRPr lang="es-TH" dirty="0">
              <a:solidFill>
                <a:srgbClr val="FF0000"/>
              </a:solidFill>
            </a:endParaRPr>
          </a:p>
          <a:p>
            <a:r>
              <a:rPr lang="es-TH" dirty="0">
                <a:solidFill>
                  <a:srgbClr val="FF0000"/>
                </a:solidFill>
              </a:rPr>
              <a:t>1.5%</a:t>
            </a:r>
          </a:p>
        </p:txBody>
      </p:sp>
      <p:pic>
        <p:nvPicPr>
          <p:cNvPr id="7" name="Audio 6">
            <a:extLst>
              <a:ext uri="{FF2B5EF4-FFF2-40B4-BE49-F238E27FC236}">
                <a16:creationId xmlns:a16="http://schemas.microsoft.com/office/drawing/2014/main" id="{8FA356FB-57D6-91B3-29E7-89331170BB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36588239"/>
      </p:ext>
    </p:extLst>
  </p:cSld>
  <p:clrMapOvr>
    <a:masterClrMapping/>
  </p:clrMapOvr>
  <p:transition spd="med" advTm="941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2638D-EF38-A2C5-E0F0-D895758684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77E008-DE51-1D3B-31E0-8166BEC233FD}"/>
              </a:ext>
            </a:extLst>
          </p:cNvPr>
          <p:cNvSpPr txBox="1"/>
          <p:nvPr/>
        </p:nvSpPr>
        <p:spPr>
          <a:xfrm>
            <a:off x="1124606" y="1999615"/>
            <a:ext cx="9837683" cy="27640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s-ES_tradnl" sz="4800" b="1" kern="1200" noProof="1">
                <a:solidFill>
                  <a:schemeClr val="tx2"/>
                </a:solidFill>
                <a:latin typeface="+mj-lt"/>
                <a:ea typeface="+mj-ea"/>
                <a:cs typeface="+mj-cs"/>
              </a:rPr>
              <a:t>Tasa acumulada de parto</a:t>
            </a:r>
          </a:p>
        </p:txBody>
      </p:sp>
      <p:pic>
        <p:nvPicPr>
          <p:cNvPr id="3" name="officeArt object">
            <a:extLst>
              <a:ext uri="{FF2B5EF4-FFF2-40B4-BE49-F238E27FC236}">
                <a16:creationId xmlns:a16="http://schemas.microsoft.com/office/drawing/2014/main" id="{EF03FCDA-A7DD-7875-6688-FB256EE74D93}"/>
              </a:ext>
            </a:extLst>
          </p:cNvPr>
          <p:cNvPicPr/>
          <p:nvPr/>
        </p:nvPicPr>
        <p:blipFill>
          <a:blip r:embed="rId2"/>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D1F5D728-8ED9-FF21-901D-2188FDB5FC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45009" y="169986"/>
            <a:ext cx="1632119" cy="932641"/>
          </a:xfrm>
          <a:prstGeom prst="rect">
            <a:avLst/>
          </a:prstGeom>
          <a:ln w="12700">
            <a:miter lim="400000"/>
          </a:ln>
        </p:spPr>
      </p:pic>
    </p:spTree>
    <p:extLst>
      <p:ext uri="{BB962C8B-B14F-4D97-AF65-F5344CB8AC3E}">
        <p14:creationId xmlns:p14="http://schemas.microsoft.com/office/powerpoint/2010/main" val="3831386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áfico 12">
            <a:extLst>
              <a:ext uri="{FF2B5EF4-FFF2-40B4-BE49-F238E27FC236}">
                <a16:creationId xmlns:a16="http://schemas.microsoft.com/office/drawing/2014/main" id="{3726A55B-6EA9-48ED-AD8F-7A52F9F5AE8D}"/>
              </a:ext>
            </a:extLst>
          </p:cNvPr>
          <p:cNvGraphicFramePr/>
          <p:nvPr/>
        </p:nvGraphicFramePr>
        <p:xfrm>
          <a:off x="6517079" y="1976846"/>
          <a:ext cx="4335476" cy="2692564"/>
        </p:xfrm>
        <a:graphic>
          <a:graphicData uri="http://schemas.openxmlformats.org/drawingml/2006/chart">
            <c:chart xmlns:c="http://schemas.openxmlformats.org/drawingml/2006/chart" xmlns:r="http://schemas.openxmlformats.org/officeDocument/2006/relationships" r:id="rId5"/>
          </a:graphicData>
        </a:graphic>
      </p:graphicFrame>
      <p:grpSp>
        <p:nvGrpSpPr>
          <p:cNvPr id="14" name="Grupo 13">
            <a:extLst>
              <a:ext uri="{FF2B5EF4-FFF2-40B4-BE49-F238E27FC236}">
                <a16:creationId xmlns:a16="http://schemas.microsoft.com/office/drawing/2014/main" id="{DFCB404A-855B-42E4-9FA3-F78820761F3F}"/>
              </a:ext>
            </a:extLst>
          </p:cNvPr>
          <p:cNvGrpSpPr/>
          <p:nvPr/>
        </p:nvGrpSpPr>
        <p:grpSpPr>
          <a:xfrm>
            <a:off x="9619784" y="2033732"/>
            <a:ext cx="1136784" cy="430887"/>
            <a:chOff x="6812304" y="480085"/>
            <a:chExt cx="523787" cy="676661"/>
          </a:xfrm>
        </p:grpSpPr>
        <p:cxnSp>
          <p:nvCxnSpPr>
            <p:cNvPr id="15" name="Conector recto 14">
              <a:extLst>
                <a:ext uri="{FF2B5EF4-FFF2-40B4-BE49-F238E27FC236}">
                  <a16:creationId xmlns:a16="http://schemas.microsoft.com/office/drawing/2014/main" id="{C2440123-493B-4328-BE4D-F4F428D44711}"/>
                </a:ext>
              </a:extLst>
            </p:cNvPr>
            <p:cNvCxnSpPr>
              <a:cxnSpLocks/>
            </p:cNvCxnSpPr>
            <p:nvPr/>
          </p:nvCxnSpPr>
          <p:spPr>
            <a:xfrm>
              <a:off x="6812304" y="740965"/>
              <a:ext cx="24740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D2667F6C-A727-4860-91EF-C494535CF6F1}"/>
                </a:ext>
              </a:extLst>
            </p:cNvPr>
            <p:cNvCxnSpPr>
              <a:cxnSpLocks/>
            </p:cNvCxnSpPr>
            <p:nvPr/>
          </p:nvCxnSpPr>
          <p:spPr>
            <a:xfrm>
              <a:off x="6812304" y="962143"/>
              <a:ext cx="24740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A69041DF-E85B-4E38-8B34-17EBD3660E7E}"/>
                </a:ext>
              </a:extLst>
            </p:cNvPr>
            <p:cNvSpPr txBox="1"/>
            <p:nvPr/>
          </p:nvSpPr>
          <p:spPr>
            <a:xfrm>
              <a:off x="7059706" y="480085"/>
              <a:ext cx="276385" cy="676661"/>
            </a:xfrm>
            <a:prstGeom prst="rect">
              <a:avLst/>
            </a:prstGeom>
            <a:noFill/>
          </p:spPr>
          <p:txBody>
            <a:bodyPr wrap="none" rtlCol="0">
              <a:spAutoFit/>
            </a:bodyPr>
            <a:lstStyle/>
            <a:p>
              <a:r>
                <a:rPr lang="es-CL" sz="1100" dirty="0" err="1"/>
                <a:t>cDR</a:t>
              </a:r>
              <a:r>
                <a:rPr lang="es-CL" sz="1100" dirty="0"/>
                <a:t>/ET</a:t>
              </a:r>
            </a:p>
            <a:p>
              <a:r>
                <a:rPr lang="es-CL" sz="1100" dirty="0"/>
                <a:t> DR/ET</a:t>
              </a:r>
              <a:endParaRPr lang="en-US" sz="1100" dirty="0"/>
            </a:p>
          </p:txBody>
        </p:sp>
      </p:grpSp>
      <p:sp>
        <p:nvSpPr>
          <p:cNvPr id="22" name="TextBox 21">
            <a:extLst>
              <a:ext uri="{FF2B5EF4-FFF2-40B4-BE49-F238E27FC236}">
                <a16:creationId xmlns:a16="http://schemas.microsoft.com/office/drawing/2014/main" id="{C7F79E15-348E-4146-AF03-E514EAC3E55B}"/>
              </a:ext>
            </a:extLst>
          </p:cNvPr>
          <p:cNvSpPr txBox="1"/>
          <p:nvPr/>
        </p:nvSpPr>
        <p:spPr>
          <a:xfrm>
            <a:off x="6964223" y="3841730"/>
            <a:ext cx="1538434" cy="276999"/>
          </a:xfrm>
          <a:prstGeom prst="rect">
            <a:avLst/>
          </a:prstGeom>
          <a:noFill/>
        </p:spPr>
        <p:txBody>
          <a:bodyPr wrap="none" rtlCol="0">
            <a:spAutoFit/>
          </a:bodyPr>
          <a:lstStyle/>
          <a:p>
            <a:r>
              <a:rPr lang="es-ES_tradnl" sz="1200" noProof="1"/>
              <a:t>Transferencias = 4193</a:t>
            </a:r>
          </a:p>
        </p:txBody>
      </p:sp>
      <p:sp>
        <p:nvSpPr>
          <p:cNvPr id="21" name="CuadroTexto 20">
            <a:extLst>
              <a:ext uri="{FF2B5EF4-FFF2-40B4-BE49-F238E27FC236}">
                <a16:creationId xmlns:a16="http://schemas.microsoft.com/office/drawing/2014/main" id="{8E747677-FB20-41CC-B058-62E19031EC9D}"/>
              </a:ext>
            </a:extLst>
          </p:cNvPr>
          <p:cNvSpPr txBox="1"/>
          <p:nvPr/>
        </p:nvSpPr>
        <p:spPr>
          <a:xfrm>
            <a:off x="7645897" y="4667751"/>
            <a:ext cx="2077840" cy="276999"/>
          </a:xfrm>
          <a:prstGeom prst="rect">
            <a:avLst/>
          </a:prstGeom>
          <a:noFill/>
        </p:spPr>
        <p:txBody>
          <a:bodyPr wrap="square">
            <a:spAutoFit/>
          </a:bodyPr>
          <a:lstStyle/>
          <a:p>
            <a:r>
              <a:rPr lang="es-ES_tradnl" sz="1200" noProof="1">
                <a:effectLst/>
                <a:latin typeface="Calibri" panose="020F0502020204030204" pitchFamily="34" charset="0"/>
                <a:ea typeface="Calibri" panose="020F0502020204030204" pitchFamily="34" charset="0"/>
                <a:cs typeface="Times New Roman" panose="02020603050405020304" pitchFamily="18" charset="0"/>
              </a:rPr>
              <a:t>Edad de la mujer (años)</a:t>
            </a:r>
            <a:endParaRPr lang="es-ES_tradnl" sz="1200" noProof="1"/>
          </a:p>
        </p:txBody>
      </p:sp>
      <p:sp>
        <p:nvSpPr>
          <p:cNvPr id="3" name="Rectangle 2">
            <a:extLst>
              <a:ext uri="{FF2B5EF4-FFF2-40B4-BE49-F238E27FC236}">
                <a16:creationId xmlns:a16="http://schemas.microsoft.com/office/drawing/2014/main" id="{85227B14-B6EA-46E2-9AB5-1507670E8494}"/>
              </a:ext>
            </a:extLst>
          </p:cNvPr>
          <p:cNvSpPr>
            <a:spLocks noChangeArrowheads="1"/>
          </p:cNvSpPr>
          <p:nvPr/>
        </p:nvSpPr>
        <p:spPr bwMode="auto">
          <a:xfrm>
            <a:off x="10100627" y="4830865"/>
            <a:ext cx="9344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CL" altLang="es-CL" sz="1200" dirty="0">
                <a:solidFill>
                  <a:srgbClr val="000000"/>
                </a:solidFill>
                <a:latin typeface="Aptos"/>
              </a:rPr>
              <a:t>p </a:t>
            </a:r>
            <a:r>
              <a:rPr kumimoji="0" lang="es-CL" altLang="es-CL" sz="1200" b="0" i="0" u="none" strike="noStrike" cap="none" normalizeH="0" baseline="0" dirty="0">
                <a:ln>
                  <a:noFill/>
                </a:ln>
                <a:solidFill>
                  <a:srgbClr val="000000"/>
                </a:solidFill>
                <a:effectLst/>
                <a:latin typeface="Aptos"/>
              </a:rPr>
              <a:t>= 0,001</a:t>
            </a:r>
          </a:p>
        </p:txBody>
      </p:sp>
      <p:sp>
        <p:nvSpPr>
          <p:cNvPr id="12" name="CuadroTexto 18">
            <a:extLst>
              <a:ext uri="{FF2B5EF4-FFF2-40B4-BE49-F238E27FC236}">
                <a16:creationId xmlns:a16="http://schemas.microsoft.com/office/drawing/2014/main" id="{BFCB572B-29D5-4AA6-A12A-19FCA3F7C7EC}"/>
              </a:ext>
            </a:extLst>
          </p:cNvPr>
          <p:cNvSpPr txBox="1"/>
          <p:nvPr/>
        </p:nvSpPr>
        <p:spPr>
          <a:xfrm rot="16200000">
            <a:off x="137601" y="3281713"/>
            <a:ext cx="1757436"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lang="es-ES_tradnl" sz="1200" noProof="1"/>
              <a:t>Tasa de parto/transf. (%)</a:t>
            </a:r>
          </a:p>
        </p:txBody>
      </p:sp>
      <p:graphicFrame>
        <p:nvGraphicFramePr>
          <p:cNvPr id="18" name="Gráfico 17">
            <a:extLst>
              <a:ext uri="{FF2B5EF4-FFF2-40B4-BE49-F238E27FC236}">
                <a16:creationId xmlns:a16="http://schemas.microsoft.com/office/drawing/2014/main" id="{CD24D1F4-BEBA-45A1-B681-DB93EBAAF687}"/>
              </a:ext>
            </a:extLst>
          </p:cNvPr>
          <p:cNvGraphicFramePr/>
          <p:nvPr/>
        </p:nvGraphicFramePr>
        <p:xfrm>
          <a:off x="1302734" y="1976846"/>
          <a:ext cx="4335476" cy="2692564"/>
        </p:xfrm>
        <a:graphic>
          <a:graphicData uri="http://schemas.openxmlformats.org/drawingml/2006/chart">
            <c:chart xmlns:c="http://schemas.openxmlformats.org/drawingml/2006/chart" xmlns:r="http://schemas.openxmlformats.org/officeDocument/2006/relationships" r:id="rId6"/>
          </a:graphicData>
        </a:graphic>
      </p:graphicFrame>
      <p:grpSp>
        <p:nvGrpSpPr>
          <p:cNvPr id="19" name="Grupo 18">
            <a:extLst>
              <a:ext uri="{FF2B5EF4-FFF2-40B4-BE49-F238E27FC236}">
                <a16:creationId xmlns:a16="http://schemas.microsoft.com/office/drawing/2014/main" id="{99257ADB-B70E-47F9-B122-2333C79E644C}"/>
              </a:ext>
            </a:extLst>
          </p:cNvPr>
          <p:cNvGrpSpPr/>
          <p:nvPr/>
        </p:nvGrpSpPr>
        <p:grpSpPr>
          <a:xfrm>
            <a:off x="4266434" y="2033732"/>
            <a:ext cx="1136784" cy="430887"/>
            <a:chOff x="6812304" y="480085"/>
            <a:chExt cx="523787" cy="676661"/>
          </a:xfrm>
        </p:grpSpPr>
        <p:cxnSp>
          <p:nvCxnSpPr>
            <p:cNvPr id="20" name="Conector recto 19">
              <a:extLst>
                <a:ext uri="{FF2B5EF4-FFF2-40B4-BE49-F238E27FC236}">
                  <a16:creationId xmlns:a16="http://schemas.microsoft.com/office/drawing/2014/main" id="{E8711C53-6F46-479E-8725-623DE1BC7D3E}"/>
                </a:ext>
              </a:extLst>
            </p:cNvPr>
            <p:cNvCxnSpPr>
              <a:cxnSpLocks/>
            </p:cNvCxnSpPr>
            <p:nvPr/>
          </p:nvCxnSpPr>
          <p:spPr>
            <a:xfrm>
              <a:off x="6812304" y="740965"/>
              <a:ext cx="24740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D88AA403-F230-4B65-8E2E-4DB2ACB3A97F}"/>
                </a:ext>
              </a:extLst>
            </p:cNvPr>
            <p:cNvCxnSpPr>
              <a:cxnSpLocks/>
            </p:cNvCxnSpPr>
            <p:nvPr/>
          </p:nvCxnSpPr>
          <p:spPr>
            <a:xfrm>
              <a:off x="6812304" y="962143"/>
              <a:ext cx="24740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1F8902EE-8AA3-4AD7-BF30-F7B6265E1AEE}"/>
                </a:ext>
              </a:extLst>
            </p:cNvPr>
            <p:cNvSpPr txBox="1"/>
            <p:nvPr/>
          </p:nvSpPr>
          <p:spPr>
            <a:xfrm>
              <a:off x="7059706" y="480085"/>
              <a:ext cx="276385" cy="676661"/>
            </a:xfrm>
            <a:prstGeom prst="rect">
              <a:avLst/>
            </a:prstGeom>
            <a:noFill/>
          </p:spPr>
          <p:txBody>
            <a:bodyPr wrap="none" rtlCol="0">
              <a:spAutoFit/>
            </a:bodyPr>
            <a:lstStyle/>
            <a:p>
              <a:r>
                <a:rPr lang="es-CL" sz="1100" dirty="0" err="1"/>
                <a:t>cDR</a:t>
              </a:r>
              <a:r>
                <a:rPr lang="es-CL" sz="1100" dirty="0"/>
                <a:t>/ET</a:t>
              </a:r>
            </a:p>
            <a:p>
              <a:r>
                <a:rPr lang="es-CL" sz="1100" dirty="0"/>
                <a:t> DR/ET</a:t>
              </a:r>
              <a:endParaRPr lang="en-US" sz="1100" dirty="0"/>
            </a:p>
          </p:txBody>
        </p:sp>
      </p:grpSp>
      <p:sp>
        <p:nvSpPr>
          <p:cNvPr id="26" name="TextBox 21">
            <a:extLst>
              <a:ext uri="{FF2B5EF4-FFF2-40B4-BE49-F238E27FC236}">
                <a16:creationId xmlns:a16="http://schemas.microsoft.com/office/drawing/2014/main" id="{A5D50013-7CC1-43DC-A35F-291AA78A124B}"/>
              </a:ext>
            </a:extLst>
          </p:cNvPr>
          <p:cNvSpPr txBox="1"/>
          <p:nvPr/>
        </p:nvSpPr>
        <p:spPr>
          <a:xfrm>
            <a:off x="1646194" y="3900948"/>
            <a:ext cx="1576907" cy="276999"/>
          </a:xfrm>
          <a:prstGeom prst="rect">
            <a:avLst/>
          </a:prstGeom>
          <a:noFill/>
        </p:spPr>
        <p:txBody>
          <a:bodyPr wrap="none" rtlCol="0">
            <a:spAutoFit/>
          </a:bodyPr>
          <a:lstStyle/>
          <a:p>
            <a:r>
              <a:rPr lang="es-ES_tradnl" sz="1200" noProof="1"/>
              <a:t>Transferencias = 9,535</a:t>
            </a:r>
          </a:p>
        </p:txBody>
      </p:sp>
      <p:sp>
        <p:nvSpPr>
          <p:cNvPr id="4" name="CuadroTexto 3">
            <a:extLst>
              <a:ext uri="{FF2B5EF4-FFF2-40B4-BE49-F238E27FC236}">
                <a16:creationId xmlns:a16="http://schemas.microsoft.com/office/drawing/2014/main" id="{9ECB7753-A55C-4E91-9D22-620D04EF6B67}"/>
              </a:ext>
            </a:extLst>
          </p:cNvPr>
          <p:cNvSpPr txBox="1"/>
          <p:nvPr/>
        </p:nvSpPr>
        <p:spPr>
          <a:xfrm>
            <a:off x="1574289" y="4229549"/>
            <a:ext cx="4015281" cy="200055"/>
          </a:xfrm>
          <a:prstGeom prst="rect">
            <a:avLst/>
          </a:prstGeom>
          <a:noFill/>
        </p:spPr>
        <p:txBody>
          <a:bodyPr wrap="square" rtlCol="0">
            <a:spAutoFit/>
          </a:bodyPr>
          <a:lstStyle/>
          <a:p>
            <a:pPr>
              <a:tabLst>
                <a:tab pos="182563" algn="l"/>
                <a:tab pos="444500" algn="l"/>
                <a:tab pos="714375" algn="l"/>
                <a:tab pos="984250" algn="l"/>
                <a:tab pos="1254125" algn="l"/>
                <a:tab pos="1524000" algn="l"/>
                <a:tab pos="1881188" algn="l"/>
                <a:tab pos="2151063" algn="l"/>
                <a:tab pos="2420938" algn="l"/>
                <a:tab pos="2690813" algn="l"/>
                <a:tab pos="2960688" algn="l"/>
                <a:tab pos="3230563" algn="l"/>
                <a:tab pos="3500438" algn="l"/>
              </a:tabLst>
            </a:pPr>
            <a:r>
              <a:rPr lang="es-ES" sz="700" dirty="0"/>
              <a:t>*41,6    39,6	     41,1	     41,9	     43,3	     46,8	     51,6	 54,7	 57,8	 58,8	  65,6	  70,7	  74,0	   79,9</a:t>
            </a:r>
            <a:endParaRPr lang="es-CL" sz="700" dirty="0"/>
          </a:p>
        </p:txBody>
      </p:sp>
      <p:sp>
        <p:nvSpPr>
          <p:cNvPr id="28" name="Rectangle 2">
            <a:extLst>
              <a:ext uri="{FF2B5EF4-FFF2-40B4-BE49-F238E27FC236}">
                <a16:creationId xmlns:a16="http://schemas.microsoft.com/office/drawing/2014/main" id="{A0F62BA6-368E-44ED-B451-C453CE062DF1}"/>
              </a:ext>
            </a:extLst>
          </p:cNvPr>
          <p:cNvSpPr>
            <a:spLocks noChangeArrowheads="1"/>
          </p:cNvSpPr>
          <p:nvPr/>
        </p:nvSpPr>
        <p:spPr bwMode="auto">
          <a:xfrm>
            <a:off x="4935969" y="4726296"/>
            <a:ext cx="93449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CL" altLang="es-CL" sz="1200" dirty="0">
                <a:solidFill>
                  <a:srgbClr val="000000"/>
                </a:solidFill>
                <a:latin typeface="Aptos"/>
              </a:rPr>
              <a:t>p &lt;</a:t>
            </a:r>
            <a:r>
              <a:rPr kumimoji="0" lang="es-CL" altLang="es-CL" sz="1200" b="0" i="0" u="none" strike="noStrike" cap="none" normalizeH="0" baseline="0" dirty="0">
                <a:ln>
                  <a:noFill/>
                </a:ln>
                <a:solidFill>
                  <a:srgbClr val="000000"/>
                </a:solidFill>
                <a:effectLst/>
                <a:latin typeface="Aptos"/>
              </a:rPr>
              <a:t> 0,001</a:t>
            </a:r>
          </a:p>
        </p:txBody>
      </p:sp>
      <p:sp>
        <p:nvSpPr>
          <p:cNvPr id="30" name="TextBox 17">
            <a:extLst>
              <a:ext uri="{FF2B5EF4-FFF2-40B4-BE49-F238E27FC236}">
                <a16:creationId xmlns:a16="http://schemas.microsoft.com/office/drawing/2014/main" id="{89B95A2F-5217-47A8-9E65-C9559CCA978B}"/>
              </a:ext>
            </a:extLst>
          </p:cNvPr>
          <p:cNvSpPr txBox="1"/>
          <p:nvPr/>
        </p:nvSpPr>
        <p:spPr>
          <a:xfrm>
            <a:off x="2210697" y="432994"/>
            <a:ext cx="6529892" cy="830997"/>
          </a:xfrm>
          <a:prstGeom prst="rect">
            <a:avLst/>
          </a:prstGeom>
          <a:noFill/>
        </p:spPr>
        <p:txBody>
          <a:bodyPr wrap="square" rtlCol="0">
            <a:spAutoFit/>
          </a:bodyPr>
          <a:lstStyle/>
          <a:p>
            <a:pPr algn="ctr"/>
            <a:r>
              <a:rPr lang="es-ES_tradnl" sz="2400" noProof="1">
                <a:solidFill>
                  <a:srgbClr val="C00000"/>
                </a:solidFill>
              </a:rPr>
              <a:t>Tasa acumulada de parto </a:t>
            </a:r>
            <a:r>
              <a:rPr lang="es-ES_tradnl" sz="2400" noProof="1"/>
              <a:t>según edad de la mujer, Latinoamérica, 2023</a:t>
            </a:r>
          </a:p>
        </p:txBody>
      </p:sp>
      <p:pic>
        <p:nvPicPr>
          <p:cNvPr id="31" name="officeArt object">
            <a:extLst>
              <a:ext uri="{FF2B5EF4-FFF2-40B4-BE49-F238E27FC236}">
                <a16:creationId xmlns:a16="http://schemas.microsoft.com/office/drawing/2014/main" id="{AB2F139C-3701-4E7D-B962-37D28E9305C0}"/>
              </a:ext>
            </a:extLst>
          </p:cNvPr>
          <p:cNvPicPr/>
          <p:nvPr/>
        </p:nvPicPr>
        <p:blipFill>
          <a:blip r:embed="rId7"/>
          <a:stretch>
            <a:fillRect/>
          </a:stretch>
        </p:blipFill>
        <p:spPr>
          <a:xfrm>
            <a:off x="96817" y="169987"/>
            <a:ext cx="1376979" cy="932640"/>
          </a:xfrm>
          <a:prstGeom prst="rect">
            <a:avLst/>
          </a:prstGeom>
          <a:ln w="12700" cap="flat">
            <a:noFill/>
            <a:miter lim="400000"/>
          </a:ln>
          <a:effectLst/>
        </p:spPr>
      </p:pic>
      <p:pic>
        <p:nvPicPr>
          <p:cNvPr id="32" name="11 Imagen">
            <a:extLst>
              <a:ext uri="{FF2B5EF4-FFF2-40B4-BE49-F238E27FC236}">
                <a16:creationId xmlns:a16="http://schemas.microsoft.com/office/drawing/2014/main" id="{AD41BABE-86DA-4635-A588-42BBE9F20F7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456646" y="0"/>
            <a:ext cx="1632119" cy="932641"/>
          </a:xfrm>
          <a:prstGeom prst="rect">
            <a:avLst/>
          </a:prstGeom>
          <a:ln w="12700">
            <a:miter lim="400000"/>
          </a:ln>
        </p:spPr>
      </p:pic>
      <p:sp>
        <p:nvSpPr>
          <p:cNvPr id="2" name="CuadroTexto 18">
            <a:extLst>
              <a:ext uri="{FF2B5EF4-FFF2-40B4-BE49-F238E27FC236}">
                <a16:creationId xmlns:a16="http://schemas.microsoft.com/office/drawing/2014/main" id="{ED79F9E1-8E96-B7ED-D23F-934A4C3B8614}"/>
              </a:ext>
            </a:extLst>
          </p:cNvPr>
          <p:cNvSpPr txBox="1"/>
          <p:nvPr/>
        </p:nvSpPr>
        <p:spPr>
          <a:xfrm rot="16200000">
            <a:off x="5520908" y="3151725"/>
            <a:ext cx="1757436"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r>
              <a:rPr lang="es-ES_tradnl" sz="1200" noProof="1"/>
              <a:t>Tasa de parto/transf. (%)</a:t>
            </a:r>
          </a:p>
        </p:txBody>
      </p:sp>
      <p:sp>
        <p:nvSpPr>
          <p:cNvPr id="7" name="CuadroTexto 20">
            <a:extLst>
              <a:ext uri="{FF2B5EF4-FFF2-40B4-BE49-F238E27FC236}">
                <a16:creationId xmlns:a16="http://schemas.microsoft.com/office/drawing/2014/main" id="{421F805B-CFA4-1AB4-B17A-4C50B89EF652}"/>
              </a:ext>
            </a:extLst>
          </p:cNvPr>
          <p:cNvSpPr txBox="1"/>
          <p:nvPr/>
        </p:nvSpPr>
        <p:spPr>
          <a:xfrm>
            <a:off x="2392579" y="4658787"/>
            <a:ext cx="2077840" cy="276999"/>
          </a:xfrm>
          <a:prstGeom prst="rect">
            <a:avLst/>
          </a:prstGeom>
          <a:noFill/>
        </p:spPr>
        <p:txBody>
          <a:bodyPr wrap="square">
            <a:spAutoFit/>
          </a:bodyPr>
          <a:lstStyle/>
          <a:p>
            <a:r>
              <a:rPr lang="es-ES_tradnl" sz="1200" noProof="1">
                <a:effectLst/>
                <a:latin typeface="Calibri" panose="020F0502020204030204" pitchFamily="34" charset="0"/>
                <a:ea typeface="Calibri" panose="020F0502020204030204" pitchFamily="34" charset="0"/>
                <a:cs typeface="Times New Roman" panose="02020603050405020304" pitchFamily="18" charset="0"/>
              </a:rPr>
              <a:t>Edad de la mujer (años)</a:t>
            </a:r>
            <a:endParaRPr lang="es-ES_tradnl" sz="1200" noProof="1"/>
          </a:p>
        </p:txBody>
      </p:sp>
      <p:sp>
        <p:nvSpPr>
          <p:cNvPr id="5" name="CuadroTexto 4">
            <a:extLst>
              <a:ext uri="{FF2B5EF4-FFF2-40B4-BE49-F238E27FC236}">
                <a16:creationId xmlns:a16="http://schemas.microsoft.com/office/drawing/2014/main" id="{E065C127-BAF5-5DD7-DE5F-8744DCEC3332}"/>
              </a:ext>
            </a:extLst>
          </p:cNvPr>
          <p:cNvSpPr txBox="1"/>
          <p:nvPr/>
        </p:nvSpPr>
        <p:spPr>
          <a:xfrm>
            <a:off x="1990712" y="5309106"/>
            <a:ext cx="1837875" cy="369332"/>
          </a:xfrm>
          <a:prstGeom prst="rect">
            <a:avLst/>
          </a:prstGeom>
          <a:noFill/>
        </p:spPr>
        <p:txBody>
          <a:bodyPr wrap="none" rtlCol="0">
            <a:spAutoFit/>
          </a:bodyPr>
          <a:lstStyle/>
          <a:p>
            <a:r>
              <a:rPr lang="es-CL" dirty="0">
                <a:solidFill>
                  <a:srgbClr val="C00000"/>
                </a:solidFill>
              </a:rPr>
              <a:t>Todas las mujeres</a:t>
            </a:r>
          </a:p>
        </p:txBody>
      </p:sp>
      <p:sp>
        <p:nvSpPr>
          <p:cNvPr id="6" name="CuadroTexto 5">
            <a:extLst>
              <a:ext uri="{FF2B5EF4-FFF2-40B4-BE49-F238E27FC236}">
                <a16:creationId xmlns:a16="http://schemas.microsoft.com/office/drawing/2014/main" id="{6364DD73-31BF-2225-7BD5-F92D42F549FD}"/>
              </a:ext>
            </a:extLst>
          </p:cNvPr>
          <p:cNvSpPr txBox="1"/>
          <p:nvPr/>
        </p:nvSpPr>
        <p:spPr>
          <a:xfrm>
            <a:off x="7030498" y="5309106"/>
            <a:ext cx="3426148" cy="369332"/>
          </a:xfrm>
          <a:prstGeom prst="rect">
            <a:avLst/>
          </a:prstGeom>
          <a:noFill/>
        </p:spPr>
        <p:txBody>
          <a:bodyPr wrap="square" rtlCol="0">
            <a:spAutoFit/>
          </a:bodyPr>
          <a:lstStyle/>
          <a:p>
            <a:r>
              <a:rPr lang="es-CL" dirty="0">
                <a:solidFill>
                  <a:srgbClr val="C00000"/>
                </a:solidFill>
              </a:rPr>
              <a:t>Sólo mujeres con &gt; 1 blastocistos</a:t>
            </a:r>
          </a:p>
        </p:txBody>
      </p:sp>
      <p:pic>
        <p:nvPicPr>
          <p:cNvPr id="10" name="Audio 9">
            <a:extLst>
              <a:ext uri="{FF2B5EF4-FFF2-40B4-BE49-F238E27FC236}">
                <a16:creationId xmlns:a16="http://schemas.microsoft.com/office/drawing/2014/main" id="{82DE7440-3C25-91C8-BE45-8EBF1BE435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53757272"/>
      </p:ext>
    </p:extLst>
  </p:cSld>
  <p:clrMapOvr>
    <a:masterClrMapping/>
  </p:clrMapOvr>
  <mc:AlternateContent xmlns:mc="http://schemas.openxmlformats.org/markup-compatibility/2006">
    <mc:Choice xmlns:p14="http://schemas.microsoft.com/office/powerpoint/2010/main" Requires="p14">
      <p:transition spd="slow" p14:dur="2000" advTm="124341"/>
    </mc:Choice>
    <mc:Fallback>
      <p:transition spd="slow" advTm="124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03B9B-E65D-D716-A4E7-0920E8C4261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77B6C19-5AD3-1A1D-B5EB-A82680C848DE}"/>
              </a:ext>
            </a:extLst>
          </p:cNvPr>
          <p:cNvSpPr txBox="1"/>
          <p:nvPr/>
        </p:nvSpPr>
        <p:spPr>
          <a:xfrm>
            <a:off x="1124606" y="1999615"/>
            <a:ext cx="9837683" cy="27640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s-ES_tradnl" sz="4800" b="1" kern="1200" noProof="1">
                <a:solidFill>
                  <a:schemeClr val="tx2"/>
                </a:solidFill>
                <a:latin typeface="+mj-lt"/>
                <a:ea typeface="+mj-ea"/>
                <a:cs typeface="+mj-cs"/>
              </a:rPr>
              <a:t>La importancia del </a:t>
            </a:r>
          </a:p>
          <a:p>
            <a:pPr algn="ctr">
              <a:lnSpc>
                <a:spcPct val="90000"/>
              </a:lnSpc>
              <a:spcBef>
                <a:spcPct val="0"/>
              </a:spcBef>
              <a:spcAft>
                <a:spcPts val="600"/>
              </a:spcAft>
            </a:pPr>
            <a:r>
              <a:rPr lang="es-ES_tradnl" sz="4800" b="1" kern="1200" noProof="1">
                <a:solidFill>
                  <a:srgbClr val="C00000"/>
                </a:solidFill>
                <a:latin typeface="+mj-lt"/>
                <a:ea typeface="+mj-ea"/>
                <a:cs typeface="+mj-cs"/>
              </a:rPr>
              <a:t>número de óvulos y embriones </a:t>
            </a:r>
            <a:r>
              <a:rPr lang="es-ES_tradnl" sz="4800" b="1" kern="1200" noProof="1">
                <a:solidFill>
                  <a:schemeClr val="tx2"/>
                </a:solidFill>
                <a:latin typeface="+mj-lt"/>
                <a:ea typeface="+mj-ea"/>
                <a:cs typeface="+mj-cs"/>
              </a:rPr>
              <a:t>generados</a:t>
            </a:r>
          </a:p>
        </p:txBody>
      </p:sp>
      <p:pic>
        <p:nvPicPr>
          <p:cNvPr id="3" name="officeArt object">
            <a:extLst>
              <a:ext uri="{FF2B5EF4-FFF2-40B4-BE49-F238E27FC236}">
                <a16:creationId xmlns:a16="http://schemas.microsoft.com/office/drawing/2014/main" id="{579837FA-0447-EABF-CA53-62FAD9DCAD99}"/>
              </a:ext>
            </a:extLst>
          </p:cNvPr>
          <p:cNvPicPr/>
          <p:nvPr/>
        </p:nvPicPr>
        <p:blipFill>
          <a:blip r:embed="rId2"/>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7A1DC991-2E1B-0C3C-1B83-0BAAE07E57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45009" y="169986"/>
            <a:ext cx="1632119" cy="932641"/>
          </a:xfrm>
          <a:prstGeom prst="rect">
            <a:avLst/>
          </a:prstGeom>
          <a:ln w="12700">
            <a:miter lim="400000"/>
          </a:ln>
        </p:spPr>
      </p:pic>
    </p:spTree>
    <p:extLst>
      <p:ext uri="{BB962C8B-B14F-4D97-AF65-F5344CB8AC3E}">
        <p14:creationId xmlns:p14="http://schemas.microsoft.com/office/powerpoint/2010/main" val="818084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33058-26D4-3967-C23E-F701855E7A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637CB50-FE23-0CB8-A61E-81C136249637}"/>
              </a:ext>
            </a:extLst>
          </p:cNvPr>
          <p:cNvSpPr txBox="1"/>
          <p:nvPr/>
        </p:nvSpPr>
        <p:spPr>
          <a:xfrm>
            <a:off x="1556137" y="292925"/>
            <a:ext cx="8678298" cy="1384995"/>
          </a:xfrm>
          <a:prstGeom prst="rect">
            <a:avLst/>
          </a:prstGeom>
          <a:noFill/>
        </p:spPr>
        <p:txBody>
          <a:bodyPr wrap="square">
            <a:spAutoFit/>
          </a:bodyPr>
          <a:lstStyle/>
          <a:p>
            <a:pPr algn="ctr"/>
            <a:r>
              <a:rPr lang="es-ES_tradnl" sz="2800" noProof="1">
                <a:solidFill>
                  <a:srgbClr val="C00000"/>
                </a:solidFill>
              </a:rPr>
              <a:t>Probabilidad de parto </a:t>
            </a:r>
            <a:r>
              <a:rPr lang="es-ES_tradnl" sz="2800" noProof="1"/>
              <a:t>al transferir embrión fresco de acuerdo al</a:t>
            </a:r>
            <a:r>
              <a:rPr lang="es-ES_tradnl" sz="2800" noProof="1">
                <a:solidFill>
                  <a:schemeClr val="tx2"/>
                </a:solidFill>
              </a:rPr>
              <a:t> </a:t>
            </a:r>
            <a:r>
              <a:rPr lang="es-ES_tradnl" sz="2800" noProof="1">
                <a:solidFill>
                  <a:srgbClr val="C00000"/>
                </a:solidFill>
              </a:rPr>
              <a:t>número de ovocitos </a:t>
            </a:r>
            <a:r>
              <a:rPr lang="es-ES_tradnl" sz="2800" noProof="1"/>
              <a:t>maduros 
 Latinoamérica, 2023</a:t>
            </a:r>
          </a:p>
        </p:txBody>
      </p:sp>
      <p:pic>
        <p:nvPicPr>
          <p:cNvPr id="7" name="officeArt object">
            <a:extLst>
              <a:ext uri="{FF2B5EF4-FFF2-40B4-BE49-F238E27FC236}">
                <a16:creationId xmlns:a16="http://schemas.microsoft.com/office/drawing/2014/main" id="{30C85BA7-588E-A1A2-CD50-8A61E0DA2A13}"/>
              </a:ext>
            </a:extLst>
          </p:cNvPr>
          <p:cNvPicPr/>
          <p:nvPr/>
        </p:nvPicPr>
        <p:blipFill>
          <a:blip r:embed="rId4"/>
          <a:stretch>
            <a:fillRect/>
          </a:stretch>
        </p:blipFill>
        <p:spPr>
          <a:xfrm>
            <a:off x="283464" y="239356"/>
            <a:ext cx="1101238" cy="764346"/>
          </a:xfrm>
          <a:prstGeom prst="rect">
            <a:avLst/>
          </a:prstGeom>
          <a:ln w="12700" cap="flat">
            <a:noFill/>
            <a:miter lim="400000"/>
          </a:ln>
          <a:effectLst/>
        </p:spPr>
      </p:pic>
      <p:pic>
        <p:nvPicPr>
          <p:cNvPr id="8" name="11 Imagen">
            <a:extLst>
              <a:ext uri="{FF2B5EF4-FFF2-40B4-BE49-F238E27FC236}">
                <a16:creationId xmlns:a16="http://schemas.microsoft.com/office/drawing/2014/main" id="{3BF58C4E-1882-B3E3-C7A6-D1E31AB5747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96728" y="169986"/>
            <a:ext cx="1580400" cy="903087"/>
          </a:xfrm>
          <a:prstGeom prst="rect">
            <a:avLst/>
          </a:prstGeom>
          <a:ln w="12700">
            <a:miter lim="400000"/>
          </a:ln>
        </p:spPr>
      </p:pic>
      <p:pic>
        <p:nvPicPr>
          <p:cNvPr id="1026" name="Picture 2">
            <a:extLst>
              <a:ext uri="{FF2B5EF4-FFF2-40B4-BE49-F238E27FC236}">
                <a16:creationId xmlns:a16="http://schemas.microsoft.com/office/drawing/2014/main" id="{44DB8A4D-262B-E16C-24F9-6B6B3386AB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7793" y="2178032"/>
            <a:ext cx="6737131" cy="433682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5" name="Audio 4">
            <a:extLst>
              <a:ext uri="{FF2B5EF4-FFF2-40B4-BE49-F238E27FC236}">
                <a16:creationId xmlns:a16="http://schemas.microsoft.com/office/drawing/2014/main" id="{1BC9661B-9AFF-2CB5-747C-7DD9B2F63A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79128351"/>
      </p:ext>
    </p:extLst>
  </p:cSld>
  <p:clrMapOvr>
    <a:masterClrMapping/>
  </p:clrMapOvr>
  <mc:AlternateContent xmlns:mc="http://schemas.openxmlformats.org/markup-compatibility/2006">
    <mc:Choice xmlns:p14="http://schemas.microsoft.com/office/powerpoint/2010/main" Requires="p14">
      <p:transition spd="med" p14:dur="700" advTm="98711">
        <p:fade/>
      </p:transition>
    </mc:Choice>
    <mc:Fallback>
      <p:transition spd="med" advTm="98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32EE-5889-9C6A-B985-4C23AD244CF9}"/>
            </a:ext>
          </a:extLst>
        </p:cNvPr>
        <p:cNvGrpSpPr/>
        <p:nvPr/>
      </p:nvGrpSpPr>
      <p:grpSpPr>
        <a:xfrm>
          <a:off x="0" y="0"/>
          <a:ext cx="0" cy="0"/>
          <a:chOff x="0" y="0"/>
          <a:chExt cx="0" cy="0"/>
        </a:xfrm>
      </p:grpSpPr>
      <p:graphicFrame>
        <p:nvGraphicFramePr>
          <p:cNvPr id="6" name="Gráfico 10">
            <a:extLst>
              <a:ext uri="{FF2B5EF4-FFF2-40B4-BE49-F238E27FC236}">
                <a16:creationId xmlns:a16="http://schemas.microsoft.com/office/drawing/2014/main" id="{F5BC9C87-0723-5B4A-5A26-12D4B0B1A0E3}"/>
              </a:ext>
            </a:extLst>
          </p:cNvPr>
          <p:cNvGraphicFramePr/>
          <p:nvPr/>
        </p:nvGraphicFramePr>
        <p:xfrm>
          <a:off x="2752002" y="1912894"/>
          <a:ext cx="7275600" cy="4716000"/>
        </p:xfrm>
        <a:graphic>
          <a:graphicData uri="http://schemas.openxmlformats.org/drawingml/2006/chart">
            <c:chart xmlns:c="http://schemas.openxmlformats.org/drawingml/2006/chart" xmlns:r="http://schemas.openxmlformats.org/officeDocument/2006/relationships" r:id="rId4"/>
          </a:graphicData>
        </a:graphic>
      </p:graphicFrame>
      <p:sp>
        <p:nvSpPr>
          <p:cNvPr id="17" name="CuadroTexto 18">
            <a:extLst>
              <a:ext uri="{FF2B5EF4-FFF2-40B4-BE49-F238E27FC236}">
                <a16:creationId xmlns:a16="http://schemas.microsoft.com/office/drawing/2014/main" id="{FADCC9BD-2A06-A2DB-0991-24ABD7B4B3CC}"/>
              </a:ext>
            </a:extLst>
          </p:cNvPr>
          <p:cNvSpPr txBox="1"/>
          <p:nvPr/>
        </p:nvSpPr>
        <p:spPr>
          <a:xfrm rot="16200000">
            <a:off x="614003" y="3692177"/>
            <a:ext cx="3463680"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r>
              <a:rPr lang="es-ES_tradnl" noProof="0" dirty="0"/>
              <a:t>Tasa de parto por transferencia (%)</a:t>
            </a:r>
          </a:p>
        </p:txBody>
      </p:sp>
      <p:sp>
        <p:nvSpPr>
          <p:cNvPr id="19" name="CuadroTexto 20">
            <a:extLst>
              <a:ext uri="{FF2B5EF4-FFF2-40B4-BE49-F238E27FC236}">
                <a16:creationId xmlns:a16="http://schemas.microsoft.com/office/drawing/2014/main" id="{3AF47A00-8042-9F27-26EE-4DBEE45FE91E}"/>
              </a:ext>
            </a:extLst>
          </p:cNvPr>
          <p:cNvSpPr txBox="1"/>
          <p:nvPr/>
        </p:nvSpPr>
        <p:spPr>
          <a:xfrm>
            <a:off x="4773403" y="6312859"/>
            <a:ext cx="2670888"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r>
              <a:rPr lang="es-ES_tradnl" noProof="0" dirty="0"/>
              <a:t>Edad de la mujer (años)</a:t>
            </a:r>
          </a:p>
        </p:txBody>
      </p:sp>
      <p:grpSp>
        <p:nvGrpSpPr>
          <p:cNvPr id="34" name="Grupo 25">
            <a:extLst>
              <a:ext uri="{FF2B5EF4-FFF2-40B4-BE49-F238E27FC236}">
                <a16:creationId xmlns:a16="http://schemas.microsoft.com/office/drawing/2014/main" id="{40F05F12-FFC3-8924-FDCA-BED663E58873}"/>
              </a:ext>
            </a:extLst>
          </p:cNvPr>
          <p:cNvGrpSpPr/>
          <p:nvPr/>
        </p:nvGrpSpPr>
        <p:grpSpPr>
          <a:xfrm>
            <a:off x="10002365" y="2129990"/>
            <a:ext cx="1966108" cy="1791283"/>
            <a:chOff x="9711484" y="1737432"/>
            <a:chExt cx="1966108" cy="1791283"/>
          </a:xfrm>
        </p:grpSpPr>
        <p:sp>
          <p:nvSpPr>
            <p:cNvPr id="35" name="CuadroTexto 9">
              <a:extLst>
                <a:ext uri="{FF2B5EF4-FFF2-40B4-BE49-F238E27FC236}">
                  <a16:creationId xmlns:a16="http://schemas.microsoft.com/office/drawing/2014/main" id="{9C17D98E-CEA2-4906-AC01-F552CE6C875E}"/>
                </a:ext>
              </a:extLst>
            </p:cNvPr>
            <p:cNvSpPr txBox="1"/>
            <p:nvPr/>
          </p:nvSpPr>
          <p:spPr>
            <a:xfrm>
              <a:off x="10543966" y="1737432"/>
              <a:ext cx="1133626" cy="1600438"/>
            </a:xfrm>
            <a:prstGeom prst="rect">
              <a:avLst/>
            </a:prstGeom>
            <a:noFill/>
          </p:spPr>
          <p:txBody>
            <a:bodyPr wrap="square" rtlCol="0">
              <a:spAutoFit/>
            </a:bodyPr>
            <a:lstStyle/>
            <a:p>
              <a:r>
                <a:rPr lang="es-CL" sz="1400" dirty="0"/>
                <a:t>     n</a:t>
              </a:r>
            </a:p>
            <a:p>
              <a:endParaRPr lang="es-CL" sz="1400" dirty="0"/>
            </a:p>
            <a:p>
              <a:r>
                <a:rPr lang="es-CL" sz="1400" dirty="0"/>
                <a:t>20.171</a:t>
              </a:r>
            </a:p>
            <a:p>
              <a:endParaRPr lang="es-CL" sz="900" dirty="0"/>
            </a:p>
            <a:p>
              <a:endParaRPr lang="es-CL" sz="900" dirty="0"/>
            </a:p>
            <a:p>
              <a:r>
                <a:rPr lang="es-CL" sz="1400" dirty="0"/>
                <a:t>  </a:t>
              </a:r>
              <a:endParaRPr lang="es-CL" sz="1000" dirty="0"/>
            </a:p>
            <a:p>
              <a:endParaRPr lang="es-CL" sz="1000" dirty="0"/>
            </a:p>
            <a:p>
              <a:r>
                <a:rPr lang="es-CL" sz="1400" dirty="0"/>
                <a:t> </a:t>
              </a:r>
            </a:p>
          </p:txBody>
        </p:sp>
        <p:sp>
          <p:nvSpPr>
            <p:cNvPr id="36" name="CuadroTexto 6">
              <a:extLst>
                <a:ext uri="{FF2B5EF4-FFF2-40B4-BE49-F238E27FC236}">
                  <a16:creationId xmlns:a16="http://schemas.microsoft.com/office/drawing/2014/main" id="{BFBBAAD4-2803-90FF-139D-D31A27752473}"/>
                </a:ext>
              </a:extLst>
            </p:cNvPr>
            <p:cNvSpPr txBox="1"/>
            <p:nvPr/>
          </p:nvSpPr>
          <p:spPr>
            <a:xfrm>
              <a:off x="10155947" y="2143720"/>
              <a:ext cx="308098" cy="1384995"/>
            </a:xfrm>
            <a:prstGeom prst="rect">
              <a:avLst/>
            </a:prstGeom>
            <a:noFill/>
          </p:spPr>
          <p:txBody>
            <a:bodyPr wrap="none" rtlCol="0">
              <a:spAutoFit/>
            </a:bodyPr>
            <a:lstStyle/>
            <a:p>
              <a:r>
                <a:rPr lang="es-ES" dirty="0"/>
                <a:t>0</a:t>
              </a:r>
            </a:p>
            <a:p>
              <a:endParaRPr lang="es-ES" sz="1400" dirty="0"/>
            </a:p>
            <a:p>
              <a:endParaRPr lang="es-ES" dirty="0"/>
            </a:p>
            <a:p>
              <a:endParaRPr lang="es-ES" sz="1600" dirty="0"/>
            </a:p>
            <a:p>
              <a:endParaRPr lang="es-CL" dirty="0"/>
            </a:p>
          </p:txBody>
        </p:sp>
        <p:grpSp>
          <p:nvGrpSpPr>
            <p:cNvPr id="37" name="Grupo 18">
              <a:extLst>
                <a:ext uri="{FF2B5EF4-FFF2-40B4-BE49-F238E27FC236}">
                  <a16:creationId xmlns:a16="http://schemas.microsoft.com/office/drawing/2014/main" id="{554E5BE2-20DF-E489-9EB2-F761236F7E6A}"/>
                </a:ext>
              </a:extLst>
            </p:cNvPr>
            <p:cNvGrpSpPr/>
            <p:nvPr/>
          </p:nvGrpSpPr>
          <p:grpSpPr>
            <a:xfrm>
              <a:off x="9711484" y="2290751"/>
              <a:ext cx="496313" cy="84841"/>
              <a:chOff x="9587307" y="820132"/>
              <a:chExt cx="496313" cy="84841"/>
            </a:xfrm>
            <a:solidFill>
              <a:schemeClr val="accent2"/>
            </a:solidFill>
          </p:grpSpPr>
          <p:cxnSp>
            <p:nvCxnSpPr>
              <p:cNvPr id="41" name="Conector recto 40">
                <a:extLst>
                  <a:ext uri="{FF2B5EF4-FFF2-40B4-BE49-F238E27FC236}">
                    <a16:creationId xmlns:a16="http://schemas.microsoft.com/office/drawing/2014/main" id="{55111184-0D53-947A-932D-D5193711BA8F}"/>
                  </a:ext>
                </a:extLst>
              </p:cNvPr>
              <p:cNvCxnSpPr>
                <a:cxnSpLocks/>
              </p:cNvCxnSpPr>
              <p:nvPr/>
            </p:nvCxnSpPr>
            <p:spPr>
              <a:xfrm>
                <a:off x="9587307" y="871150"/>
                <a:ext cx="496313" cy="0"/>
              </a:xfrm>
              <a:prstGeom prst="line">
                <a:avLst/>
              </a:prstGeom>
              <a:grpFill/>
              <a:ln w="34925">
                <a:solidFill>
                  <a:schemeClr val="accent2"/>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4" name="Elipse 43">
                <a:extLst>
                  <a:ext uri="{FF2B5EF4-FFF2-40B4-BE49-F238E27FC236}">
                    <a16:creationId xmlns:a16="http://schemas.microsoft.com/office/drawing/2014/main" id="{BFA63388-5978-E566-A175-1623604DE5AF}"/>
                  </a:ext>
                </a:extLst>
              </p:cNvPr>
              <p:cNvSpPr/>
              <p:nvPr/>
            </p:nvSpPr>
            <p:spPr>
              <a:xfrm>
                <a:off x="9775596" y="820132"/>
                <a:ext cx="103695" cy="848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sp>
        <p:nvSpPr>
          <p:cNvPr id="52" name="TextBox 5">
            <a:extLst>
              <a:ext uri="{FF2B5EF4-FFF2-40B4-BE49-F238E27FC236}">
                <a16:creationId xmlns:a16="http://schemas.microsoft.com/office/drawing/2014/main" id="{1147AA7B-3316-B1C4-3465-C2C281F1D303}"/>
              </a:ext>
            </a:extLst>
          </p:cNvPr>
          <p:cNvSpPr txBox="1"/>
          <p:nvPr/>
        </p:nvSpPr>
        <p:spPr>
          <a:xfrm>
            <a:off x="-318654" y="806336"/>
            <a:ext cx="12510654" cy="1815882"/>
          </a:xfrm>
          <a:prstGeom prst="rect">
            <a:avLst/>
          </a:prstGeom>
          <a:noFill/>
        </p:spPr>
        <p:txBody>
          <a:bodyPr wrap="square" rtlCol="0">
            <a:spAutoFit/>
          </a:bodyPr>
          <a:lstStyle/>
          <a:p>
            <a:pPr algn="ctr"/>
            <a:r>
              <a:rPr lang="es-ES_tradnl" sz="2800" noProof="0" dirty="0">
                <a:solidFill>
                  <a:schemeClr val="tx2"/>
                </a:solidFill>
                <a:latin typeface="Calibri" panose="020F0502020204030204" pitchFamily="34" charset="0"/>
                <a:cs typeface="Calibri" panose="020F0502020204030204" pitchFamily="34" charset="0"/>
              </a:rPr>
              <a:t>Tasa de parto en </a:t>
            </a:r>
            <a:r>
              <a:rPr lang="es-ES_tradnl" sz="2800" dirty="0">
                <a:solidFill>
                  <a:srgbClr val="C00000"/>
                </a:solidFill>
                <a:latin typeface="Calibri" panose="020F0502020204030204" pitchFamily="34" charset="0"/>
                <a:cs typeface="Calibri" panose="020F0502020204030204" pitchFamily="34" charset="0"/>
              </a:rPr>
              <a:t>fresco</a:t>
            </a:r>
            <a:r>
              <a:rPr lang="es-ES_tradnl" sz="2800" noProof="0" dirty="0">
                <a:solidFill>
                  <a:schemeClr val="tx2"/>
                </a:solidFill>
                <a:latin typeface="Calibri" panose="020F0502020204030204" pitchFamily="34" charset="0"/>
                <a:cs typeface="Calibri" panose="020F0502020204030204" pitchFamily="34" charset="0"/>
              </a:rPr>
              <a:t> </a:t>
            </a:r>
            <a:r>
              <a:rPr lang="es-ES_tradnl" sz="2800" noProof="0" dirty="0">
                <a:solidFill>
                  <a:srgbClr val="C00000"/>
                </a:solidFill>
                <a:latin typeface="Calibri" panose="020F0502020204030204" pitchFamily="34" charset="0"/>
                <a:cs typeface="Calibri" panose="020F0502020204030204" pitchFamily="34" charset="0"/>
              </a:rPr>
              <a:t>al transferir un blastocisto (SET)</a:t>
            </a:r>
            <a:endParaRPr lang="es-ES_tradnl" sz="2800" noProof="0" dirty="0">
              <a:solidFill>
                <a:schemeClr val="tx2"/>
              </a:solidFill>
              <a:latin typeface="Calibri" panose="020F0502020204030204" pitchFamily="34" charset="0"/>
              <a:cs typeface="Calibri" panose="020F0502020204030204" pitchFamily="34" charset="0"/>
            </a:endParaRPr>
          </a:p>
          <a:p>
            <a:pPr algn="ctr"/>
            <a:r>
              <a:rPr lang="es-ES_tradnl" sz="2800" dirty="0">
                <a:solidFill>
                  <a:schemeClr val="tx2"/>
                </a:solidFill>
                <a:latin typeface="Calibri" panose="020F0502020204030204" pitchFamily="34" charset="0"/>
                <a:cs typeface="Calibri" panose="020F0502020204030204" pitchFamily="34" charset="0"/>
              </a:rPr>
              <a:t>Según edad de la mujer y número de blastocistos generados</a:t>
            </a:r>
          </a:p>
          <a:p>
            <a:pPr algn="ctr"/>
            <a:r>
              <a:rPr lang="es-ES_tradnl" sz="2800" noProof="0" dirty="0">
                <a:solidFill>
                  <a:schemeClr val="tx2"/>
                </a:solidFill>
                <a:latin typeface="Calibri" panose="020F0502020204030204" pitchFamily="34" charset="0"/>
                <a:cs typeface="Calibri" panose="020F0502020204030204" pitchFamily="34" charset="0"/>
              </a:rPr>
              <a:t>Latinoamérica 2020-2023</a:t>
            </a:r>
          </a:p>
          <a:p>
            <a:pPr algn="ctr"/>
            <a:endParaRPr lang="es-ES_tradnl" sz="2800" noProof="0" dirty="0">
              <a:solidFill>
                <a:schemeClr val="tx2"/>
              </a:solidFill>
              <a:latin typeface="Calibri" panose="020F0502020204030204" pitchFamily="34" charset="0"/>
              <a:cs typeface="Calibri" panose="020F0502020204030204" pitchFamily="34" charset="0"/>
            </a:endParaRPr>
          </a:p>
        </p:txBody>
      </p:sp>
      <p:pic>
        <p:nvPicPr>
          <p:cNvPr id="53" name="officeArt object">
            <a:extLst>
              <a:ext uri="{FF2B5EF4-FFF2-40B4-BE49-F238E27FC236}">
                <a16:creationId xmlns:a16="http://schemas.microsoft.com/office/drawing/2014/main" id="{898F557B-4F75-BB13-8175-DA3CBE550B4D}"/>
              </a:ext>
            </a:extLst>
          </p:cNvPr>
          <p:cNvPicPr/>
          <p:nvPr/>
        </p:nvPicPr>
        <p:blipFill>
          <a:blip r:embed="rId5"/>
          <a:stretch>
            <a:fillRect/>
          </a:stretch>
        </p:blipFill>
        <p:spPr>
          <a:xfrm>
            <a:off x="283464" y="239356"/>
            <a:ext cx="1101238" cy="764346"/>
          </a:xfrm>
          <a:prstGeom prst="rect">
            <a:avLst/>
          </a:prstGeom>
          <a:ln w="12700" cap="flat">
            <a:noFill/>
            <a:miter lim="400000"/>
          </a:ln>
          <a:effectLst/>
        </p:spPr>
      </p:pic>
      <p:pic>
        <p:nvPicPr>
          <p:cNvPr id="54" name="11 Imagen">
            <a:extLst>
              <a:ext uri="{FF2B5EF4-FFF2-40B4-BE49-F238E27FC236}">
                <a16:creationId xmlns:a16="http://schemas.microsoft.com/office/drawing/2014/main" id="{5D83978A-EB11-780D-4541-3DBAAC5042C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96728" y="169986"/>
            <a:ext cx="1580400" cy="903087"/>
          </a:xfrm>
          <a:prstGeom prst="rect">
            <a:avLst/>
          </a:prstGeom>
          <a:ln w="12700">
            <a:miter lim="400000"/>
          </a:ln>
        </p:spPr>
      </p:pic>
      <p:pic>
        <p:nvPicPr>
          <p:cNvPr id="4" name="Audio 3">
            <a:extLst>
              <a:ext uri="{FF2B5EF4-FFF2-40B4-BE49-F238E27FC236}">
                <a16:creationId xmlns:a16="http://schemas.microsoft.com/office/drawing/2014/main" id="{B0043379-AAC8-F19F-4003-4581FC5064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37351583"/>
      </p:ext>
    </p:extLst>
  </p:cSld>
  <p:clrMapOvr>
    <a:masterClrMapping/>
  </p:clrMapOvr>
  <mc:AlternateContent xmlns:mc="http://schemas.openxmlformats.org/markup-compatibility/2006">
    <mc:Choice xmlns:p14="http://schemas.microsoft.com/office/powerpoint/2010/main" Requires="p14">
      <p:transition spd="med" p14:dur="700" advTm="50869">
        <p:fade/>
      </p:transition>
    </mc:Choice>
    <mc:Fallback>
      <p:transition spd="med" advTm="508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32EE-5889-9C6A-B985-4C23AD244CF9}"/>
            </a:ext>
          </a:extLst>
        </p:cNvPr>
        <p:cNvGrpSpPr/>
        <p:nvPr/>
      </p:nvGrpSpPr>
      <p:grpSpPr>
        <a:xfrm>
          <a:off x="0" y="0"/>
          <a:ext cx="0" cy="0"/>
          <a:chOff x="0" y="0"/>
          <a:chExt cx="0" cy="0"/>
        </a:xfrm>
      </p:grpSpPr>
      <p:graphicFrame>
        <p:nvGraphicFramePr>
          <p:cNvPr id="6" name="Gráfico 10">
            <a:extLst>
              <a:ext uri="{FF2B5EF4-FFF2-40B4-BE49-F238E27FC236}">
                <a16:creationId xmlns:a16="http://schemas.microsoft.com/office/drawing/2014/main" id="{F5BC9C87-0723-5B4A-5A26-12D4B0B1A0E3}"/>
              </a:ext>
            </a:extLst>
          </p:cNvPr>
          <p:cNvGraphicFramePr/>
          <p:nvPr/>
        </p:nvGraphicFramePr>
        <p:xfrm>
          <a:off x="2752002" y="1912894"/>
          <a:ext cx="7275600" cy="4716000"/>
        </p:xfrm>
        <a:graphic>
          <a:graphicData uri="http://schemas.openxmlformats.org/drawingml/2006/chart">
            <c:chart xmlns:c="http://schemas.openxmlformats.org/drawingml/2006/chart" xmlns:r="http://schemas.openxmlformats.org/officeDocument/2006/relationships" r:id="rId4"/>
          </a:graphicData>
        </a:graphic>
      </p:graphicFrame>
      <p:grpSp>
        <p:nvGrpSpPr>
          <p:cNvPr id="34" name="Grupo 25">
            <a:extLst>
              <a:ext uri="{FF2B5EF4-FFF2-40B4-BE49-F238E27FC236}">
                <a16:creationId xmlns:a16="http://schemas.microsoft.com/office/drawing/2014/main" id="{40F05F12-FFC3-8924-FDCA-BED663E58873}"/>
              </a:ext>
            </a:extLst>
          </p:cNvPr>
          <p:cNvGrpSpPr/>
          <p:nvPr/>
        </p:nvGrpSpPr>
        <p:grpSpPr>
          <a:xfrm>
            <a:off x="9942235" y="1740026"/>
            <a:ext cx="1972449" cy="1791283"/>
            <a:chOff x="9705143" y="1737432"/>
            <a:chExt cx="1972449" cy="1791283"/>
          </a:xfrm>
        </p:grpSpPr>
        <p:sp>
          <p:nvSpPr>
            <p:cNvPr id="35" name="CuadroTexto 9">
              <a:extLst>
                <a:ext uri="{FF2B5EF4-FFF2-40B4-BE49-F238E27FC236}">
                  <a16:creationId xmlns:a16="http://schemas.microsoft.com/office/drawing/2014/main" id="{9C17D98E-CEA2-4906-AC01-F552CE6C875E}"/>
                </a:ext>
              </a:extLst>
            </p:cNvPr>
            <p:cNvSpPr txBox="1"/>
            <p:nvPr/>
          </p:nvSpPr>
          <p:spPr>
            <a:xfrm>
              <a:off x="10543966" y="1737432"/>
              <a:ext cx="1133626" cy="1754326"/>
            </a:xfrm>
            <a:prstGeom prst="rect">
              <a:avLst/>
            </a:prstGeom>
            <a:noFill/>
          </p:spPr>
          <p:txBody>
            <a:bodyPr wrap="square" rtlCol="0">
              <a:spAutoFit/>
            </a:bodyPr>
            <a:lstStyle/>
            <a:p>
              <a:r>
                <a:rPr lang="es-CL" sz="1400" dirty="0"/>
                <a:t>     n</a:t>
              </a:r>
            </a:p>
            <a:p>
              <a:endParaRPr lang="es-CL" sz="1400" dirty="0"/>
            </a:p>
            <a:p>
              <a:r>
                <a:rPr lang="es-CL" sz="1400" dirty="0"/>
                <a:t>20.171</a:t>
              </a:r>
            </a:p>
            <a:p>
              <a:endParaRPr lang="es-CL" sz="900" dirty="0"/>
            </a:p>
            <a:p>
              <a:endParaRPr lang="es-CL" sz="900" dirty="0"/>
            </a:p>
            <a:p>
              <a:r>
                <a:rPr lang="es-CL" sz="1400" dirty="0"/>
                <a:t>  5.869</a:t>
              </a:r>
            </a:p>
            <a:p>
              <a:endParaRPr lang="es-CL" sz="1000" dirty="0"/>
            </a:p>
            <a:p>
              <a:endParaRPr lang="es-CL" sz="1000" dirty="0"/>
            </a:p>
            <a:p>
              <a:r>
                <a:rPr lang="es-CL" sz="1400" dirty="0"/>
                <a:t> </a:t>
              </a:r>
            </a:p>
          </p:txBody>
        </p:sp>
        <p:sp>
          <p:nvSpPr>
            <p:cNvPr id="36" name="CuadroTexto 6">
              <a:extLst>
                <a:ext uri="{FF2B5EF4-FFF2-40B4-BE49-F238E27FC236}">
                  <a16:creationId xmlns:a16="http://schemas.microsoft.com/office/drawing/2014/main" id="{BFBBAAD4-2803-90FF-139D-D31A27752473}"/>
                </a:ext>
              </a:extLst>
            </p:cNvPr>
            <p:cNvSpPr txBox="1"/>
            <p:nvPr/>
          </p:nvSpPr>
          <p:spPr>
            <a:xfrm>
              <a:off x="10155947" y="2143720"/>
              <a:ext cx="308098" cy="1384995"/>
            </a:xfrm>
            <a:prstGeom prst="rect">
              <a:avLst/>
            </a:prstGeom>
            <a:noFill/>
          </p:spPr>
          <p:txBody>
            <a:bodyPr wrap="none" rtlCol="0">
              <a:spAutoFit/>
            </a:bodyPr>
            <a:lstStyle/>
            <a:p>
              <a:r>
                <a:rPr lang="es-ES" dirty="0"/>
                <a:t>0</a:t>
              </a:r>
            </a:p>
            <a:p>
              <a:endParaRPr lang="es-ES" sz="1400" dirty="0"/>
            </a:p>
            <a:p>
              <a:r>
                <a:rPr lang="es-ES" dirty="0"/>
                <a:t>1</a:t>
              </a:r>
            </a:p>
            <a:p>
              <a:endParaRPr lang="es-ES" sz="1600" dirty="0"/>
            </a:p>
            <a:p>
              <a:endParaRPr lang="es-CL" dirty="0"/>
            </a:p>
          </p:txBody>
        </p:sp>
        <p:grpSp>
          <p:nvGrpSpPr>
            <p:cNvPr id="37" name="Grupo 18">
              <a:extLst>
                <a:ext uri="{FF2B5EF4-FFF2-40B4-BE49-F238E27FC236}">
                  <a16:creationId xmlns:a16="http://schemas.microsoft.com/office/drawing/2014/main" id="{554E5BE2-20DF-E489-9EB2-F761236F7E6A}"/>
                </a:ext>
              </a:extLst>
            </p:cNvPr>
            <p:cNvGrpSpPr/>
            <p:nvPr/>
          </p:nvGrpSpPr>
          <p:grpSpPr>
            <a:xfrm>
              <a:off x="9711484" y="2290751"/>
              <a:ext cx="496313" cy="84841"/>
              <a:chOff x="9587307" y="820132"/>
              <a:chExt cx="496313" cy="84841"/>
            </a:xfrm>
            <a:solidFill>
              <a:schemeClr val="accent2"/>
            </a:solidFill>
          </p:grpSpPr>
          <p:cxnSp>
            <p:nvCxnSpPr>
              <p:cNvPr id="41" name="Conector recto 40">
                <a:extLst>
                  <a:ext uri="{FF2B5EF4-FFF2-40B4-BE49-F238E27FC236}">
                    <a16:creationId xmlns:a16="http://schemas.microsoft.com/office/drawing/2014/main" id="{55111184-0D53-947A-932D-D5193711BA8F}"/>
                  </a:ext>
                </a:extLst>
              </p:cNvPr>
              <p:cNvCxnSpPr>
                <a:cxnSpLocks/>
              </p:cNvCxnSpPr>
              <p:nvPr/>
            </p:nvCxnSpPr>
            <p:spPr>
              <a:xfrm>
                <a:off x="9587307" y="871150"/>
                <a:ext cx="496313" cy="0"/>
              </a:xfrm>
              <a:prstGeom prst="line">
                <a:avLst/>
              </a:prstGeom>
              <a:grpFill/>
              <a:ln w="34925">
                <a:solidFill>
                  <a:schemeClr val="accent2"/>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4" name="Elipse 43">
                <a:extLst>
                  <a:ext uri="{FF2B5EF4-FFF2-40B4-BE49-F238E27FC236}">
                    <a16:creationId xmlns:a16="http://schemas.microsoft.com/office/drawing/2014/main" id="{BFA63388-5978-E566-A175-1623604DE5AF}"/>
                  </a:ext>
                </a:extLst>
              </p:cNvPr>
              <p:cNvSpPr/>
              <p:nvPr/>
            </p:nvSpPr>
            <p:spPr>
              <a:xfrm>
                <a:off x="9775596" y="820132"/>
                <a:ext cx="103695" cy="848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38" name="Grupo 19">
              <a:extLst>
                <a:ext uri="{FF2B5EF4-FFF2-40B4-BE49-F238E27FC236}">
                  <a16:creationId xmlns:a16="http://schemas.microsoft.com/office/drawing/2014/main" id="{5025C1F5-F0C5-DFD0-97D9-907CA6D4036D}"/>
                </a:ext>
              </a:extLst>
            </p:cNvPr>
            <p:cNvGrpSpPr/>
            <p:nvPr/>
          </p:nvGrpSpPr>
          <p:grpSpPr>
            <a:xfrm>
              <a:off x="9705143" y="2785538"/>
              <a:ext cx="496313" cy="84841"/>
              <a:chOff x="9587307" y="820132"/>
              <a:chExt cx="496313" cy="84841"/>
            </a:xfrm>
          </p:grpSpPr>
          <p:cxnSp>
            <p:nvCxnSpPr>
              <p:cNvPr id="39" name="Conector recto 20">
                <a:extLst>
                  <a:ext uri="{FF2B5EF4-FFF2-40B4-BE49-F238E27FC236}">
                    <a16:creationId xmlns:a16="http://schemas.microsoft.com/office/drawing/2014/main" id="{995CA588-7D52-C84A-C73F-DB4B79A3B657}"/>
                  </a:ext>
                </a:extLst>
              </p:cNvPr>
              <p:cNvCxnSpPr>
                <a:cxnSpLocks/>
              </p:cNvCxnSpPr>
              <p:nvPr/>
            </p:nvCxnSpPr>
            <p:spPr>
              <a:xfrm>
                <a:off x="9587307" y="871150"/>
                <a:ext cx="496313" cy="0"/>
              </a:xfrm>
              <a:prstGeom prst="line">
                <a:avLst/>
              </a:prstGeom>
              <a:ln w="34925">
                <a:solidFill>
                  <a:schemeClr val="accent6">
                    <a:lumMod val="60000"/>
                    <a:lumOff val="4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0" name="Elipse 21">
                <a:extLst>
                  <a:ext uri="{FF2B5EF4-FFF2-40B4-BE49-F238E27FC236}">
                    <a16:creationId xmlns:a16="http://schemas.microsoft.com/office/drawing/2014/main" id="{DFB526D4-3CDB-2B08-68F5-CC7B415368EA}"/>
                  </a:ext>
                </a:extLst>
              </p:cNvPr>
              <p:cNvSpPr/>
              <p:nvPr/>
            </p:nvSpPr>
            <p:spPr>
              <a:xfrm>
                <a:off x="9775596" y="820132"/>
                <a:ext cx="103695" cy="84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pic>
        <p:nvPicPr>
          <p:cNvPr id="53" name="officeArt object">
            <a:extLst>
              <a:ext uri="{FF2B5EF4-FFF2-40B4-BE49-F238E27FC236}">
                <a16:creationId xmlns:a16="http://schemas.microsoft.com/office/drawing/2014/main" id="{898F557B-4F75-BB13-8175-DA3CBE550B4D}"/>
              </a:ext>
            </a:extLst>
          </p:cNvPr>
          <p:cNvPicPr/>
          <p:nvPr/>
        </p:nvPicPr>
        <p:blipFill>
          <a:blip r:embed="rId5"/>
          <a:stretch>
            <a:fillRect/>
          </a:stretch>
        </p:blipFill>
        <p:spPr>
          <a:xfrm>
            <a:off x="283464" y="239356"/>
            <a:ext cx="1101238" cy="764346"/>
          </a:xfrm>
          <a:prstGeom prst="rect">
            <a:avLst/>
          </a:prstGeom>
          <a:ln w="12700" cap="flat">
            <a:noFill/>
            <a:miter lim="400000"/>
          </a:ln>
          <a:effectLst/>
        </p:spPr>
      </p:pic>
      <p:pic>
        <p:nvPicPr>
          <p:cNvPr id="54" name="11 Imagen">
            <a:extLst>
              <a:ext uri="{FF2B5EF4-FFF2-40B4-BE49-F238E27FC236}">
                <a16:creationId xmlns:a16="http://schemas.microsoft.com/office/drawing/2014/main" id="{5D83978A-EB11-780D-4541-3DBAAC5042C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96728" y="169986"/>
            <a:ext cx="1580400" cy="903087"/>
          </a:xfrm>
          <a:prstGeom prst="rect">
            <a:avLst/>
          </a:prstGeom>
          <a:ln w="12700">
            <a:miter lim="400000"/>
          </a:ln>
        </p:spPr>
      </p:pic>
      <p:sp>
        <p:nvSpPr>
          <p:cNvPr id="2" name="TextBox 5">
            <a:extLst>
              <a:ext uri="{FF2B5EF4-FFF2-40B4-BE49-F238E27FC236}">
                <a16:creationId xmlns:a16="http://schemas.microsoft.com/office/drawing/2014/main" id="{2F1CC08D-8305-A78F-192F-704A5D0924E2}"/>
              </a:ext>
            </a:extLst>
          </p:cNvPr>
          <p:cNvSpPr txBox="1"/>
          <p:nvPr/>
        </p:nvSpPr>
        <p:spPr>
          <a:xfrm>
            <a:off x="-318654" y="806336"/>
            <a:ext cx="12510654" cy="1815882"/>
          </a:xfrm>
          <a:prstGeom prst="rect">
            <a:avLst/>
          </a:prstGeom>
          <a:noFill/>
        </p:spPr>
        <p:txBody>
          <a:bodyPr wrap="square" rtlCol="0">
            <a:spAutoFit/>
          </a:bodyPr>
          <a:lstStyle/>
          <a:p>
            <a:pPr algn="ctr"/>
            <a:r>
              <a:rPr lang="es-ES_tradnl" sz="2800" noProof="0" dirty="0">
                <a:solidFill>
                  <a:schemeClr val="tx2"/>
                </a:solidFill>
                <a:latin typeface="Calibri" panose="020F0502020204030204" pitchFamily="34" charset="0"/>
                <a:cs typeface="Calibri" panose="020F0502020204030204" pitchFamily="34" charset="0"/>
              </a:rPr>
              <a:t>Tasa de parto </a:t>
            </a:r>
            <a:r>
              <a:rPr lang="es-ES_tradnl" sz="2800" noProof="0" dirty="0">
                <a:solidFill>
                  <a:srgbClr val="C00000"/>
                </a:solidFill>
                <a:latin typeface="Calibri" panose="020F0502020204030204" pitchFamily="34" charset="0"/>
                <a:cs typeface="Calibri" panose="020F0502020204030204" pitchFamily="34" charset="0"/>
              </a:rPr>
              <a:t>al transferir un blastocisto (eSET) fresco</a:t>
            </a:r>
            <a:endParaRPr lang="es-ES_tradnl" sz="2800" noProof="0" dirty="0">
              <a:solidFill>
                <a:schemeClr val="tx2"/>
              </a:solidFill>
              <a:latin typeface="Calibri" panose="020F0502020204030204" pitchFamily="34" charset="0"/>
              <a:cs typeface="Calibri" panose="020F0502020204030204" pitchFamily="34" charset="0"/>
            </a:endParaRPr>
          </a:p>
          <a:p>
            <a:pPr algn="ctr"/>
            <a:r>
              <a:rPr lang="es-ES_tradnl" sz="2800" dirty="0">
                <a:solidFill>
                  <a:schemeClr val="tx2"/>
                </a:solidFill>
                <a:latin typeface="Calibri" panose="020F0502020204030204" pitchFamily="34" charset="0"/>
                <a:cs typeface="Calibri" panose="020F0502020204030204" pitchFamily="34" charset="0"/>
              </a:rPr>
              <a:t>Según edad de la mujer y número de blastocistos generados</a:t>
            </a:r>
          </a:p>
          <a:p>
            <a:pPr algn="ctr"/>
            <a:r>
              <a:rPr lang="es-ES_tradnl" sz="2800" noProof="0" dirty="0" err="1">
                <a:solidFill>
                  <a:schemeClr val="tx2"/>
                </a:solidFill>
                <a:latin typeface="Calibri" panose="020F0502020204030204" pitchFamily="34" charset="0"/>
                <a:cs typeface="Calibri" panose="020F0502020204030204" pitchFamily="34" charset="0"/>
              </a:rPr>
              <a:t>Latin</a:t>
            </a:r>
            <a:r>
              <a:rPr lang="es-ES_tradnl" sz="2800" dirty="0" err="1">
                <a:solidFill>
                  <a:schemeClr val="tx2"/>
                </a:solidFill>
                <a:latin typeface="Calibri" panose="020F0502020204030204" pitchFamily="34" charset="0"/>
                <a:cs typeface="Calibri" panose="020F0502020204030204" pitchFamily="34" charset="0"/>
              </a:rPr>
              <a:t>oa</a:t>
            </a:r>
            <a:r>
              <a:rPr lang="es-ES_tradnl" sz="2800" noProof="0" dirty="0" err="1">
                <a:solidFill>
                  <a:schemeClr val="tx2"/>
                </a:solidFill>
                <a:latin typeface="Calibri" panose="020F0502020204030204" pitchFamily="34" charset="0"/>
                <a:cs typeface="Calibri" panose="020F0502020204030204" pitchFamily="34" charset="0"/>
              </a:rPr>
              <a:t>mérica</a:t>
            </a:r>
            <a:r>
              <a:rPr lang="es-ES_tradnl" sz="2800" noProof="0" dirty="0">
                <a:solidFill>
                  <a:schemeClr val="tx2"/>
                </a:solidFill>
                <a:latin typeface="Calibri" panose="020F0502020204030204" pitchFamily="34" charset="0"/>
                <a:cs typeface="Calibri" panose="020F0502020204030204" pitchFamily="34" charset="0"/>
              </a:rPr>
              <a:t> 2020-2023</a:t>
            </a:r>
          </a:p>
          <a:p>
            <a:pPr algn="ctr"/>
            <a:endParaRPr lang="es-ES_tradnl" sz="2800" noProof="0" dirty="0">
              <a:solidFill>
                <a:schemeClr val="tx2"/>
              </a:solidFill>
              <a:latin typeface="Calibri" panose="020F0502020204030204" pitchFamily="34" charset="0"/>
              <a:cs typeface="Calibri" panose="020F0502020204030204" pitchFamily="34" charset="0"/>
            </a:endParaRPr>
          </a:p>
        </p:txBody>
      </p:sp>
      <p:sp>
        <p:nvSpPr>
          <p:cNvPr id="3" name="CuadroTexto 18">
            <a:extLst>
              <a:ext uri="{FF2B5EF4-FFF2-40B4-BE49-F238E27FC236}">
                <a16:creationId xmlns:a16="http://schemas.microsoft.com/office/drawing/2014/main" id="{7F2C0910-F019-9514-C470-1EE9D69840B8}"/>
              </a:ext>
            </a:extLst>
          </p:cNvPr>
          <p:cNvSpPr txBox="1"/>
          <p:nvPr/>
        </p:nvSpPr>
        <p:spPr>
          <a:xfrm rot="16200000">
            <a:off x="614003" y="3692177"/>
            <a:ext cx="3463680"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r>
              <a:rPr lang="es-ES_tradnl" noProof="0" dirty="0"/>
              <a:t>Tasa de parto por transferencia (%)</a:t>
            </a:r>
          </a:p>
        </p:txBody>
      </p:sp>
      <p:sp>
        <p:nvSpPr>
          <p:cNvPr id="4" name="CuadroTexto 20">
            <a:extLst>
              <a:ext uri="{FF2B5EF4-FFF2-40B4-BE49-F238E27FC236}">
                <a16:creationId xmlns:a16="http://schemas.microsoft.com/office/drawing/2014/main" id="{9C3D4899-AAA5-2E68-9AA5-C3A0389C76A6}"/>
              </a:ext>
            </a:extLst>
          </p:cNvPr>
          <p:cNvSpPr txBox="1"/>
          <p:nvPr/>
        </p:nvSpPr>
        <p:spPr>
          <a:xfrm>
            <a:off x="4773403" y="6312859"/>
            <a:ext cx="2670888"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r>
              <a:rPr lang="es-ES_tradnl" noProof="0" dirty="0"/>
              <a:t>Edad de la mujer (años)</a:t>
            </a:r>
          </a:p>
        </p:txBody>
      </p:sp>
      <p:pic>
        <p:nvPicPr>
          <p:cNvPr id="8" name="Audio 7">
            <a:extLst>
              <a:ext uri="{FF2B5EF4-FFF2-40B4-BE49-F238E27FC236}">
                <a16:creationId xmlns:a16="http://schemas.microsoft.com/office/drawing/2014/main" id="{AB206ABD-9177-47F4-21AC-89DC0EB703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91264972"/>
      </p:ext>
    </p:extLst>
  </p:cSld>
  <p:clrMapOvr>
    <a:masterClrMapping/>
  </p:clrMapOvr>
  <mc:AlternateContent xmlns:mc="http://schemas.openxmlformats.org/markup-compatibility/2006">
    <mc:Choice xmlns:p14="http://schemas.microsoft.com/office/powerpoint/2010/main" Requires="p14">
      <p:transition spd="med" p14:dur="700" advTm="52885">
        <p:fade/>
      </p:transition>
    </mc:Choice>
    <mc:Fallback>
      <p:transition spd="med" advTm="52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CF3DF-A8E7-3814-8EB5-1EF3C0A2B8C1}"/>
            </a:ext>
          </a:extLst>
        </p:cNvPr>
        <p:cNvGrpSpPr/>
        <p:nvPr/>
      </p:nvGrpSpPr>
      <p:grpSpPr>
        <a:xfrm>
          <a:off x="0" y="0"/>
          <a:ext cx="0" cy="0"/>
          <a:chOff x="0" y="0"/>
          <a:chExt cx="0" cy="0"/>
        </a:xfrm>
      </p:grpSpPr>
      <p:graphicFrame>
        <p:nvGraphicFramePr>
          <p:cNvPr id="2" name="Gráfico 10">
            <a:extLst>
              <a:ext uri="{FF2B5EF4-FFF2-40B4-BE49-F238E27FC236}">
                <a16:creationId xmlns:a16="http://schemas.microsoft.com/office/drawing/2014/main" id="{CB0242DF-4960-6FF4-515A-DA8BF5B82CB5}"/>
              </a:ext>
            </a:extLst>
          </p:cNvPr>
          <p:cNvGraphicFramePr/>
          <p:nvPr/>
        </p:nvGraphicFramePr>
        <p:xfrm>
          <a:off x="2749360" y="1911155"/>
          <a:ext cx="7275600" cy="4716000"/>
        </p:xfrm>
        <a:graphic>
          <a:graphicData uri="http://schemas.openxmlformats.org/drawingml/2006/chart">
            <c:chart xmlns:c="http://schemas.openxmlformats.org/drawingml/2006/chart" xmlns:r="http://schemas.openxmlformats.org/officeDocument/2006/relationships" r:id="rId4"/>
          </a:graphicData>
        </a:graphic>
      </p:graphicFrame>
      <p:pic>
        <p:nvPicPr>
          <p:cNvPr id="22" name="officeArt object">
            <a:extLst>
              <a:ext uri="{FF2B5EF4-FFF2-40B4-BE49-F238E27FC236}">
                <a16:creationId xmlns:a16="http://schemas.microsoft.com/office/drawing/2014/main" id="{F16D8629-B768-A175-DBEF-BFFED8658DA3}"/>
              </a:ext>
            </a:extLst>
          </p:cNvPr>
          <p:cNvPicPr/>
          <p:nvPr/>
        </p:nvPicPr>
        <p:blipFill>
          <a:blip r:embed="rId5"/>
          <a:stretch>
            <a:fillRect/>
          </a:stretch>
        </p:blipFill>
        <p:spPr>
          <a:xfrm>
            <a:off x="283464" y="239356"/>
            <a:ext cx="1101238" cy="764346"/>
          </a:xfrm>
          <a:prstGeom prst="rect">
            <a:avLst/>
          </a:prstGeom>
          <a:ln w="12700" cap="flat">
            <a:noFill/>
            <a:miter lim="400000"/>
          </a:ln>
          <a:effectLst/>
        </p:spPr>
      </p:pic>
      <p:pic>
        <p:nvPicPr>
          <p:cNvPr id="23" name="11 Imagen">
            <a:extLst>
              <a:ext uri="{FF2B5EF4-FFF2-40B4-BE49-F238E27FC236}">
                <a16:creationId xmlns:a16="http://schemas.microsoft.com/office/drawing/2014/main" id="{1845C5F8-B88A-2DA8-6583-29AFF98A8A7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96728" y="169986"/>
            <a:ext cx="1580400" cy="903087"/>
          </a:xfrm>
          <a:prstGeom prst="rect">
            <a:avLst/>
          </a:prstGeom>
          <a:ln w="12700">
            <a:miter lim="400000"/>
          </a:ln>
        </p:spPr>
      </p:pic>
      <p:grpSp>
        <p:nvGrpSpPr>
          <p:cNvPr id="48" name="Grupo 25">
            <a:extLst>
              <a:ext uri="{FF2B5EF4-FFF2-40B4-BE49-F238E27FC236}">
                <a16:creationId xmlns:a16="http://schemas.microsoft.com/office/drawing/2014/main" id="{E64C6E0A-4996-4C9D-B746-E8EFCDAFC85D}"/>
              </a:ext>
            </a:extLst>
          </p:cNvPr>
          <p:cNvGrpSpPr/>
          <p:nvPr/>
        </p:nvGrpSpPr>
        <p:grpSpPr>
          <a:xfrm>
            <a:off x="9656410" y="1911155"/>
            <a:ext cx="1972449" cy="1822060"/>
            <a:chOff x="9705143" y="1737432"/>
            <a:chExt cx="1972449" cy="1822060"/>
          </a:xfrm>
        </p:grpSpPr>
        <p:sp>
          <p:nvSpPr>
            <p:cNvPr id="49" name="CuadroTexto 9">
              <a:extLst>
                <a:ext uri="{FF2B5EF4-FFF2-40B4-BE49-F238E27FC236}">
                  <a16:creationId xmlns:a16="http://schemas.microsoft.com/office/drawing/2014/main" id="{300C54D1-A7DB-44C7-BAD6-54839832C713}"/>
                </a:ext>
              </a:extLst>
            </p:cNvPr>
            <p:cNvSpPr txBox="1"/>
            <p:nvPr/>
          </p:nvSpPr>
          <p:spPr>
            <a:xfrm>
              <a:off x="10543966" y="1737432"/>
              <a:ext cx="1133626" cy="1754326"/>
            </a:xfrm>
            <a:prstGeom prst="rect">
              <a:avLst/>
            </a:prstGeom>
            <a:noFill/>
          </p:spPr>
          <p:txBody>
            <a:bodyPr wrap="square" rtlCol="0">
              <a:spAutoFit/>
            </a:bodyPr>
            <a:lstStyle/>
            <a:p>
              <a:r>
                <a:rPr lang="es-CL" sz="1400" dirty="0"/>
                <a:t>     n</a:t>
              </a:r>
            </a:p>
            <a:p>
              <a:endParaRPr lang="es-CL" sz="1400" dirty="0"/>
            </a:p>
            <a:p>
              <a:r>
                <a:rPr lang="es-CL" sz="1400" dirty="0"/>
                <a:t>20,171</a:t>
              </a:r>
            </a:p>
            <a:p>
              <a:endParaRPr lang="es-CL" sz="900" dirty="0"/>
            </a:p>
            <a:p>
              <a:endParaRPr lang="es-CL" sz="900" dirty="0"/>
            </a:p>
            <a:p>
              <a:r>
                <a:rPr lang="es-CL" sz="1400" dirty="0"/>
                <a:t>  5.869</a:t>
              </a:r>
            </a:p>
            <a:p>
              <a:endParaRPr lang="es-CL" sz="1000" dirty="0"/>
            </a:p>
            <a:p>
              <a:endParaRPr lang="es-CL" sz="1000" dirty="0"/>
            </a:p>
            <a:p>
              <a:r>
                <a:rPr lang="es-CL" sz="1400" dirty="0"/>
                <a:t>  5.842</a:t>
              </a:r>
            </a:p>
          </p:txBody>
        </p:sp>
        <p:sp>
          <p:nvSpPr>
            <p:cNvPr id="50" name="CuadroTexto 6">
              <a:extLst>
                <a:ext uri="{FF2B5EF4-FFF2-40B4-BE49-F238E27FC236}">
                  <a16:creationId xmlns:a16="http://schemas.microsoft.com/office/drawing/2014/main" id="{F31D2F5F-FB5F-4C6A-8C21-8BC26CEB9890}"/>
                </a:ext>
              </a:extLst>
            </p:cNvPr>
            <p:cNvSpPr txBox="1"/>
            <p:nvPr/>
          </p:nvSpPr>
          <p:spPr>
            <a:xfrm>
              <a:off x="10155947" y="2143720"/>
              <a:ext cx="301686" cy="1415772"/>
            </a:xfrm>
            <a:prstGeom prst="rect">
              <a:avLst/>
            </a:prstGeom>
            <a:noFill/>
          </p:spPr>
          <p:txBody>
            <a:bodyPr wrap="none" rtlCol="0">
              <a:spAutoFit/>
            </a:bodyPr>
            <a:lstStyle/>
            <a:p>
              <a:r>
                <a:rPr lang="es-ES" dirty="0"/>
                <a:t>0</a:t>
              </a:r>
            </a:p>
            <a:p>
              <a:endParaRPr lang="es-ES" sz="1400" dirty="0"/>
            </a:p>
            <a:p>
              <a:r>
                <a:rPr lang="es-ES" dirty="0"/>
                <a:t>1</a:t>
              </a:r>
            </a:p>
            <a:p>
              <a:endParaRPr lang="es-ES" sz="1600" dirty="0"/>
            </a:p>
            <a:p>
              <a:r>
                <a:rPr lang="es-ES" dirty="0"/>
                <a:t>2</a:t>
              </a:r>
              <a:endParaRPr lang="es-CL" dirty="0"/>
            </a:p>
          </p:txBody>
        </p:sp>
        <p:grpSp>
          <p:nvGrpSpPr>
            <p:cNvPr id="51" name="Grupo 18">
              <a:extLst>
                <a:ext uri="{FF2B5EF4-FFF2-40B4-BE49-F238E27FC236}">
                  <a16:creationId xmlns:a16="http://schemas.microsoft.com/office/drawing/2014/main" id="{2EC8573E-1CB3-4579-82B4-2E36D02AF22B}"/>
                </a:ext>
              </a:extLst>
            </p:cNvPr>
            <p:cNvGrpSpPr/>
            <p:nvPr/>
          </p:nvGrpSpPr>
          <p:grpSpPr>
            <a:xfrm>
              <a:off x="9711484" y="2290751"/>
              <a:ext cx="496313" cy="84841"/>
              <a:chOff x="9587307" y="820132"/>
              <a:chExt cx="496313" cy="84841"/>
            </a:xfrm>
            <a:solidFill>
              <a:schemeClr val="accent2"/>
            </a:solidFill>
          </p:grpSpPr>
          <p:cxnSp>
            <p:nvCxnSpPr>
              <p:cNvPr id="58" name="Conector recto 13">
                <a:extLst>
                  <a:ext uri="{FF2B5EF4-FFF2-40B4-BE49-F238E27FC236}">
                    <a16:creationId xmlns:a16="http://schemas.microsoft.com/office/drawing/2014/main" id="{A94E5A36-B4EF-4ABD-8B18-BF67955EEC28}"/>
                  </a:ext>
                </a:extLst>
              </p:cNvPr>
              <p:cNvCxnSpPr>
                <a:cxnSpLocks/>
              </p:cNvCxnSpPr>
              <p:nvPr/>
            </p:nvCxnSpPr>
            <p:spPr>
              <a:xfrm>
                <a:off x="9587307" y="871150"/>
                <a:ext cx="496313" cy="0"/>
              </a:xfrm>
              <a:prstGeom prst="line">
                <a:avLst/>
              </a:prstGeom>
              <a:grpFill/>
              <a:ln w="34925">
                <a:solidFill>
                  <a:schemeClr val="accent2"/>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59" name="Elipse 58">
                <a:extLst>
                  <a:ext uri="{FF2B5EF4-FFF2-40B4-BE49-F238E27FC236}">
                    <a16:creationId xmlns:a16="http://schemas.microsoft.com/office/drawing/2014/main" id="{F2928A64-BA3D-4192-B882-56EF2B9E50C6}"/>
                  </a:ext>
                </a:extLst>
              </p:cNvPr>
              <p:cNvSpPr/>
              <p:nvPr/>
            </p:nvSpPr>
            <p:spPr>
              <a:xfrm>
                <a:off x="9775596" y="820132"/>
                <a:ext cx="103695" cy="84841"/>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52" name="Grupo 19">
              <a:extLst>
                <a:ext uri="{FF2B5EF4-FFF2-40B4-BE49-F238E27FC236}">
                  <a16:creationId xmlns:a16="http://schemas.microsoft.com/office/drawing/2014/main" id="{451389C1-83C8-4DC8-9EC4-18C02EAFD7FE}"/>
                </a:ext>
              </a:extLst>
            </p:cNvPr>
            <p:cNvGrpSpPr/>
            <p:nvPr/>
          </p:nvGrpSpPr>
          <p:grpSpPr>
            <a:xfrm>
              <a:off x="9705143" y="2785538"/>
              <a:ext cx="496313" cy="84841"/>
              <a:chOff x="9587307" y="820132"/>
              <a:chExt cx="496313" cy="84841"/>
            </a:xfrm>
          </p:grpSpPr>
          <p:cxnSp>
            <p:nvCxnSpPr>
              <p:cNvPr id="56" name="Conector recto 20">
                <a:extLst>
                  <a:ext uri="{FF2B5EF4-FFF2-40B4-BE49-F238E27FC236}">
                    <a16:creationId xmlns:a16="http://schemas.microsoft.com/office/drawing/2014/main" id="{5F35AEE9-A19E-4C7F-9BB3-D7FB81FCC0C4}"/>
                  </a:ext>
                </a:extLst>
              </p:cNvPr>
              <p:cNvCxnSpPr>
                <a:cxnSpLocks/>
              </p:cNvCxnSpPr>
              <p:nvPr/>
            </p:nvCxnSpPr>
            <p:spPr>
              <a:xfrm>
                <a:off x="9587307" y="871150"/>
                <a:ext cx="496313" cy="0"/>
              </a:xfrm>
              <a:prstGeom prst="line">
                <a:avLst/>
              </a:prstGeom>
              <a:ln w="34925">
                <a:solidFill>
                  <a:schemeClr val="accent6">
                    <a:lumMod val="60000"/>
                    <a:lumOff val="40000"/>
                  </a:schemeClr>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57" name="Elipse 21">
                <a:extLst>
                  <a:ext uri="{FF2B5EF4-FFF2-40B4-BE49-F238E27FC236}">
                    <a16:creationId xmlns:a16="http://schemas.microsoft.com/office/drawing/2014/main" id="{0B3DB178-1DCF-46C1-9896-A5FDC3C52A7C}"/>
                  </a:ext>
                </a:extLst>
              </p:cNvPr>
              <p:cNvSpPr/>
              <p:nvPr/>
            </p:nvSpPr>
            <p:spPr>
              <a:xfrm>
                <a:off x="9775596" y="820132"/>
                <a:ext cx="103695" cy="8484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nvGrpSpPr>
            <p:cNvPr id="53" name="Grupo 22">
              <a:extLst>
                <a:ext uri="{FF2B5EF4-FFF2-40B4-BE49-F238E27FC236}">
                  <a16:creationId xmlns:a16="http://schemas.microsoft.com/office/drawing/2014/main" id="{FF27327F-882D-44CB-B722-E157055EE193}"/>
                </a:ext>
              </a:extLst>
            </p:cNvPr>
            <p:cNvGrpSpPr/>
            <p:nvPr/>
          </p:nvGrpSpPr>
          <p:grpSpPr>
            <a:xfrm>
              <a:off x="9713164" y="3278667"/>
              <a:ext cx="496313" cy="84841"/>
              <a:chOff x="9587307" y="820132"/>
              <a:chExt cx="496313" cy="84841"/>
            </a:xfrm>
            <a:solidFill>
              <a:schemeClr val="accent4"/>
            </a:solidFill>
          </p:grpSpPr>
          <p:cxnSp>
            <p:nvCxnSpPr>
              <p:cNvPr id="54" name="Conector recto 23">
                <a:extLst>
                  <a:ext uri="{FF2B5EF4-FFF2-40B4-BE49-F238E27FC236}">
                    <a16:creationId xmlns:a16="http://schemas.microsoft.com/office/drawing/2014/main" id="{54953F61-C906-4B28-B4B7-5CEA966FD182}"/>
                  </a:ext>
                </a:extLst>
              </p:cNvPr>
              <p:cNvCxnSpPr>
                <a:cxnSpLocks/>
              </p:cNvCxnSpPr>
              <p:nvPr/>
            </p:nvCxnSpPr>
            <p:spPr>
              <a:xfrm>
                <a:off x="9587307" y="871150"/>
                <a:ext cx="496313" cy="0"/>
              </a:xfrm>
              <a:prstGeom prst="line">
                <a:avLst/>
              </a:prstGeom>
              <a:grpFill/>
              <a:ln w="34925">
                <a:solidFill>
                  <a:schemeClr val="accent4"/>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55" name="Elipse 24">
                <a:extLst>
                  <a:ext uri="{FF2B5EF4-FFF2-40B4-BE49-F238E27FC236}">
                    <a16:creationId xmlns:a16="http://schemas.microsoft.com/office/drawing/2014/main" id="{BB3757D7-EF82-45DE-9A9A-FDCF47BD053D}"/>
                  </a:ext>
                </a:extLst>
              </p:cNvPr>
              <p:cNvSpPr/>
              <p:nvPr/>
            </p:nvSpPr>
            <p:spPr>
              <a:xfrm>
                <a:off x="9775596" y="820132"/>
                <a:ext cx="103695" cy="84841"/>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grpSp>
      <p:sp>
        <p:nvSpPr>
          <p:cNvPr id="3" name="TextBox 5">
            <a:extLst>
              <a:ext uri="{FF2B5EF4-FFF2-40B4-BE49-F238E27FC236}">
                <a16:creationId xmlns:a16="http://schemas.microsoft.com/office/drawing/2014/main" id="{FF9B0252-31BC-8127-6F7E-81E318446A2F}"/>
              </a:ext>
            </a:extLst>
          </p:cNvPr>
          <p:cNvSpPr txBox="1"/>
          <p:nvPr/>
        </p:nvSpPr>
        <p:spPr>
          <a:xfrm>
            <a:off x="-318654" y="806336"/>
            <a:ext cx="12510654" cy="1815882"/>
          </a:xfrm>
          <a:prstGeom prst="rect">
            <a:avLst/>
          </a:prstGeom>
          <a:noFill/>
        </p:spPr>
        <p:txBody>
          <a:bodyPr wrap="square" rtlCol="0">
            <a:spAutoFit/>
          </a:bodyPr>
          <a:lstStyle/>
          <a:p>
            <a:pPr algn="ctr"/>
            <a:r>
              <a:rPr lang="es-ES_tradnl" sz="2800" noProof="0" dirty="0">
                <a:solidFill>
                  <a:schemeClr val="tx2"/>
                </a:solidFill>
                <a:latin typeface="Calibri" panose="020F0502020204030204" pitchFamily="34" charset="0"/>
                <a:cs typeface="Calibri" panose="020F0502020204030204" pitchFamily="34" charset="0"/>
              </a:rPr>
              <a:t>Tasa de parto </a:t>
            </a:r>
            <a:r>
              <a:rPr lang="es-ES_tradnl" sz="2800" noProof="0" dirty="0">
                <a:solidFill>
                  <a:srgbClr val="C00000"/>
                </a:solidFill>
                <a:latin typeface="Calibri" panose="020F0502020204030204" pitchFamily="34" charset="0"/>
                <a:cs typeface="Calibri" panose="020F0502020204030204" pitchFamily="34" charset="0"/>
              </a:rPr>
              <a:t>al transferir un blastocisto (eSET) fresco</a:t>
            </a:r>
            <a:endParaRPr lang="es-ES_tradnl" sz="2800" noProof="0" dirty="0">
              <a:solidFill>
                <a:schemeClr val="tx2"/>
              </a:solidFill>
              <a:latin typeface="Calibri" panose="020F0502020204030204" pitchFamily="34" charset="0"/>
              <a:cs typeface="Calibri" panose="020F0502020204030204" pitchFamily="34" charset="0"/>
            </a:endParaRPr>
          </a:p>
          <a:p>
            <a:pPr algn="ctr"/>
            <a:r>
              <a:rPr lang="es-ES_tradnl" sz="2800" dirty="0">
                <a:solidFill>
                  <a:schemeClr val="tx2"/>
                </a:solidFill>
                <a:latin typeface="Calibri" panose="020F0502020204030204" pitchFamily="34" charset="0"/>
                <a:cs typeface="Calibri" panose="020F0502020204030204" pitchFamily="34" charset="0"/>
              </a:rPr>
              <a:t>Según edad de la mujer y número de blastocistos generados</a:t>
            </a:r>
          </a:p>
          <a:p>
            <a:pPr algn="ctr"/>
            <a:r>
              <a:rPr lang="es-ES_tradnl" sz="2800" noProof="0" dirty="0">
                <a:solidFill>
                  <a:schemeClr val="tx2"/>
                </a:solidFill>
                <a:latin typeface="Calibri" panose="020F0502020204030204" pitchFamily="34" charset="0"/>
                <a:cs typeface="Calibri" panose="020F0502020204030204" pitchFamily="34" charset="0"/>
              </a:rPr>
              <a:t>Latin</a:t>
            </a:r>
            <a:r>
              <a:rPr lang="es-ES_tradnl" sz="2800" dirty="0" err="1">
                <a:solidFill>
                  <a:schemeClr val="tx2"/>
                </a:solidFill>
                <a:latin typeface="Calibri" panose="020F0502020204030204" pitchFamily="34" charset="0"/>
                <a:cs typeface="Calibri" panose="020F0502020204030204" pitchFamily="34" charset="0"/>
              </a:rPr>
              <a:t>oa</a:t>
            </a:r>
            <a:r>
              <a:rPr lang="es-ES_tradnl" sz="2800" noProof="0" dirty="0" err="1">
                <a:solidFill>
                  <a:schemeClr val="tx2"/>
                </a:solidFill>
                <a:latin typeface="Calibri" panose="020F0502020204030204" pitchFamily="34" charset="0"/>
                <a:cs typeface="Calibri" panose="020F0502020204030204" pitchFamily="34" charset="0"/>
              </a:rPr>
              <a:t>mérica</a:t>
            </a:r>
            <a:r>
              <a:rPr lang="es-ES_tradnl" sz="2800" noProof="0" dirty="0">
                <a:solidFill>
                  <a:schemeClr val="tx2"/>
                </a:solidFill>
                <a:latin typeface="Calibri" panose="020F0502020204030204" pitchFamily="34" charset="0"/>
                <a:cs typeface="Calibri" panose="020F0502020204030204" pitchFamily="34" charset="0"/>
              </a:rPr>
              <a:t> 2020-2023</a:t>
            </a:r>
          </a:p>
          <a:p>
            <a:pPr algn="ctr"/>
            <a:endParaRPr lang="es-ES_tradnl" sz="2800" noProof="0" dirty="0">
              <a:solidFill>
                <a:schemeClr val="tx2"/>
              </a:solidFill>
              <a:latin typeface="Calibri" panose="020F0502020204030204" pitchFamily="34" charset="0"/>
              <a:cs typeface="Calibri" panose="020F0502020204030204" pitchFamily="34" charset="0"/>
            </a:endParaRPr>
          </a:p>
        </p:txBody>
      </p:sp>
      <p:sp>
        <p:nvSpPr>
          <p:cNvPr id="4" name="CuadroTexto 18">
            <a:extLst>
              <a:ext uri="{FF2B5EF4-FFF2-40B4-BE49-F238E27FC236}">
                <a16:creationId xmlns:a16="http://schemas.microsoft.com/office/drawing/2014/main" id="{D30C6CB3-D572-BF0E-48B0-CA3712E8A78B}"/>
              </a:ext>
            </a:extLst>
          </p:cNvPr>
          <p:cNvSpPr txBox="1"/>
          <p:nvPr/>
        </p:nvSpPr>
        <p:spPr>
          <a:xfrm rot="16200000">
            <a:off x="614003" y="3692177"/>
            <a:ext cx="3463680"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r>
              <a:rPr lang="es-ES_tradnl" noProof="0" dirty="0"/>
              <a:t>Tasa de parto por transferencia (%)</a:t>
            </a:r>
          </a:p>
        </p:txBody>
      </p:sp>
      <p:sp>
        <p:nvSpPr>
          <p:cNvPr id="5" name="CuadroTexto 20">
            <a:extLst>
              <a:ext uri="{FF2B5EF4-FFF2-40B4-BE49-F238E27FC236}">
                <a16:creationId xmlns:a16="http://schemas.microsoft.com/office/drawing/2014/main" id="{2A6D3FDF-D91F-D246-10F5-F1428721A272}"/>
              </a:ext>
            </a:extLst>
          </p:cNvPr>
          <p:cNvSpPr txBox="1"/>
          <p:nvPr/>
        </p:nvSpPr>
        <p:spPr>
          <a:xfrm>
            <a:off x="4773403" y="6312859"/>
            <a:ext cx="2670888"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r>
              <a:rPr lang="es-ES_tradnl" noProof="0" dirty="0"/>
              <a:t>Edad de la mujer (años)</a:t>
            </a:r>
          </a:p>
        </p:txBody>
      </p:sp>
      <p:pic>
        <p:nvPicPr>
          <p:cNvPr id="8" name="Audio 7">
            <a:extLst>
              <a:ext uri="{FF2B5EF4-FFF2-40B4-BE49-F238E27FC236}">
                <a16:creationId xmlns:a16="http://schemas.microsoft.com/office/drawing/2014/main" id="{8B469A12-EDB8-F148-40A3-C680730FB8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57897535"/>
      </p:ext>
    </p:extLst>
  </p:cSld>
  <p:clrMapOvr>
    <a:masterClrMapping/>
  </p:clrMapOvr>
  <mc:AlternateContent xmlns:mc="http://schemas.openxmlformats.org/markup-compatibility/2006">
    <mc:Choice xmlns:p14="http://schemas.microsoft.com/office/powerpoint/2010/main" Requires="p14">
      <p:transition spd="med" p14:dur="700" advTm="23317">
        <p:fade/>
      </p:transition>
    </mc:Choice>
    <mc:Fallback>
      <p:transition spd="med" advTm="233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D4EFB-89F7-4090-D8B1-46547040F63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77EB4DE-0C8F-15A3-7F9D-64B9048E79F1}"/>
              </a:ext>
            </a:extLst>
          </p:cNvPr>
          <p:cNvSpPr txBox="1"/>
          <p:nvPr/>
        </p:nvSpPr>
        <p:spPr>
          <a:xfrm>
            <a:off x="1145627" y="1363813"/>
            <a:ext cx="9984827" cy="3239717"/>
          </a:xfrm>
          <a:prstGeom prst="rect">
            <a:avLst/>
          </a:prstGeom>
        </p:spPr>
        <p:txBody>
          <a:bodyPr vert="horz" lIns="91440" tIns="45720" rIns="91440" bIns="45720" rtlCol="0" anchor="ctr">
            <a:normAutofit fontScale="77500" lnSpcReduction="20000"/>
          </a:bodyPr>
          <a:lstStyle/>
          <a:p>
            <a:pPr algn="ctr">
              <a:lnSpc>
                <a:spcPct val="90000"/>
              </a:lnSpc>
              <a:spcBef>
                <a:spcPct val="0"/>
              </a:spcBef>
              <a:spcAft>
                <a:spcPts val="600"/>
              </a:spcAft>
            </a:pPr>
            <a:r>
              <a:rPr lang="es-ES_tradnl" sz="5700" b="1" kern="1200" noProof="1">
                <a:solidFill>
                  <a:schemeClr val="tx2"/>
                </a:solidFill>
                <a:latin typeface="+mj-lt"/>
                <a:ea typeface="+mj-ea"/>
                <a:cs typeface="+mj-cs"/>
              </a:rPr>
              <a:t>Recomendación</a:t>
            </a:r>
          </a:p>
          <a:p>
            <a:pPr algn="ctr">
              <a:lnSpc>
                <a:spcPct val="90000"/>
              </a:lnSpc>
              <a:spcBef>
                <a:spcPct val="0"/>
              </a:spcBef>
              <a:spcAft>
                <a:spcPts val="600"/>
              </a:spcAft>
            </a:pPr>
            <a:endParaRPr lang="es-ES_tradnl" sz="4000" b="1" kern="1200" noProof="1">
              <a:solidFill>
                <a:schemeClr val="tx2"/>
              </a:solidFill>
              <a:latin typeface="+mj-lt"/>
              <a:ea typeface="+mj-ea"/>
              <a:cs typeface="+mj-cs"/>
            </a:endParaRPr>
          </a:p>
          <a:p>
            <a:pPr algn="ctr">
              <a:lnSpc>
                <a:spcPct val="170000"/>
              </a:lnSpc>
              <a:spcBef>
                <a:spcPct val="0"/>
              </a:spcBef>
              <a:spcAft>
                <a:spcPts val="600"/>
              </a:spcAft>
            </a:pPr>
            <a:r>
              <a:rPr lang="es-ES_tradnl" sz="4000" b="1" kern="1200" noProof="1">
                <a:solidFill>
                  <a:schemeClr val="tx2"/>
                </a:solidFill>
                <a:latin typeface="+mj-lt"/>
                <a:ea typeface="+mj-ea"/>
                <a:cs typeface="+mj-cs"/>
              </a:rPr>
              <a:t>La transferencia de un embrión </a:t>
            </a:r>
            <a:r>
              <a:rPr lang="es-ES_tradnl" sz="4000" b="1" kern="1200" noProof="1">
                <a:solidFill>
                  <a:srgbClr val="C00000"/>
                </a:solidFill>
                <a:latin typeface="+mj-lt"/>
                <a:ea typeface="+mj-ea"/>
                <a:cs typeface="+mj-cs"/>
              </a:rPr>
              <a:t>(SET) </a:t>
            </a:r>
            <a:r>
              <a:rPr lang="es-ES_tradnl" sz="4000" b="1" kern="1200" noProof="1">
                <a:solidFill>
                  <a:schemeClr val="tx2"/>
                </a:solidFill>
                <a:latin typeface="+mj-lt"/>
                <a:ea typeface="+mj-ea"/>
                <a:cs typeface="+mj-cs"/>
              </a:rPr>
              <a:t>debiera ser la regla, especialmente en mujeres que recuperan </a:t>
            </a:r>
            <a:r>
              <a:rPr lang="es-ES_tradnl" sz="4000" b="1" noProof="1">
                <a:solidFill>
                  <a:srgbClr val="C00000"/>
                </a:solidFill>
                <a:latin typeface="+mj-lt"/>
                <a:ea typeface="+mj-ea"/>
                <a:cs typeface="+mj-cs"/>
              </a:rPr>
              <a:t>&gt;</a:t>
            </a:r>
            <a:r>
              <a:rPr lang="es-ES_tradnl" sz="4000" b="1" kern="1200" noProof="1">
                <a:solidFill>
                  <a:srgbClr val="C00000"/>
                </a:solidFill>
                <a:latin typeface="+mj-lt"/>
                <a:ea typeface="+mj-ea"/>
                <a:cs typeface="+mj-cs"/>
              </a:rPr>
              <a:t>10 ovocitos </a:t>
            </a:r>
            <a:r>
              <a:rPr lang="es-ES_tradnl" sz="4000" b="1" kern="1200" noProof="1">
                <a:solidFill>
                  <a:schemeClr val="tx2"/>
                </a:solidFill>
                <a:latin typeface="+mj-lt"/>
                <a:ea typeface="+mj-ea"/>
                <a:cs typeface="+mj-cs"/>
              </a:rPr>
              <a:t>maduros y/o generan </a:t>
            </a:r>
            <a:r>
              <a:rPr lang="es-ES_tradnl" sz="4000" b="1" kern="1200" noProof="1">
                <a:solidFill>
                  <a:srgbClr val="C00000"/>
                </a:solidFill>
                <a:latin typeface="+mj-lt"/>
                <a:ea typeface="+mj-ea"/>
                <a:cs typeface="+mj-cs"/>
              </a:rPr>
              <a:t>&gt;1 blastocisto</a:t>
            </a:r>
            <a:r>
              <a:rPr lang="es-ES_tradnl" sz="4000" b="1" kern="1200" noProof="1">
                <a:solidFill>
                  <a:schemeClr val="tx2"/>
                </a:solidFill>
                <a:latin typeface="+mj-lt"/>
                <a:ea typeface="+mj-ea"/>
                <a:cs typeface="+mj-cs"/>
              </a:rPr>
              <a:t>. </a:t>
            </a:r>
            <a:endParaRPr lang="es-ES_tradnl" sz="4000" b="1" noProof="1">
              <a:solidFill>
                <a:schemeClr val="tx2"/>
              </a:solidFill>
            </a:endParaRPr>
          </a:p>
        </p:txBody>
      </p:sp>
      <p:pic>
        <p:nvPicPr>
          <p:cNvPr id="2" name="officeArt object">
            <a:extLst>
              <a:ext uri="{FF2B5EF4-FFF2-40B4-BE49-F238E27FC236}">
                <a16:creationId xmlns:a16="http://schemas.microsoft.com/office/drawing/2014/main" id="{2A2B88F3-92D4-76E8-EF72-C0DB7E2DB78A}"/>
              </a:ext>
            </a:extLst>
          </p:cNvPr>
          <p:cNvPicPr/>
          <p:nvPr/>
        </p:nvPicPr>
        <p:blipFill>
          <a:blip r:embed="rId2"/>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14F24E5D-0F7D-21C4-FC7C-E1D309B38E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45009" y="169986"/>
            <a:ext cx="1632119" cy="932641"/>
          </a:xfrm>
          <a:prstGeom prst="rect">
            <a:avLst/>
          </a:prstGeom>
          <a:ln w="12700">
            <a:miter lim="400000"/>
          </a:ln>
        </p:spPr>
      </p:pic>
    </p:spTree>
    <p:extLst>
      <p:ext uri="{BB962C8B-B14F-4D97-AF65-F5344CB8AC3E}">
        <p14:creationId xmlns:p14="http://schemas.microsoft.com/office/powerpoint/2010/main" val="1769490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B5E35-4BDA-A23E-03B0-26460C4523B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25F4A47-54E2-3B41-995E-215A5D2BC535}"/>
              </a:ext>
            </a:extLst>
          </p:cNvPr>
          <p:cNvSpPr txBox="1"/>
          <p:nvPr/>
        </p:nvSpPr>
        <p:spPr>
          <a:xfrm>
            <a:off x="1537447" y="1535998"/>
            <a:ext cx="9144000" cy="27640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s-ES_tradnl" sz="4500" b="1" kern="1200" noProof="1">
                <a:solidFill>
                  <a:srgbClr val="AD4E27"/>
                </a:solidFill>
                <a:latin typeface="+mj-lt"/>
                <a:ea typeface="+mj-ea"/>
                <a:cs typeface="+mj-cs"/>
              </a:rPr>
              <a:t>Estrategia 3</a:t>
            </a:r>
          </a:p>
          <a:p>
            <a:pPr algn="ctr">
              <a:lnSpc>
                <a:spcPct val="90000"/>
              </a:lnSpc>
              <a:spcBef>
                <a:spcPct val="0"/>
              </a:spcBef>
              <a:spcAft>
                <a:spcPts val="600"/>
              </a:spcAft>
            </a:pPr>
            <a:endParaRPr lang="es-ES_tradnl" sz="4400" b="1" noProof="1">
              <a:solidFill>
                <a:schemeClr val="tx2"/>
              </a:solidFill>
            </a:endParaRPr>
          </a:p>
          <a:p>
            <a:pPr algn="ctr">
              <a:lnSpc>
                <a:spcPct val="90000"/>
              </a:lnSpc>
              <a:spcBef>
                <a:spcPct val="0"/>
              </a:spcBef>
              <a:spcAft>
                <a:spcPts val="600"/>
              </a:spcAft>
            </a:pPr>
            <a:r>
              <a:rPr lang="es-ES_tradnl" sz="4400" b="1" noProof="1">
                <a:solidFill>
                  <a:schemeClr val="tx2"/>
                </a:solidFill>
              </a:rPr>
              <a:t>Testeo genético preimplantación (PGT)</a:t>
            </a:r>
          </a:p>
        </p:txBody>
      </p:sp>
      <p:pic>
        <p:nvPicPr>
          <p:cNvPr id="2" name="officeArt object">
            <a:extLst>
              <a:ext uri="{FF2B5EF4-FFF2-40B4-BE49-F238E27FC236}">
                <a16:creationId xmlns:a16="http://schemas.microsoft.com/office/drawing/2014/main" id="{F7134F72-7AA3-78DA-B1FD-9BB64CA18E45}"/>
              </a:ext>
            </a:extLst>
          </p:cNvPr>
          <p:cNvPicPr/>
          <p:nvPr/>
        </p:nvPicPr>
        <p:blipFill>
          <a:blip r:embed="rId2"/>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35BFDFF0-88FC-7C87-6CE3-3F511D3AB1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45009" y="169986"/>
            <a:ext cx="1632119" cy="932641"/>
          </a:xfrm>
          <a:prstGeom prst="rect">
            <a:avLst/>
          </a:prstGeom>
          <a:ln w="12700">
            <a:miter lim="400000"/>
          </a:ln>
        </p:spPr>
      </p:pic>
    </p:spTree>
    <p:extLst>
      <p:ext uri="{BB962C8B-B14F-4D97-AF65-F5344CB8AC3E}">
        <p14:creationId xmlns:p14="http://schemas.microsoft.com/office/powerpoint/2010/main" val="779148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5"/>
          <a:srcRect l="26467" t="33239" r="27000" b="37216"/>
          <a:stretch/>
        </p:blipFill>
        <p:spPr>
          <a:xfrm>
            <a:off x="6968733" y="4158006"/>
            <a:ext cx="1430793" cy="865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p:cNvPicPr>
            <a:picLocks noChangeAspect="1"/>
          </p:cNvPicPr>
          <p:nvPr/>
        </p:nvPicPr>
        <p:blipFill rotWithShape="1">
          <a:blip r:embed="rId6"/>
          <a:srcRect l="8571" t="32640" r="33558" b="28382"/>
          <a:stretch/>
        </p:blipFill>
        <p:spPr>
          <a:xfrm>
            <a:off x="5336317" y="3489900"/>
            <a:ext cx="1631023" cy="1047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p:cNvPicPr>
            <a:picLocks noChangeAspect="1"/>
          </p:cNvPicPr>
          <p:nvPr/>
        </p:nvPicPr>
        <p:blipFill rotWithShape="1">
          <a:blip r:embed="rId7"/>
          <a:srcRect l="7514" t="18845" r="33601" b="44602"/>
          <a:stretch/>
        </p:blipFill>
        <p:spPr>
          <a:xfrm>
            <a:off x="6398658" y="2821245"/>
            <a:ext cx="1644448" cy="973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CuadroTexto 3"/>
          <p:cNvSpPr txBox="1"/>
          <p:nvPr/>
        </p:nvSpPr>
        <p:spPr>
          <a:xfrm>
            <a:off x="2375338" y="269711"/>
            <a:ext cx="6926317" cy="954107"/>
          </a:xfrm>
          <a:prstGeom prst="rect">
            <a:avLst/>
          </a:prstGeom>
          <a:noFill/>
        </p:spPr>
        <p:txBody>
          <a:bodyPr wrap="square" rtlCol="0">
            <a:spAutoFit/>
          </a:bodyPr>
          <a:lstStyle/>
          <a:p>
            <a:pPr algn="ctr"/>
            <a:r>
              <a:rPr lang="es-ES_tradnl" sz="2800" b="1" noProof="1">
                <a:latin typeface="Calibri" panose="020F0502020204030204" pitchFamily="34" charset="0"/>
                <a:cs typeface="Calibri" panose="020F0502020204030204" pitchFamily="34" charset="0"/>
              </a:rPr>
              <a:t>1990-2025</a:t>
            </a:r>
          </a:p>
          <a:p>
            <a:pPr algn="ctr"/>
            <a:r>
              <a:rPr lang="es-ES_tradnl" sz="2800" b="1" noProof="1">
                <a:latin typeface="Calibri" panose="020F0502020204030204" pitchFamily="34" charset="0"/>
                <a:cs typeface="Calibri" panose="020F0502020204030204" pitchFamily="34" charset="0"/>
              </a:rPr>
              <a:t>35 publicaciones anuales ininterrumpidas</a:t>
            </a:r>
          </a:p>
        </p:txBody>
      </p:sp>
      <p:sp>
        <p:nvSpPr>
          <p:cNvPr id="3" name="TextBox 2"/>
          <p:cNvSpPr txBox="1"/>
          <p:nvPr/>
        </p:nvSpPr>
        <p:spPr>
          <a:xfrm>
            <a:off x="2582334" y="1732586"/>
            <a:ext cx="70252" cy="300082"/>
          </a:xfrm>
          <a:prstGeom prst="rect">
            <a:avLst/>
          </a:prstGeom>
          <a:noFill/>
        </p:spPr>
        <p:txBody>
          <a:bodyPr wrap="square" rtlCol="0">
            <a:spAutoFit/>
          </a:bodyPr>
          <a:lstStyle/>
          <a:p>
            <a:endParaRPr lang="en-US" sz="1350"/>
          </a:p>
        </p:txBody>
      </p:sp>
      <p:pic>
        <p:nvPicPr>
          <p:cNvPr id="8" name="Imagen 7"/>
          <p:cNvPicPr>
            <a:picLocks noChangeAspect="1"/>
          </p:cNvPicPr>
          <p:nvPr/>
        </p:nvPicPr>
        <p:blipFill rotWithShape="1">
          <a:blip r:embed="rId8"/>
          <a:srcRect l="25296" t="20360" r="31472" b="38163"/>
          <a:stretch/>
        </p:blipFill>
        <p:spPr>
          <a:xfrm>
            <a:off x="5631689" y="1785118"/>
            <a:ext cx="1231170" cy="1125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rotWithShape="1">
          <a:blip r:embed="rId9"/>
          <a:srcRect l="7088" t="17518" r="32856" b="49149"/>
          <a:stretch/>
        </p:blipFill>
        <p:spPr>
          <a:xfrm>
            <a:off x="6873766" y="1678274"/>
            <a:ext cx="1689124" cy="1075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rotWithShape="1">
          <a:blip r:embed="rId10"/>
          <a:srcRect l="25722" t="18087" r="29445" b="32746"/>
          <a:stretch/>
        </p:blipFill>
        <p:spPr>
          <a:xfrm>
            <a:off x="8502870" y="1705347"/>
            <a:ext cx="1555530" cy="10904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rotWithShape="1">
          <a:blip r:embed="rId11"/>
          <a:srcRect l="6556" t="17898" r="32158" b="42519"/>
          <a:stretch/>
        </p:blipFill>
        <p:spPr>
          <a:xfrm>
            <a:off x="8306770" y="2889624"/>
            <a:ext cx="1727263" cy="1063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Imagen 1"/>
          <p:cNvPicPr>
            <a:picLocks noChangeAspect="1"/>
          </p:cNvPicPr>
          <p:nvPr/>
        </p:nvPicPr>
        <p:blipFill rotWithShape="1">
          <a:blip r:embed="rId12"/>
          <a:srcRect l="22268" t="21706" r="16856" b="9544"/>
          <a:stretch/>
        </p:blipFill>
        <p:spPr>
          <a:xfrm>
            <a:off x="8293810" y="4277980"/>
            <a:ext cx="1727263" cy="11608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2">
            <a:extLst>
              <a:ext uri="{FF2B5EF4-FFF2-40B4-BE49-F238E27FC236}">
                <a16:creationId xmlns:a16="http://schemas.microsoft.com/office/drawing/2014/main" id="{E57C7936-6BA2-A645-A952-052AC9001D0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746" t="30122" r="38438" b="14287"/>
          <a:stretch/>
        </p:blipFill>
        <p:spPr bwMode="auto">
          <a:xfrm>
            <a:off x="1140557" y="2127805"/>
            <a:ext cx="4075014" cy="3371675"/>
          </a:xfrm>
          <a:prstGeom prst="rect">
            <a:avLst/>
          </a:prstGeom>
          <a:noFill/>
          <a:ln w="9525">
            <a:noFill/>
            <a:miter lim="800000"/>
            <a:headEnd/>
            <a:tailEnd/>
          </a:ln>
          <a:effectLst>
            <a:outerShdw blurRad="50800" dist="50800" dir="5400000" sx="94000" sy="94000" algn="ctr" rotWithShape="0">
              <a:srgbClr val="000000">
                <a:alpha val="78000"/>
              </a:srgbClr>
            </a:outerShdw>
          </a:effectLst>
          <a:extLst>
            <a:ext uri="{909E8E84-426E-40dd-AFC4-6F175D3DCCD1}">
              <a14:hiddenFill xmlns="" xmlns:a14="http://schemas.microsoft.com/office/drawing/2010/main">
                <a:solidFill>
                  <a:schemeClr val="accent1"/>
                </a:solidFill>
              </a14:hiddenFill>
            </a:ext>
          </a:extLst>
        </p:spPr>
      </p:pic>
      <p:cxnSp>
        <p:nvCxnSpPr>
          <p:cNvPr id="15" name="Straight Connector 14">
            <a:extLst>
              <a:ext uri="{FF2B5EF4-FFF2-40B4-BE49-F238E27FC236}">
                <a16:creationId xmlns:a16="http://schemas.microsoft.com/office/drawing/2014/main" id="{8A78615D-D6A0-844A-B185-B76ADA6E9292}"/>
              </a:ext>
            </a:extLst>
          </p:cNvPr>
          <p:cNvCxnSpPr>
            <a:cxnSpLocks/>
          </p:cNvCxnSpPr>
          <p:nvPr/>
        </p:nvCxnSpPr>
        <p:spPr>
          <a:xfrm>
            <a:off x="1569318" y="1732586"/>
            <a:ext cx="9144000"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8674F2C-DBDC-EC44-B537-09A300F68A23}"/>
              </a:ext>
            </a:extLst>
          </p:cNvPr>
          <p:cNvSpPr txBox="1"/>
          <p:nvPr/>
        </p:nvSpPr>
        <p:spPr>
          <a:xfrm>
            <a:off x="4555302" y="1063059"/>
            <a:ext cx="2545368" cy="461665"/>
          </a:xfrm>
          <a:prstGeom prst="rect">
            <a:avLst/>
          </a:prstGeom>
          <a:noFill/>
        </p:spPr>
        <p:txBody>
          <a:bodyPr wrap="square" rtlCol="0">
            <a:spAutoFit/>
          </a:bodyPr>
          <a:lstStyle/>
          <a:p>
            <a:r>
              <a:rPr lang="en-US" sz="2400" dirty="0" err="1">
                <a:solidFill>
                  <a:srgbClr val="FF0000"/>
                </a:solidFill>
              </a:rPr>
              <a:t>www.redlara.com</a:t>
            </a:r>
            <a:endParaRPr lang="en-US" sz="2400" dirty="0">
              <a:solidFill>
                <a:srgbClr val="FF0000"/>
              </a:solidFill>
            </a:endParaRPr>
          </a:p>
        </p:txBody>
      </p:sp>
      <p:pic>
        <p:nvPicPr>
          <p:cNvPr id="20" name="Imagen 3">
            <a:extLst>
              <a:ext uri="{FF2B5EF4-FFF2-40B4-BE49-F238E27FC236}">
                <a16:creationId xmlns:a16="http://schemas.microsoft.com/office/drawing/2014/main" id="{B0BBA6CB-8A02-5447-9635-E44FBE1181C1}"/>
              </a:ext>
            </a:extLst>
          </p:cNvPr>
          <p:cNvPicPr>
            <a:picLocks noChangeAspect="1"/>
          </p:cNvPicPr>
          <p:nvPr/>
        </p:nvPicPr>
        <p:blipFill rotWithShape="1">
          <a:blip r:embed="rId14"/>
          <a:srcRect l="25782" t="22426" r="30708" b="30147"/>
          <a:stretch/>
        </p:blipFill>
        <p:spPr>
          <a:xfrm>
            <a:off x="4831952" y="4392709"/>
            <a:ext cx="1919541" cy="1176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p:cNvPicPr>
            <a:picLocks noChangeAspect="1"/>
          </p:cNvPicPr>
          <p:nvPr/>
        </p:nvPicPr>
        <p:blipFill rotWithShape="1">
          <a:blip r:embed="rId15"/>
          <a:srcRect l="19064" t="30147" r="22750" b="7721"/>
          <a:stretch/>
        </p:blipFill>
        <p:spPr>
          <a:xfrm>
            <a:off x="3003682" y="5556464"/>
            <a:ext cx="1905341" cy="1143881"/>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close up of a book&#10;&#10;AI-generated content may be incorrect.">
            <a:extLst>
              <a:ext uri="{FF2B5EF4-FFF2-40B4-BE49-F238E27FC236}">
                <a16:creationId xmlns:a16="http://schemas.microsoft.com/office/drawing/2014/main" id="{0B278ADC-7BB6-EC4B-D7F7-3885B462446E}"/>
              </a:ext>
            </a:extLst>
          </p:cNvPr>
          <p:cNvPicPr>
            <a:picLocks noChangeAspect="1"/>
          </p:cNvPicPr>
          <p:nvPr/>
        </p:nvPicPr>
        <p:blipFill>
          <a:blip r:embed="rId16"/>
          <a:stretch>
            <a:fillRect/>
          </a:stretch>
        </p:blipFill>
        <p:spPr>
          <a:xfrm>
            <a:off x="5039846" y="5561638"/>
            <a:ext cx="2030489" cy="1138707"/>
          </a:xfrm>
          <a:prstGeom prst="rect">
            <a:avLst/>
          </a:prstGeom>
          <a:ln w="28575">
            <a:solidFill>
              <a:schemeClr val="tx1"/>
            </a:solidFill>
          </a:ln>
        </p:spPr>
      </p:pic>
      <p:pic>
        <p:nvPicPr>
          <p:cNvPr id="14" name="Picture 13">
            <a:extLst>
              <a:ext uri="{FF2B5EF4-FFF2-40B4-BE49-F238E27FC236}">
                <a16:creationId xmlns:a16="http://schemas.microsoft.com/office/drawing/2014/main" id="{8B414DF2-3936-63D1-6DCC-9F51D46EA4CE}"/>
              </a:ext>
            </a:extLst>
          </p:cNvPr>
          <p:cNvPicPr>
            <a:picLocks noChangeAspect="1"/>
          </p:cNvPicPr>
          <p:nvPr/>
        </p:nvPicPr>
        <p:blipFill>
          <a:blip r:embed="rId17"/>
          <a:stretch>
            <a:fillRect/>
          </a:stretch>
        </p:blipFill>
        <p:spPr>
          <a:xfrm>
            <a:off x="7159000" y="5602015"/>
            <a:ext cx="2121337" cy="1103585"/>
          </a:xfrm>
          <a:prstGeom prst="rect">
            <a:avLst/>
          </a:prstGeom>
          <a:ln w="28575">
            <a:solidFill>
              <a:schemeClr val="tx1"/>
            </a:solidFill>
          </a:ln>
        </p:spPr>
      </p:pic>
      <p:pic>
        <p:nvPicPr>
          <p:cNvPr id="12" name="Picture 11">
            <a:extLst>
              <a:ext uri="{FF2B5EF4-FFF2-40B4-BE49-F238E27FC236}">
                <a16:creationId xmlns:a16="http://schemas.microsoft.com/office/drawing/2014/main" id="{3BB55548-53CA-AAD2-02FF-EB777097334D}"/>
              </a:ext>
            </a:extLst>
          </p:cNvPr>
          <p:cNvPicPr>
            <a:picLocks noChangeAspect="1"/>
          </p:cNvPicPr>
          <p:nvPr/>
        </p:nvPicPr>
        <p:blipFill>
          <a:blip r:embed="rId18"/>
          <a:stretch>
            <a:fillRect/>
          </a:stretch>
        </p:blipFill>
        <p:spPr>
          <a:xfrm>
            <a:off x="963305" y="5552650"/>
            <a:ext cx="1940178" cy="1142440"/>
          </a:xfrm>
          <a:prstGeom prst="rect">
            <a:avLst/>
          </a:prstGeom>
          <a:ln w="38100">
            <a:solidFill>
              <a:schemeClr val="tx1"/>
            </a:solidFill>
          </a:ln>
        </p:spPr>
      </p:pic>
      <p:pic>
        <p:nvPicPr>
          <p:cNvPr id="13" name="officeArt object">
            <a:extLst>
              <a:ext uri="{FF2B5EF4-FFF2-40B4-BE49-F238E27FC236}">
                <a16:creationId xmlns:a16="http://schemas.microsoft.com/office/drawing/2014/main" id="{87EC681E-BDBD-E9A6-B7B8-A2150BFB6178}"/>
              </a:ext>
            </a:extLst>
          </p:cNvPr>
          <p:cNvPicPr/>
          <p:nvPr/>
        </p:nvPicPr>
        <p:blipFill>
          <a:blip r:embed="rId19"/>
          <a:stretch>
            <a:fillRect/>
          </a:stretch>
        </p:blipFill>
        <p:spPr>
          <a:xfrm>
            <a:off x="96817" y="169987"/>
            <a:ext cx="1376979" cy="932640"/>
          </a:xfrm>
          <a:prstGeom prst="rect">
            <a:avLst/>
          </a:prstGeom>
          <a:ln w="12700" cap="flat">
            <a:noFill/>
            <a:miter lim="400000"/>
          </a:ln>
          <a:effectLst/>
        </p:spPr>
      </p:pic>
      <p:pic>
        <p:nvPicPr>
          <p:cNvPr id="16" name="11 Imagen">
            <a:extLst>
              <a:ext uri="{FF2B5EF4-FFF2-40B4-BE49-F238E27FC236}">
                <a16:creationId xmlns:a16="http://schemas.microsoft.com/office/drawing/2014/main" id="{EBB81ABC-2A4A-9BB4-490F-A818F65A6C8F}"/>
              </a:ex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a:off x="10345009" y="169986"/>
            <a:ext cx="1632119" cy="932641"/>
          </a:xfrm>
          <a:prstGeom prst="rect">
            <a:avLst/>
          </a:prstGeom>
          <a:ln w="12700">
            <a:miter lim="400000"/>
          </a:ln>
        </p:spPr>
      </p:pic>
      <p:pic>
        <p:nvPicPr>
          <p:cNvPr id="22" name="Picture 21">
            <a:extLst>
              <a:ext uri="{FF2B5EF4-FFF2-40B4-BE49-F238E27FC236}">
                <a16:creationId xmlns:a16="http://schemas.microsoft.com/office/drawing/2014/main" id="{830C2095-7590-C274-BFDD-F0C9E8EEA458}"/>
              </a:ext>
            </a:extLst>
          </p:cNvPr>
          <p:cNvPicPr>
            <a:picLocks noChangeAspect="1"/>
          </p:cNvPicPr>
          <p:nvPr/>
        </p:nvPicPr>
        <p:blipFill>
          <a:blip r:embed="rId21"/>
          <a:stretch>
            <a:fillRect/>
          </a:stretch>
        </p:blipFill>
        <p:spPr>
          <a:xfrm>
            <a:off x="9385740" y="5625040"/>
            <a:ext cx="2028496" cy="1054284"/>
          </a:xfrm>
          <a:prstGeom prst="rect">
            <a:avLst/>
          </a:prstGeom>
          <a:ln w="28575">
            <a:solidFill>
              <a:schemeClr val="tx1"/>
            </a:solidFill>
          </a:ln>
        </p:spPr>
      </p:pic>
      <p:pic>
        <p:nvPicPr>
          <p:cNvPr id="25" name="Audio 24">
            <a:extLst>
              <a:ext uri="{FF2B5EF4-FFF2-40B4-BE49-F238E27FC236}">
                <a16:creationId xmlns:a16="http://schemas.microsoft.com/office/drawing/2014/main" id="{ECFEDEB6-8FE8-B9A7-FF2B-B4F2E474F418}"/>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79041283"/>
      </p:ext>
    </p:extLst>
  </p:cSld>
  <p:clrMapOvr>
    <a:masterClrMapping/>
  </p:clrMapOvr>
  <mc:AlternateContent xmlns:mc="http://schemas.openxmlformats.org/markup-compatibility/2006">
    <mc:Choice xmlns:p14="http://schemas.microsoft.com/office/powerpoint/2010/main" Requires="p14">
      <p:transition spd="slow" p14:dur="2000" advTm="71448"/>
    </mc:Choice>
    <mc:Fallback>
      <p:transition spd="slow" advTm="71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FEB57-F8A3-8BBB-9B54-DAA01C4C0AAA}"/>
            </a:ext>
          </a:extLst>
        </p:cNvPr>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id="{DFFC893F-2EC8-68D8-405D-C73B13E2883D}"/>
              </a:ext>
            </a:extLst>
          </p:cNvPr>
          <p:cNvGraphicFramePr/>
          <p:nvPr/>
        </p:nvGraphicFramePr>
        <p:xfrm>
          <a:off x="1438276" y="1359729"/>
          <a:ext cx="8940800" cy="5418667"/>
        </p:xfrm>
        <a:graphic>
          <a:graphicData uri="http://schemas.openxmlformats.org/drawingml/2006/chart">
            <c:chart xmlns:c="http://schemas.openxmlformats.org/drawingml/2006/chart" xmlns:r="http://schemas.openxmlformats.org/officeDocument/2006/relationships" r:id="rId5"/>
          </a:graphicData>
        </a:graphic>
      </p:graphicFrame>
      <p:sp>
        <p:nvSpPr>
          <p:cNvPr id="7" name="CuadroTexto 6">
            <a:extLst>
              <a:ext uri="{FF2B5EF4-FFF2-40B4-BE49-F238E27FC236}">
                <a16:creationId xmlns:a16="http://schemas.microsoft.com/office/drawing/2014/main" id="{8E86AB5C-9C43-E6E8-5EBA-23F4A2C560F4}"/>
              </a:ext>
            </a:extLst>
          </p:cNvPr>
          <p:cNvSpPr txBox="1"/>
          <p:nvPr/>
        </p:nvSpPr>
        <p:spPr>
          <a:xfrm>
            <a:off x="2330414" y="5489438"/>
            <a:ext cx="9205232" cy="246221"/>
          </a:xfrm>
          <a:prstGeom prst="rect">
            <a:avLst/>
          </a:prstGeom>
          <a:noFill/>
        </p:spPr>
        <p:txBody>
          <a:bodyPr wrap="square" rtlCol="0">
            <a:spAutoFit/>
          </a:bodyPr>
          <a:lstStyle/>
          <a:p>
            <a:pPr>
              <a:tabLst>
                <a:tab pos="1065213" algn="l"/>
                <a:tab pos="2257425" algn="l"/>
                <a:tab pos="3421063" algn="l"/>
                <a:tab pos="4613275" algn="l"/>
                <a:tab pos="5776913" algn="l"/>
                <a:tab pos="6969125" algn="l"/>
                <a:tab pos="7910513" algn="l"/>
              </a:tabLst>
            </a:pPr>
            <a:r>
              <a:rPr lang="es-ES" sz="1000" dirty="0">
                <a:solidFill>
                  <a:schemeClr val="bg1"/>
                </a:solidFill>
              </a:rPr>
              <a:t>45031	  47635	  47236	   39418	  52478	   47941	   67367	</a:t>
            </a:r>
            <a:r>
              <a:rPr lang="es-ES" sz="1000" b="1" dirty="0" err="1"/>
              <a:t>All</a:t>
            </a:r>
            <a:r>
              <a:rPr lang="es-ES" sz="1000" b="1" dirty="0"/>
              <a:t> </a:t>
            </a:r>
            <a:r>
              <a:rPr lang="es-ES" sz="1000" b="1" dirty="0" err="1"/>
              <a:t>cycles</a:t>
            </a:r>
            <a:endParaRPr lang="es-CL" sz="1000" b="1" dirty="0"/>
          </a:p>
        </p:txBody>
      </p:sp>
      <p:sp>
        <p:nvSpPr>
          <p:cNvPr id="8" name="CuadroTexto 7">
            <a:extLst>
              <a:ext uri="{FF2B5EF4-FFF2-40B4-BE49-F238E27FC236}">
                <a16:creationId xmlns:a16="http://schemas.microsoft.com/office/drawing/2014/main" id="{33ED5EFD-AD2A-0544-6D2D-FBB2D9F3595B}"/>
              </a:ext>
            </a:extLst>
          </p:cNvPr>
          <p:cNvSpPr txBox="1"/>
          <p:nvPr/>
        </p:nvSpPr>
        <p:spPr>
          <a:xfrm>
            <a:off x="2330414" y="5308915"/>
            <a:ext cx="9089856" cy="246221"/>
          </a:xfrm>
          <a:prstGeom prst="rect">
            <a:avLst/>
          </a:prstGeom>
          <a:noFill/>
        </p:spPr>
        <p:txBody>
          <a:bodyPr wrap="square" rtlCol="0">
            <a:spAutoFit/>
          </a:bodyPr>
          <a:lstStyle/>
          <a:p>
            <a:pPr defTabSz="736600">
              <a:tabLst>
                <a:tab pos="1104900" algn="l"/>
                <a:tab pos="2306638" algn="l"/>
                <a:tab pos="3460750" algn="l"/>
                <a:tab pos="4575175" algn="l"/>
                <a:tab pos="5776913" algn="l"/>
                <a:tab pos="6931025" algn="l"/>
                <a:tab pos="7813675" algn="l"/>
              </a:tabLst>
            </a:pPr>
            <a:r>
              <a:rPr lang="es-ES" sz="1000" dirty="0">
                <a:solidFill>
                  <a:schemeClr val="bg1"/>
                </a:solidFill>
              </a:rPr>
              <a:t>5193	  7303	 8655	  8920	   14646	  13728	    20724	</a:t>
            </a:r>
            <a:r>
              <a:rPr lang="es-ES" sz="1000" dirty="0"/>
              <a:t>   </a:t>
            </a:r>
            <a:r>
              <a:rPr lang="es-ES" sz="1000" b="1" dirty="0"/>
              <a:t>PGT </a:t>
            </a:r>
            <a:r>
              <a:rPr lang="es-ES" sz="1000" b="1" dirty="0" err="1"/>
              <a:t>cycles</a:t>
            </a:r>
            <a:r>
              <a:rPr lang="es-ES" sz="1000" dirty="0"/>
              <a:t>	</a:t>
            </a:r>
            <a:endParaRPr lang="es-CL" sz="1000" dirty="0"/>
          </a:p>
        </p:txBody>
      </p:sp>
      <p:sp>
        <p:nvSpPr>
          <p:cNvPr id="10" name="CuadroTexto 9">
            <a:extLst>
              <a:ext uri="{FF2B5EF4-FFF2-40B4-BE49-F238E27FC236}">
                <a16:creationId xmlns:a16="http://schemas.microsoft.com/office/drawing/2014/main" id="{96563A18-EC9A-03A3-B10F-6938055B79BB}"/>
              </a:ext>
            </a:extLst>
          </p:cNvPr>
          <p:cNvSpPr txBox="1"/>
          <p:nvPr/>
        </p:nvSpPr>
        <p:spPr>
          <a:xfrm rot="16200000">
            <a:off x="-35695" y="3385638"/>
            <a:ext cx="2576945" cy="369332"/>
          </a:xfrm>
          <a:prstGeom prst="rect">
            <a:avLst/>
          </a:prstGeom>
          <a:noFill/>
        </p:spPr>
        <p:txBody>
          <a:bodyPr wrap="square">
            <a:spAutoFit/>
          </a:bodyPr>
          <a:lstStyle/>
          <a:p>
            <a:r>
              <a:rPr lang="es-ES_tradnl" sz="1800" noProof="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Aspiraciones con PGT (%)</a:t>
            </a:r>
            <a:endParaRPr lang="es-ES_tradnl" noProof="1"/>
          </a:p>
        </p:txBody>
      </p:sp>
      <p:sp>
        <p:nvSpPr>
          <p:cNvPr id="4" name="TextBox 3">
            <a:extLst>
              <a:ext uri="{FF2B5EF4-FFF2-40B4-BE49-F238E27FC236}">
                <a16:creationId xmlns:a16="http://schemas.microsoft.com/office/drawing/2014/main" id="{E6D8F853-2478-EF89-8E74-81D86B74B883}"/>
              </a:ext>
            </a:extLst>
          </p:cNvPr>
          <p:cNvSpPr txBox="1"/>
          <p:nvPr/>
        </p:nvSpPr>
        <p:spPr>
          <a:xfrm>
            <a:off x="2509838" y="538681"/>
            <a:ext cx="7172324" cy="1384995"/>
          </a:xfrm>
          <a:prstGeom prst="rect">
            <a:avLst/>
          </a:prstGeom>
          <a:noFill/>
        </p:spPr>
        <p:txBody>
          <a:bodyPr wrap="square">
            <a:spAutoFit/>
          </a:bodyPr>
          <a:lstStyle/>
          <a:p>
            <a:pPr algn="ctr"/>
            <a:r>
              <a:rPr lang="es-ES_tradnl" sz="2400" noProof="1"/>
              <a:t> </a:t>
            </a:r>
            <a:r>
              <a:rPr lang="es-ES_tradnl" sz="2800" b="1" noProof="1"/>
              <a:t>Tendencia regional en el número de </a:t>
            </a:r>
          </a:p>
          <a:p>
            <a:pPr algn="ctr"/>
            <a:r>
              <a:rPr lang="es-ES_tradnl" sz="2800" b="1" noProof="1">
                <a:solidFill>
                  <a:srgbClr val="C00000"/>
                </a:solidFill>
              </a:rPr>
              <a:t>ciclos iniciados con PGT</a:t>
            </a:r>
            <a:r>
              <a:rPr lang="es-ES_tradnl" sz="2800" b="1" noProof="1"/>
              <a:t>
Latinoamérica, 2017-2023</a:t>
            </a:r>
          </a:p>
        </p:txBody>
      </p:sp>
      <p:pic>
        <p:nvPicPr>
          <p:cNvPr id="3" name="officeArt object">
            <a:extLst>
              <a:ext uri="{FF2B5EF4-FFF2-40B4-BE49-F238E27FC236}">
                <a16:creationId xmlns:a16="http://schemas.microsoft.com/office/drawing/2014/main" id="{91508A3A-3F65-5851-FE52-1CCC0FEAFE44}"/>
              </a:ext>
            </a:extLst>
          </p:cNvPr>
          <p:cNvPicPr/>
          <p:nvPr/>
        </p:nvPicPr>
        <p:blipFill>
          <a:blip r:embed="rId6"/>
          <a:stretch>
            <a:fillRect/>
          </a:stretch>
        </p:blipFill>
        <p:spPr>
          <a:xfrm>
            <a:off x="96817" y="169987"/>
            <a:ext cx="1376979" cy="932640"/>
          </a:xfrm>
          <a:prstGeom prst="rect">
            <a:avLst/>
          </a:prstGeom>
          <a:ln w="12700" cap="flat">
            <a:noFill/>
            <a:miter lim="400000"/>
          </a:ln>
          <a:effectLst/>
        </p:spPr>
      </p:pic>
      <p:pic>
        <p:nvPicPr>
          <p:cNvPr id="5" name="11 Imagen">
            <a:extLst>
              <a:ext uri="{FF2B5EF4-FFF2-40B4-BE49-F238E27FC236}">
                <a16:creationId xmlns:a16="http://schemas.microsoft.com/office/drawing/2014/main" id="{3FB26B1C-8E07-AAC4-80F8-05E1ACB49DD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45009" y="169986"/>
            <a:ext cx="1632119" cy="932641"/>
          </a:xfrm>
          <a:prstGeom prst="rect">
            <a:avLst/>
          </a:prstGeom>
          <a:ln w="12700">
            <a:miter lim="400000"/>
          </a:ln>
        </p:spPr>
      </p:pic>
      <p:pic>
        <p:nvPicPr>
          <p:cNvPr id="11" name="Audio 10">
            <a:extLst>
              <a:ext uri="{FF2B5EF4-FFF2-40B4-BE49-F238E27FC236}">
                <a16:creationId xmlns:a16="http://schemas.microsoft.com/office/drawing/2014/main" id="{B70928BF-AA71-99B7-43CA-5D6F7B656D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34238476"/>
      </p:ext>
    </p:extLst>
  </p:cSld>
  <p:clrMapOvr>
    <a:masterClrMapping/>
  </p:clrMapOvr>
  <mc:AlternateContent xmlns:mc="http://schemas.openxmlformats.org/markup-compatibility/2006">
    <mc:Choice xmlns:p14="http://schemas.microsoft.com/office/powerpoint/2010/main" Requires="p14">
      <p:transition spd="slow" p14:dur="2000" advTm="19989"/>
    </mc:Choice>
    <mc:Fallback>
      <p:transition spd="slow" advTm="19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574185-C9AC-EE81-58F1-EF145B4F5AFA}"/>
              </a:ext>
            </a:extLst>
          </p:cNvPr>
          <p:cNvSpPr txBox="1"/>
          <p:nvPr/>
        </p:nvSpPr>
        <p:spPr>
          <a:xfrm>
            <a:off x="642195" y="0"/>
            <a:ext cx="10131972" cy="1384995"/>
          </a:xfrm>
          <a:prstGeom prst="rect">
            <a:avLst/>
          </a:prstGeom>
          <a:noFill/>
        </p:spPr>
        <p:txBody>
          <a:bodyPr wrap="square">
            <a:spAutoFit/>
          </a:bodyPr>
          <a:lstStyle/>
          <a:p>
            <a:pPr algn="ctr"/>
            <a:r>
              <a:rPr lang="es-ES_tradnl" sz="2400" noProof="1"/>
              <a:t> </a:t>
            </a:r>
            <a:r>
              <a:rPr lang="es-ES_tradnl" sz="2800" b="1" noProof="1"/>
              <a:t>Tendencia regional en el numero de</a:t>
            </a:r>
          </a:p>
          <a:p>
            <a:pPr algn="ctr"/>
            <a:r>
              <a:rPr lang="es-ES_tradnl" sz="2800" b="1" noProof="1">
                <a:solidFill>
                  <a:srgbClr val="C00000"/>
                </a:solidFill>
              </a:rPr>
              <a:t>Ciclos iniciados en que se realiza PGT </a:t>
            </a:r>
            <a:r>
              <a:rPr lang="es-ES_tradnl" sz="2800" b="1" noProof="1"/>
              <a:t>
Latinoamérica, 2017-2023</a:t>
            </a:r>
          </a:p>
        </p:txBody>
      </p:sp>
      <p:pic>
        <p:nvPicPr>
          <p:cNvPr id="3" name="officeArt object">
            <a:extLst>
              <a:ext uri="{FF2B5EF4-FFF2-40B4-BE49-F238E27FC236}">
                <a16:creationId xmlns:a16="http://schemas.microsoft.com/office/drawing/2014/main" id="{72B91598-EF17-84B5-54E7-2644EE470208}"/>
              </a:ext>
            </a:extLst>
          </p:cNvPr>
          <p:cNvPicPr/>
          <p:nvPr/>
        </p:nvPicPr>
        <p:blipFill>
          <a:blip r:embed="rId5"/>
          <a:stretch>
            <a:fillRect/>
          </a:stretch>
        </p:blipFill>
        <p:spPr>
          <a:xfrm>
            <a:off x="96817" y="169987"/>
            <a:ext cx="1376979" cy="932640"/>
          </a:xfrm>
          <a:prstGeom prst="rect">
            <a:avLst/>
          </a:prstGeom>
          <a:ln w="12700" cap="flat">
            <a:noFill/>
            <a:miter lim="400000"/>
          </a:ln>
          <a:effectLst/>
        </p:spPr>
      </p:pic>
      <p:pic>
        <p:nvPicPr>
          <p:cNvPr id="5" name="11 Imagen">
            <a:extLst>
              <a:ext uri="{FF2B5EF4-FFF2-40B4-BE49-F238E27FC236}">
                <a16:creationId xmlns:a16="http://schemas.microsoft.com/office/drawing/2014/main" id="{2CC0737A-ECE0-9502-58DD-B68E12E772B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5009" y="169986"/>
            <a:ext cx="1632119" cy="932641"/>
          </a:xfrm>
          <a:prstGeom prst="rect">
            <a:avLst/>
          </a:prstGeom>
          <a:ln w="12700">
            <a:miter lim="400000"/>
          </a:ln>
        </p:spPr>
      </p:pic>
      <p:sp>
        <p:nvSpPr>
          <p:cNvPr id="19" name="CuadroTexto 9">
            <a:extLst>
              <a:ext uri="{FF2B5EF4-FFF2-40B4-BE49-F238E27FC236}">
                <a16:creationId xmlns:a16="http://schemas.microsoft.com/office/drawing/2014/main" id="{7338D1E8-E4DE-73D5-A7A0-0B39680A0FA8}"/>
              </a:ext>
            </a:extLst>
          </p:cNvPr>
          <p:cNvSpPr txBox="1"/>
          <p:nvPr/>
        </p:nvSpPr>
        <p:spPr>
          <a:xfrm rot="16200000">
            <a:off x="-746681" y="3288288"/>
            <a:ext cx="3835944" cy="369332"/>
          </a:xfrm>
          <a:prstGeom prst="rect">
            <a:avLst/>
          </a:prstGeom>
          <a:noFill/>
        </p:spPr>
        <p:txBody>
          <a:bodyPr wrap="square">
            <a:spAutoFit/>
          </a:bodyPr>
          <a:lstStyle/>
          <a:p>
            <a:r>
              <a:rPr lang="es-ES_tradnl" sz="1800" noProof="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Porcentaje de aspiraciones con PGT (%)</a:t>
            </a:r>
            <a:endParaRPr lang="es-ES_tradnl" noProof="1"/>
          </a:p>
        </p:txBody>
      </p:sp>
      <p:graphicFrame>
        <p:nvGraphicFramePr>
          <p:cNvPr id="2" name="Gráfico 5">
            <a:extLst>
              <a:ext uri="{FF2B5EF4-FFF2-40B4-BE49-F238E27FC236}">
                <a16:creationId xmlns:a16="http://schemas.microsoft.com/office/drawing/2014/main" id="{103CB137-7950-D9CB-13CA-8A9D4273C7F5}"/>
              </a:ext>
            </a:extLst>
          </p:cNvPr>
          <p:cNvGraphicFramePr/>
          <p:nvPr/>
        </p:nvGraphicFramePr>
        <p:xfrm>
          <a:off x="1375723" y="1092093"/>
          <a:ext cx="8940800" cy="5418667"/>
        </p:xfrm>
        <a:graphic>
          <a:graphicData uri="http://schemas.openxmlformats.org/drawingml/2006/chart">
            <c:chart xmlns:c="http://schemas.openxmlformats.org/drawingml/2006/chart" xmlns:r="http://schemas.openxmlformats.org/officeDocument/2006/relationships" r:id="rId7"/>
          </a:graphicData>
        </a:graphic>
      </p:graphicFrame>
      <p:sp>
        <p:nvSpPr>
          <p:cNvPr id="6" name="CuadroTexto 6">
            <a:extLst>
              <a:ext uri="{FF2B5EF4-FFF2-40B4-BE49-F238E27FC236}">
                <a16:creationId xmlns:a16="http://schemas.microsoft.com/office/drawing/2014/main" id="{8D139A0B-9A5D-973D-9887-56C9729F8A85}"/>
              </a:ext>
            </a:extLst>
          </p:cNvPr>
          <p:cNvSpPr txBox="1"/>
          <p:nvPr/>
        </p:nvSpPr>
        <p:spPr>
          <a:xfrm>
            <a:off x="1910168" y="5126007"/>
            <a:ext cx="9584000" cy="253916"/>
          </a:xfrm>
          <a:prstGeom prst="rect">
            <a:avLst/>
          </a:prstGeom>
          <a:noFill/>
        </p:spPr>
        <p:txBody>
          <a:bodyPr wrap="square" rtlCol="0">
            <a:spAutoFit/>
          </a:bodyPr>
          <a:lstStyle/>
          <a:p>
            <a:pPr>
              <a:tabLst>
                <a:tab pos="271463" algn="l"/>
                <a:tab pos="625475" algn="l"/>
                <a:tab pos="1168400" algn="l"/>
                <a:tab pos="1520825" algn="l"/>
                <a:tab pos="1792288" algn="l"/>
                <a:tab pos="2335213" algn="l"/>
                <a:tab pos="2689225" algn="l"/>
                <a:tab pos="2960688" algn="l"/>
                <a:tab pos="3494088" algn="l"/>
                <a:tab pos="3856038" algn="l"/>
                <a:tab pos="4219575" algn="l"/>
                <a:tab pos="4752975" algn="l"/>
                <a:tab pos="5024438" algn="l"/>
                <a:tab pos="5378450" algn="l"/>
                <a:tab pos="5921375" algn="l"/>
                <a:tab pos="6192838" algn="l"/>
                <a:tab pos="6545263" algn="l"/>
                <a:tab pos="7088188" algn="l"/>
                <a:tab pos="8156575" algn="l"/>
              </a:tabLst>
            </a:pPr>
            <a:r>
              <a:rPr lang="es-ES_tradnl" sz="800" noProof="1"/>
              <a:t>14044	  15133	 15854	 12600	19812	  15223	  12102	19606	   15528	    9737	 16260	13421	12722	  21175	18581	11517	  19314 	 17110	 13482   23789</a:t>
            </a:r>
            <a:r>
              <a:rPr lang="es-ES_tradnl" sz="800" b="1" noProof="1"/>
              <a:t>  30096	</a:t>
            </a:r>
            <a:r>
              <a:rPr lang="es-ES_tradnl" sz="1050" b="1" noProof="1"/>
              <a:t>All cycles    67,367</a:t>
            </a:r>
            <a:endParaRPr lang="es-ES_tradnl" sz="800" b="1" noProof="1"/>
          </a:p>
        </p:txBody>
      </p:sp>
      <p:sp>
        <p:nvSpPr>
          <p:cNvPr id="7" name="CuadroTexto 7">
            <a:extLst>
              <a:ext uri="{FF2B5EF4-FFF2-40B4-BE49-F238E27FC236}">
                <a16:creationId xmlns:a16="http://schemas.microsoft.com/office/drawing/2014/main" id="{ECA2F4F4-DF96-CEC6-C15D-A629348B5CDB}"/>
              </a:ext>
            </a:extLst>
          </p:cNvPr>
          <p:cNvSpPr txBox="1"/>
          <p:nvPr/>
        </p:nvSpPr>
        <p:spPr>
          <a:xfrm>
            <a:off x="1974659" y="4943111"/>
            <a:ext cx="10049175" cy="253916"/>
          </a:xfrm>
          <a:prstGeom prst="rect">
            <a:avLst/>
          </a:prstGeom>
          <a:noFill/>
        </p:spPr>
        <p:txBody>
          <a:bodyPr wrap="square" rtlCol="0">
            <a:spAutoFit/>
          </a:bodyPr>
          <a:lstStyle/>
          <a:p>
            <a:pPr defTabSz="736600">
              <a:tabLst>
                <a:tab pos="271463" algn="l"/>
                <a:tab pos="622300" algn="l"/>
                <a:tab pos="1168400" algn="l"/>
                <a:tab pos="1439863" algn="l"/>
                <a:tab pos="1792288" algn="l"/>
                <a:tab pos="2060575" algn="l"/>
                <a:tab pos="2335213" algn="l"/>
                <a:tab pos="2598738" algn="l"/>
                <a:tab pos="2960688" algn="l"/>
                <a:tab pos="3494088" algn="l"/>
                <a:tab pos="3856038" algn="l"/>
                <a:tab pos="4129088" algn="l"/>
                <a:tab pos="4662488" algn="l"/>
                <a:tab pos="5024438" algn="l"/>
                <a:tab pos="5287963" algn="l"/>
                <a:tab pos="5830888" algn="l"/>
                <a:tab pos="6192838" algn="l"/>
                <a:tab pos="6545263" algn="l"/>
                <a:tab pos="7088188" algn="l"/>
              </a:tabLst>
            </a:pPr>
            <a:r>
              <a:rPr lang="es-ES_tradnl" sz="800" noProof="1"/>
              <a:t>952	 1651	2590	1106	  3061	3136		1263	   3543 	 3849	 1219	3639	  4062	  2192	5898	   6556	   2140	 5630	5958	3171	 7908     9645	</a:t>
            </a:r>
            <a:r>
              <a:rPr lang="es-ES_tradnl" sz="1050" b="1" noProof="1"/>
              <a:t>PGT cycles 20,724 (2023)</a:t>
            </a:r>
            <a:r>
              <a:rPr lang="es-ES_tradnl" sz="800" noProof="1"/>
              <a:t>	   </a:t>
            </a:r>
          </a:p>
        </p:txBody>
      </p:sp>
      <p:pic>
        <p:nvPicPr>
          <p:cNvPr id="10" name="Audio 9">
            <a:extLst>
              <a:ext uri="{FF2B5EF4-FFF2-40B4-BE49-F238E27FC236}">
                <a16:creationId xmlns:a16="http://schemas.microsoft.com/office/drawing/2014/main" id="{29502A33-A3B4-15F4-A131-D673541442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204769275"/>
      </p:ext>
    </p:extLst>
  </p:cSld>
  <p:clrMapOvr>
    <a:masterClrMapping/>
  </p:clrMapOvr>
  <mc:AlternateContent xmlns:mc="http://schemas.openxmlformats.org/markup-compatibility/2006">
    <mc:Choice xmlns:p14="http://schemas.microsoft.com/office/powerpoint/2010/main" Requires="p14">
      <p:transition spd="slow" p14:dur="2000" advTm="87680"/>
    </mc:Choice>
    <mc:Fallback>
      <p:transition spd="slow" advTm="87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14">
            <a:extLst>
              <a:ext uri="{FF2B5EF4-FFF2-40B4-BE49-F238E27FC236}">
                <a16:creationId xmlns:a16="http://schemas.microsoft.com/office/drawing/2014/main" id="{126482F6-CCC0-5B4A-BDA3-0382C2333393}"/>
              </a:ext>
            </a:extLst>
          </p:cNvPr>
          <p:cNvSpPr txBox="1"/>
          <p:nvPr/>
        </p:nvSpPr>
        <p:spPr>
          <a:xfrm>
            <a:off x="10682248" y="6038829"/>
            <a:ext cx="1019079" cy="276999"/>
          </a:xfrm>
          <a:prstGeom prst="rect">
            <a:avLst/>
          </a:prstGeom>
          <a:noFill/>
        </p:spPr>
        <p:txBody>
          <a:bodyPr wrap="square" rtlCol="0">
            <a:spAutoFit/>
          </a:bodyPr>
          <a:lstStyle/>
          <a:p>
            <a:pPr>
              <a:tabLst>
                <a:tab pos="447675" algn="l"/>
                <a:tab pos="809625" algn="l"/>
              </a:tabLst>
            </a:pPr>
            <a:r>
              <a:rPr lang="es-ES" sz="1200" dirty="0"/>
              <a:t>* p &lt; 0,0001</a:t>
            </a:r>
          </a:p>
        </p:txBody>
      </p:sp>
      <p:pic>
        <p:nvPicPr>
          <p:cNvPr id="4" name="officeArt object">
            <a:extLst>
              <a:ext uri="{FF2B5EF4-FFF2-40B4-BE49-F238E27FC236}">
                <a16:creationId xmlns:a16="http://schemas.microsoft.com/office/drawing/2014/main" id="{451961DB-55C0-DD6D-308B-A17AD235A4DD}"/>
              </a:ext>
            </a:extLst>
          </p:cNvPr>
          <p:cNvPicPr/>
          <p:nvPr/>
        </p:nvPicPr>
        <p:blipFill>
          <a:blip r:embed="rId5"/>
          <a:stretch>
            <a:fillRect/>
          </a:stretch>
        </p:blipFill>
        <p:spPr>
          <a:xfrm>
            <a:off x="96817" y="169987"/>
            <a:ext cx="1376979" cy="932640"/>
          </a:xfrm>
          <a:prstGeom prst="rect">
            <a:avLst/>
          </a:prstGeom>
          <a:ln w="12700" cap="flat">
            <a:noFill/>
            <a:miter lim="400000"/>
          </a:ln>
          <a:effectLst/>
        </p:spPr>
      </p:pic>
      <p:pic>
        <p:nvPicPr>
          <p:cNvPr id="6" name="11 Imagen">
            <a:extLst>
              <a:ext uri="{FF2B5EF4-FFF2-40B4-BE49-F238E27FC236}">
                <a16:creationId xmlns:a16="http://schemas.microsoft.com/office/drawing/2014/main" id="{36F95471-EB14-7D46-533F-5C1D6D92FA4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5009" y="169986"/>
            <a:ext cx="1632119" cy="932641"/>
          </a:xfrm>
          <a:prstGeom prst="rect">
            <a:avLst/>
          </a:prstGeom>
          <a:ln w="12700">
            <a:miter lim="400000"/>
          </a:ln>
        </p:spPr>
      </p:pic>
      <p:grpSp>
        <p:nvGrpSpPr>
          <p:cNvPr id="23" name="Grupo 22">
            <a:extLst>
              <a:ext uri="{FF2B5EF4-FFF2-40B4-BE49-F238E27FC236}">
                <a16:creationId xmlns:a16="http://schemas.microsoft.com/office/drawing/2014/main" id="{6B59BFB8-3A23-F6CE-00D5-F668D0E01C5F}"/>
              </a:ext>
            </a:extLst>
          </p:cNvPr>
          <p:cNvGrpSpPr/>
          <p:nvPr/>
        </p:nvGrpSpPr>
        <p:grpSpPr>
          <a:xfrm>
            <a:off x="156655" y="1378969"/>
            <a:ext cx="6135133" cy="4401941"/>
            <a:chOff x="201017" y="1775150"/>
            <a:chExt cx="6135133" cy="4401941"/>
          </a:xfrm>
        </p:grpSpPr>
        <p:sp>
          <p:nvSpPr>
            <p:cNvPr id="2" name="TextBox 1">
              <a:extLst>
                <a:ext uri="{FF2B5EF4-FFF2-40B4-BE49-F238E27FC236}">
                  <a16:creationId xmlns:a16="http://schemas.microsoft.com/office/drawing/2014/main" id="{2456498A-567E-9A49-A8CB-F032EEB4ADEC}"/>
                </a:ext>
              </a:extLst>
            </p:cNvPr>
            <p:cNvSpPr txBox="1"/>
            <p:nvPr/>
          </p:nvSpPr>
          <p:spPr>
            <a:xfrm>
              <a:off x="593390" y="1775150"/>
              <a:ext cx="5742760" cy="830997"/>
            </a:xfrm>
            <a:prstGeom prst="rect">
              <a:avLst/>
            </a:prstGeom>
            <a:noFill/>
          </p:spPr>
          <p:txBody>
            <a:bodyPr wrap="square" rtlCol="0">
              <a:spAutoFit/>
            </a:bodyPr>
            <a:lstStyle/>
            <a:p>
              <a:pPr algn="ctr"/>
              <a:r>
                <a:rPr lang="es-ES_tradnl" sz="2400" noProof="1"/>
                <a:t>Efecto de PGT en </a:t>
              </a:r>
              <a:r>
                <a:rPr lang="es-ES_tradnl" sz="2400" noProof="1">
                  <a:solidFill>
                    <a:srgbClr val="C00000"/>
                  </a:solidFill>
                </a:rPr>
                <a:t>tasa de parto/transferencia </a:t>
              </a:r>
            </a:p>
            <a:p>
              <a:pPr algn="ctr"/>
              <a:r>
                <a:rPr lang="es-ES_tradnl" sz="2400" noProof="1"/>
                <a:t>Latinoamérica, 2023</a:t>
              </a:r>
            </a:p>
          </p:txBody>
        </p:sp>
        <p:graphicFrame>
          <p:nvGraphicFramePr>
            <p:cNvPr id="29" name="Gráfico 5">
              <a:hlinkClick r:id="" action="ppaction://hlinkshowjump?jump=nextslide"/>
              <a:extLst>
                <a:ext uri="{FF2B5EF4-FFF2-40B4-BE49-F238E27FC236}">
                  <a16:creationId xmlns:a16="http://schemas.microsoft.com/office/drawing/2014/main" id="{EDCAD407-5C37-428A-866C-000CA5659D2B}"/>
                </a:ext>
              </a:extLst>
            </p:cNvPr>
            <p:cNvGraphicFramePr/>
            <p:nvPr/>
          </p:nvGraphicFramePr>
          <p:xfrm>
            <a:off x="576417" y="2781938"/>
            <a:ext cx="5373279" cy="3395153"/>
          </p:xfrm>
          <a:graphic>
            <a:graphicData uri="http://schemas.openxmlformats.org/drawingml/2006/chart">
              <c:chart xmlns:c="http://schemas.openxmlformats.org/drawingml/2006/chart" xmlns:r="http://schemas.openxmlformats.org/officeDocument/2006/relationships" r:id="rId7"/>
            </a:graphicData>
          </a:graphic>
        </p:graphicFrame>
        <p:sp>
          <p:nvSpPr>
            <p:cNvPr id="18" name="CuadroTexto 12">
              <a:extLst>
                <a:ext uri="{FF2B5EF4-FFF2-40B4-BE49-F238E27FC236}">
                  <a16:creationId xmlns:a16="http://schemas.microsoft.com/office/drawing/2014/main" id="{2431072E-E4A8-EF48-A093-4F7880C0B32B}"/>
                </a:ext>
              </a:extLst>
            </p:cNvPr>
            <p:cNvSpPr txBox="1"/>
            <p:nvPr/>
          </p:nvSpPr>
          <p:spPr>
            <a:xfrm flipH="1">
              <a:off x="1888286" y="3915427"/>
              <a:ext cx="278446" cy="400110"/>
            </a:xfrm>
            <a:prstGeom prst="rect">
              <a:avLst/>
            </a:prstGeom>
            <a:noFill/>
          </p:spPr>
          <p:txBody>
            <a:bodyPr wrap="square" rtlCol="0">
              <a:spAutoFit/>
            </a:bodyPr>
            <a:lstStyle/>
            <a:p>
              <a:pPr>
                <a:tabLst>
                  <a:tab pos="361950" algn="l"/>
                  <a:tab pos="809625" algn="l"/>
                </a:tabLst>
              </a:pPr>
              <a:r>
                <a:rPr lang="es-ES" sz="2000" dirty="0">
                  <a:solidFill>
                    <a:schemeClr val="bg1"/>
                  </a:solidFill>
                </a:rPr>
                <a:t>*</a:t>
              </a:r>
              <a:endParaRPr lang="es-CL" sz="2000" dirty="0">
                <a:solidFill>
                  <a:schemeClr val="bg1"/>
                </a:solidFill>
              </a:endParaRPr>
            </a:p>
          </p:txBody>
        </p:sp>
        <p:sp>
          <p:nvSpPr>
            <p:cNvPr id="30" name="CuadroTexto 29">
              <a:extLst>
                <a:ext uri="{FF2B5EF4-FFF2-40B4-BE49-F238E27FC236}">
                  <a16:creationId xmlns:a16="http://schemas.microsoft.com/office/drawing/2014/main" id="{05C7171A-7423-44C1-A8E6-80C4715E67F3}"/>
                </a:ext>
              </a:extLst>
            </p:cNvPr>
            <p:cNvSpPr txBox="1"/>
            <p:nvPr/>
          </p:nvSpPr>
          <p:spPr>
            <a:xfrm rot="16200000">
              <a:off x="-879386" y="4311318"/>
              <a:ext cx="2499360" cy="338554"/>
            </a:xfrm>
            <a:prstGeom prst="rect">
              <a:avLst/>
            </a:prstGeom>
            <a:noFill/>
          </p:spPr>
          <p:txBody>
            <a:bodyPr wrap="square" rtlCol="0">
              <a:spAutoFit/>
            </a:bodyPr>
            <a:lstStyle/>
            <a:p>
              <a:r>
                <a:rPr lang="en-US" sz="1600" dirty="0"/>
                <a:t>Tasa de </a:t>
              </a:r>
              <a:r>
                <a:rPr lang="en-US" sz="1600" dirty="0" err="1"/>
                <a:t>parto</a:t>
              </a:r>
              <a:r>
                <a:rPr lang="en-US" sz="1600" dirty="0"/>
                <a:t>/Transf.</a:t>
              </a:r>
            </a:p>
          </p:txBody>
        </p:sp>
        <p:sp>
          <p:nvSpPr>
            <p:cNvPr id="5" name="CuadroTexto 4">
              <a:extLst>
                <a:ext uri="{FF2B5EF4-FFF2-40B4-BE49-F238E27FC236}">
                  <a16:creationId xmlns:a16="http://schemas.microsoft.com/office/drawing/2014/main" id="{8D13DA7E-05DF-476D-90B5-68A167E59B95}"/>
                </a:ext>
              </a:extLst>
            </p:cNvPr>
            <p:cNvSpPr txBox="1"/>
            <p:nvPr/>
          </p:nvSpPr>
          <p:spPr>
            <a:xfrm>
              <a:off x="1289131" y="5484942"/>
              <a:ext cx="5016023" cy="261610"/>
            </a:xfrm>
            <a:prstGeom prst="rect">
              <a:avLst/>
            </a:prstGeom>
            <a:noFill/>
          </p:spPr>
          <p:txBody>
            <a:bodyPr wrap="square" rtlCol="0">
              <a:spAutoFit/>
            </a:bodyPr>
            <a:lstStyle/>
            <a:p>
              <a:r>
                <a:rPr lang="es-ES" sz="1100" b="1" dirty="0">
                  <a:solidFill>
                    <a:schemeClr val="bg1"/>
                  </a:solidFill>
                  <a:latin typeface="Calibri" panose="020F0502020204030204" pitchFamily="34" charset="0"/>
                  <a:cs typeface="Calibri" panose="020F0502020204030204" pitchFamily="34" charset="0"/>
                </a:rPr>
                <a:t>2132        7163                       4891         9884                       3900         6178    </a:t>
              </a:r>
              <a:r>
                <a:rPr lang="es-ES" sz="1100" b="1" dirty="0">
                  <a:latin typeface="Calibri" panose="020F0502020204030204" pitchFamily="34" charset="0"/>
                  <a:cs typeface="Calibri" panose="020F0502020204030204" pitchFamily="34" charset="0"/>
                </a:rPr>
                <a:t>  n   </a:t>
              </a:r>
              <a:endParaRPr lang="es-CL" sz="1100" b="1" dirty="0">
                <a:solidFill>
                  <a:schemeClr val="bg1"/>
                </a:solidFill>
                <a:latin typeface="Calibri" panose="020F0502020204030204" pitchFamily="34" charset="0"/>
                <a:cs typeface="Calibri" panose="020F0502020204030204" pitchFamily="34" charset="0"/>
              </a:endParaRPr>
            </a:p>
          </p:txBody>
        </p:sp>
        <p:sp>
          <p:nvSpPr>
            <p:cNvPr id="9" name="CuadroTexto 12">
              <a:extLst>
                <a:ext uri="{FF2B5EF4-FFF2-40B4-BE49-F238E27FC236}">
                  <a16:creationId xmlns:a16="http://schemas.microsoft.com/office/drawing/2014/main" id="{E160A69D-744F-4832-B191-2029A0F6E10E}"/>
                </a:ext>
              </a:extLst>
            </p:cNvPr>
            <p:cNvSpPr txBox="1"/>
            <p:nvPr/>
          </p:nvSpPr>
          <p:spPr>
            <a:xfrm flipH="1">
              <a:off x="4463635" y="3346988"/>
              <a:ext cx="272604" cy="400110"/>
            </a:xfrm>
            <a:prstGeom prst="rect">
              <a:avLst/>
            </a:prstGeom>
            <a:noFill/>
          </p:spPr>
          <p:txBody>
            <a:bodyPr wrap="square" rtlCol="0">
              <a:spAutoFit/>
            </a:bodyPr>
            <a:lstStyle/>
            <a:p>
              <a:pPr>
                <a:tabLst>
                  <a:tab pos="361950" algn="l"/>
                  <a:tab pos="809625" algn="l"/>
                </a:tabLst>
              </a:pPr>
              <a:r>
                <a:rPr lang="es-ES" sz="2000">
                  <a:solidFill>
                    <a:schemeClr val="bg1"/>
                  </a:solidFill>
                </a:rPr>
                <a:t>*</a:t>
              </a:r>
              <a:endParaRPr lang="es-CL" sz="2000">
                <a:solidFill>
                  <a:schemeClr val="bg1"/>
                </a:solidFill>
              </a:endParaRPr>
            </a:p>
          </p:txBody>
        </p:sp>
        <p:sp>
          <p:nvSpPr>
            <p:cNvPr id="7" name="CuadroTexto 12">
              <a:extLst>
                <a:ext uri="{FF2B5EF4-FFF2-40B4-BE49-F238E27FC236}">
                  <a16:creationId xmlns:a16="http://schemas.microsoft.com/office/drawing/2014/main" id="{D6F2C794-D8C2-2FD0-3223-2352CB9556FC}"/>
                </a:ext>
              </a:extLst>
            </p:cNvPr>
            <p:cNvSpPr txBox="1"/>
            <p:nvPr/>
          </p:nvSpPr>
          <p:spPr>
            <a:xfrm flipH="1">
              <a:off x="5082666" y="4679569"/>
              <a:ext cx="278446" cy="400110"/>
            </a:xfrm>
            <a:prstGeom prst="rect">
              <a:avLst/>
            </a:prstGeom>
            <a:noFill/>
          </p:spPr>
          <p:txBody>
            <a:bodyPr wrap="square" rtlCol="0">
              <a:spAutoFit/>
            </a:bodyPr>
            <a:lstStyle/>
            <a:p>
              <a:pPr>
                <a:tabLst>
                  <a:tab pos="361950" algn="l"/>
                  <a:tab pos="809625" algn="l"/>
                </a:tabLst>
              </a:pPr>
              <a:r>
                <a:rPr lang="es-ES" sz="2000" dirty="0">
                  <a:solidFill>
                    <a:schemeClr val="bg1"/>
                  </a:solidFill>
                </a:rPr>
                <a:t>*</a:t>
              </a:r>
              <a:endParaRPr lang="es-CL" sz="2000" dirty="0">
                <a:solidFill>
                  <a:schemeClr val="bg1"/>
                </a:solidFill>
              </a:endParaRPr>
            </a:p>
          </p:txBody>
        </p:sp>
        <p:sp>
          <p:nvSpPr>
            <p:cNvPr id="8" name="CuadroTexto 12">
              <a:extLst>
                <a:ext uri="{FF2B5EF4-FFF2-40B4-BE49-F238E27FC236}">
                  <a16:creationId xmlns:a16="http://schemas.microsoft.com/office/drawing/2014/main" id="{78C6AF14-7BF1-52F2-60EC-2C67CF383316}"/>
                </a:ext>
              </a:extLst>
            </p:cNvPr>
            <p:cNvSpPr txBox="1"/>
            <p:nvPr/>
          </p:nvSpPr>
          <p:spPr>
            <a:xfrm flipH="1">
              <a:off x="3488050" y="4279459"/>
              <a:ext cx="278446" cy="400110"/>
            </a:xfrm>
            <a:prstGeom prst="rect">
              <a:avLst/>
            </a:prstGeom>
            <a:noFill/>
          </p:spPr>
          <p:txBody>
            <a:bodyPr wrap="square" rtlCol="0">
              <a:spAutoFit/>
            </a:bodyPr>
            <a:lstStyle/>
            <a:p>
              <a:pPr>
                <a:tabLst>
                  <a:tab pos="361950" algn="l"/>
                  <a:tab pos="809625" algn="l"/>
                </a:tabLst>
              </a:pPr>
              <a:r>
                <a:rPr lang="es-ES" sz="2000" dirty="0">
                  <a:solidFill>
                    <a:schemeClr val="bg1"/>
                  </a:solidFill>
                </a:rPr>
                <a:t>*</a:t>
              </a:r>
              <a:endParaRPr lang="es-CL" sz="2000" dirty="0">
                <a:solidFill>
                  <a:schemeClr val="bg1"/>
                </a:solidFill>
              </a:endParaRPr>
            </a:p>
          </p:txBody>
        </p:sp>
      </p:grpSp>
      <p:graphicFrame>
        <p:nvGraphicFramePr>
          <p:cNvPr id="10" name="Gráfico 9">
            <a:extLst>
              <a:ext uri="{FF2B5EF4-FFF2-40B4-BE49-F238E27FC236}">
                <a16:creationId xmlns:a16="http://schemas.microsoft.com/office/drawing/2014/main" id="{DAB6E8FB-0D22-1392-FB5C-7625CA5B59F0}"/>
              </a:ext>
            </a:extLst>
          </p:cNvPr>
          <p:cNvGraphicFramePr/>
          <p:nvPr/>
        </p:nvGraphicFramePr>
        <p:xfrm>
          <a:off x="6616250" y="2319313"/>
          <a:ext cx="5373279" cy="3818688"/>
        </p:xfrm>
        <a:graphic>
          <a:graphicData uri="http://schemas.openxmlformats.org/drawingml/2006/chart">
            <c:chart xmlns:c="http://schemas.openxmlformats.org/drawingml/2006/chart" xmlns:r="http://schemas.openxmlformats.org/officeDocument/2006/relationships" r:id="rId8"/>
          </a:graphicData>
        </a:graphic>
      </p:graphicFrame>
      <p:sp>
        <p:nvSpPr>
          <p:cNvPr id="13" name="CuadroTexto 14">
            <a:extLst>
              <a:ext uri="{FF2B5EF4-FFF2-40B4-BE49-F238E27FC236}">
                <a16:creationId xmlns:a16="http://schemas.microsoft.com/office/drawing/2014/main" id="{36F18479-3DE4-706F-D204-9AFA01F95E47}"/>
              </a:ext>
            </a:extLst>
          </p:cNvPr>
          <p:cNvSpPr txBox="1"/>
          <p:nvPr/>
        </p:nvSpPr>
        <p:spPr>
          <a:xfrm>
            <a:off x="4538916" y="6054219"/>
            <a:ext cx="1496063" cy="276999"/>
          </a:xfrm>
          <a:prstGeom prst="rect">
            <a:avLst/>
          </a:prstGeom>
          <a:noFill/>
        </p:spPr>
        <p:txBody>
          <a:bodyPr wrap="square" rtlCol="0">
            <a:spAutoFit/>
          </a:bodyPr>
          <a:lstStyle/>
          <a:p>
            <a:pPr>
              <a:tabLst>
                <a:tab pos="447675" algn="l"/>
                <a:tab pos="809625" algn="l"/>
              </a:tabLst>
            </a:pPr>
            <a:r>
              <a:rPr lang="es-ES" sz="1200" dirty="0"/>
              <a:t>*   p &lt; 0,0001</a:t>
            </a:r>
          </a:p>
        </p:txBody>
      </p:sp>
      <p:grpSp>
        <p:nvGrpSpPr>
          <p:cNvPr id="24" name="Grupo 23">
            <a:extLst>
              <a:ext uri="{FF2B5EF4-FFF2-40B4-BE49-F238E27FC236}">
                <a16:creationId xmlns:a16="http://schemas.microsoft.com/office/drawing/2014/main" id="{82CCAB34-50DB-0789-D06A-410803A228B1}"/>
              </a:ext>
            </a:extLst>
          </p:cNvPr>
          <p:cNvGrpSpPr/>
          <p:nvPr/>
        </p:nvGrpSpPr>
        <p:grpSpPr>
          <a:xfrm>
            <a:off x="6243973" y="1374435"/>
            <a:ext cx="5226251" cy="3322584"/>
            <a:chOff x="6297304" y="1779803"/>
            <a:chExt cx="5225482" cy="3133729"/>
          </a:xfrm>
        </p:grpSpPr>
        <p:sp>
          <p:nvSpPr>
            <p:cNvPr id="14" name="CuadroTexto 13">
              <a:extLst>
                <a:ext uri="{FF2B5EF4-FFF2-40B4-BE49-F238E27FC236}">
                  <a16:creationId xmlns:a16="http://schemas.microsoft.com/office/drawing/2014/main" id="{F8E7802A-7C8F-4CA7-9DA5-BC0B350F0409}"/>
                </a:ext>
              </a:extLst>
            </p:cNvPr>
            <p:cNvSpPr txBox="1"/>
            <p:nvPr/>
          </p:nvSpPr>
          <p:spPr>
            <a:xfrm rot="16200000">
              <a:off x="5653018" y="3869136"/>
              <a:ext cx="1688682" cy="400110"/>
            </a:xfrm>
            <a:prstGeom prst="rect">
              <a:avLst/>
            </a:prstGeom>
            <a:noFill/>
          </p:spPr>
          <p:txBody>
            <a:bodyPr wrap="square">
              <a:spAutoFit/>
            </a:bodyPr>
            <a:lstStyle/>
            <a:p>
              <a:r>
                <a:rPr lang="en-US" sz="2000" dirty="0" err="1">
                  <a:solidFill>
                    <a:prstClr val="black"/>
                  </a:solidFill>
                  <a:latin typeface="Calibri" panose="020F0502020204030204"/>
                </a:rPr>
                <a:t>Aborto</a:t>
              </a:r>
              <a:r>
                <a:rPr lang="en-US" sz="2000" dirty="0">
                  <a:solidFill>
                    <a:prstClr val="black"/>
                  </a:solidFill>
                  <a:latin typeface="Calibri" panose="020F0502020204030204"/>
                </a:rPr>
                <a:t> % </a:t>
              </a:r>
              <a:endParaRPr lang="en-US" sz="1400" dirty="0"/>
            </a:p>
          </p:txBody>
        </p:sp>
        <p:sp>
          <p:nvSpPr>
            <p:cNvPr id="17" name="CuadroTexto 12">
              <a:extLst>
                <a:ext uri="{FF2B5EF4-FFF2-40B4-BE49-F238E27FC236}">
                  <a16:creationId xmlns:a16="http://schemas.microsoft.com/office/drawing/2014/main" id="{6DA57F35-0692-8CD9-680C-437C3A343718}"/>
                </a:ext>
              </a:extLst>
            </p:cNvPr>
            <p:cNvSpPr txBox="1"/>
            <p:nvPr/>
          </p:nvSpPr>
          <p:spPr>
            <a:xfrm flipH="1">
              <a:off x="8044446" y="4405727"/>
              <a:ext cx="278446" cy="400110"/>
            </a:xfrm>
            <a:prstGeom prst="rect">
              <a:avLst/>
            </a:prstGeom>
            <a:noFill/>
          </p:spPr>
          <p:txBody>
            <a:bodyPr wrap="square" rtlCol="0">
              <a:spAutoFit/>
            </a:bodyPr>
            <a:lstStyle/>
            <a:p>
              <a:pPr>
                <a:tabLst>
                  <a:tab pos="361950" algn="l"/>
                  <a:tab pos="809625" algn="l"/>
                </a:tabLst>
              </a:pPr>
              <a:r>
                <a:rPr lang="es-ES" sz="2000" dirty="0">
                  <a:solidFill>
                    <a:schemeClr val="bg1"/>
                  </a:solidFill>
                </a:rPr>
                <a:t>*</a:t>
              </a:r>
              <a:endParaRPr lang="es-CL" sz="2000" dirty="0">
                <a:solidFill>
                  <a:schemeClr val="bg1"/>
                </a:solidFill>
              </a:endParaRPr>
            </a:p>
          </p:txBody>
        </p:sp>
        <p:sp>
          <p:nvSpPr>
            <p:cNvPr id="19" name="CuadroTexto 12">
              <a:extLst>
                <a:ext uri="{FF2B5EF4-FFF2-40B4-BE49-F238E27FC236}">
                  <a16:creationId xmlns:a16="http://schemas.microsoft.com/office/drawing/2014/main" id="{26A394D2-A8F6-E4E8-CF45-718CC439445A}"/>
                </a:ext>
              </a:extLst>
            </p:cNvPr>
            <p:cNvSpPr txBox="1"/>
            <p:nvPr/>
          </p:nvSpPr>
          <p:spPr>
            <a:xfrm flipH="1">
              <a:off x="9653885" y="4038536"/>
              <a:ext cx="278446" cy="400110"/>
            </a:xfrm>
            <a:prstGeom prst="rect">
              <a:avLst/>
            </a:prstGeom>
            <a:noFill/>
          </p:spPr>
          <p:txBody>
            <a:bodyPr wrap="square" rtlCol="0">
              <a:spAutoFit/>
            </a:bodyPr>
            <a:lstStyle/>
            <a:p>
              <a:pPr>
                <a:tabLst>
                  <a:tab pos="361950" algn="l"/>
                  <a:tab pos="809625" algn="l"/>
                </a:tabLst>
              </a:pPr>
              <a:r>
                <a:rPr lang="es-ES" sz="2000" dirty="0">
                  <a:solidFill>
                    <a:schemeClr val="bg1"/>
                  </a:solidFill>
                </a:rPr>
                <a:t>*</a:t>
              </a:r>
              <a:endParaRPr lang="es-CL" sz="2000" dirty="0">
                <a:solidFill>
                  <a:schemeClr val="bg1"/>
                </a:solidFill>
              </a:endParaRPr>
            </a:p>
          </p:txBody>
        </p:sp>
        <p:sp>
          <p:nvSpPr>
            <p:cNvPr id="20" name="CuadroTexto 12">
              <a:extLst>
                <a:ext uri="{FF2B5EF4-FFF2-40B4-BE49-F238E27FC236}">
                  <a16:creationId xmlns:a16="http://schemas.microsoft.com/office/drawing/2014/main" id="{23C6D1E0-73E1-91EC-B8E1-D4704D379052}"/>
                </a:ext>
              </a:extLst>
            </p:cNvPr>
            <p:cNvSpPr txBox="1"/>
            <p:nvPr/>
          </p:nvSpPr>
          <p:spPr>
            <a:xfrm flipH="1">
              <a:off x="11244340" y="3715372"/>
              <a:ext cx="278446" cy="400110"/>
            </a:xfrm>
            <a:prstGeom prst="rect">
              <a:avLst/>
            </a:prstGeom>
            <a:noFill/>
          </p:spPr>
          <p:txBody>
            <a:bodyPr wrap="square" rtlCol="0">
              <a:spAutoFit/>
            </a:bodyPr>
            <a:lstStyle/>
            <a:p>
              <a:pPr>
                <a:tabLst>
                  <a:tab pos="361950" algn="l"/>
                  <a:tab pos="809625" algn="l"/>
                </a:tabLst>
              </a:pPr>
              <a:r>
                <a:rPr lang="es-ES" sz="2000" dirty="0">
                  <a:solidFill>
                    <a:schemeClr val="bg1"/>
                  </a:solidFill>
                </a:rPr>
                <a:t>*</a:t>
              </a:r>
              <a:endParaRPr lang="es-CL" sz="2000" dirty="0">
                <a:solidFill>
                  <a:schemeClr val="bg1"/>
                </a:solidFill>
              </a:endParaRPr>
            </a:p>
          </p:txBody>
        </p:sp>
        <p:sp>
          <p:nvSpPr>
            <p:cNvPr id="22" name="TextBox 3">
              <a:extLst>
                <a:ext uri="{FF2B5EF4-FFF2-40B4-BE49-F238E27FC236}">
                  <a16:creationId xmlns:a16="http://schemas.microsoft.com/office/drawing/2014/main" id="{418C03CF-3648-C06B-D033-AC28F09E67FE}"/>
                </a:ext>
              </a:extLst>
            </p:cNvPr>
            <p:cNvSpPr txBox="1"/>
            <p:nvPr/>
          </p:nvSpPr>
          <p:spPr>
            <a:xfrm>
              <a:off x="7173940" y="1779803"/>
              <a:ext cx="4329950" cy="783763"/>
            </a:xfrm>
            <a:prstGeom prst="rect">
              <a:avLst/>
            </a:prstGeom>
            <a:noFill/>
          </p:spPr>
          <p:txBody>
            <a:bodyPr wrap="square" rtlCol="0">
              <a:spAutoFit/>
            </a:bodyPr>
            <a:lstStyle/>
            <a:p>
              <a:pPr algn="ctr"/>
              <a:r>
                <a:rPr lang="es-ES_tradnl" sz="2400" noProof="1"/>
                <a:t>Efecto de PGT en </a:t>
              </a:r>
              <a:r>
                <a:rPr lang="es-ES_tradnl" sz="2400" noProof="1">
                  <a:solidFill>
                    <a:srgbClr val="C00000"/>
                  </a:solidFill>
                </a:rPr>
                <a:t>tasa de aborto</a:t>
              </a:r>
            </a:p>
            <a:p>
              <a:pPr algn="ctr"/>
              <a:r>
                <a:rPr lang="es-ES_tradnl" sz="2400" noProof="1"/>
                <a:t>Latinoamérica, 2023</a:t>
              </a:r>
            </a:p>
          </p:txBody>
        </p:sp>
      </p:grpSp>
      <p:sp>
        <p:nvSpPr>
          <p:cNvPr id="3" name="TextBox 2">
            <a:extLst>
              <a:ext uri="{FF2B5EF4-FFF2-40B4-BE49-F238E27FC236}">
                <a16:creationId xmlns:a16="http://schemas.microsoft.com/office/drawing/2014/main" id="{E852A67E-0EA2-9C56-6167-FF66897A5B42}"/>
              </a:ext>
            </a:extLst>
          </p:cNvPr>
          <p:cNvSpPr txBox="1"/>
          <p:nvPr/>
        </p:nvSpPr>
        <p:spPr>
          <a:xfrm>
            <a:off x="2144110" y="5946228"/>
            <a:ext cx="2198422" cy="369332"/>
          </a:xfrm>
          <a:prstGeom prst="rect">
            <a:avLst/>
          </a:prstGeom>
          <a:noFill/>
        </p:spPr>
        <p:txBody>
          <a:bodyPr wrap="none" rtlCol="0">
            <a:spAutoFit/>
          </a:bodyPr>
          <a:lstStyle/>
          <a:p>
            <a:r>
              <a:rPr lang="es-ES_tradnl" noProof="1"/>
              <a:t>34,153 transferencias</a:t>
            </a:r>
          </a:p>
        </p:txBody>
      </p:sp>
      <p:sp>
        <p:nvSpPr>
          <p:cNvPr id="11" name="TextBox 10">
            <a:extLst>
              <a:ext uri="{FF2B5EF4-FFF2-40B4-BE49-F238E27FC236}">
                <a16:creationId xmlns:a16="http://schemas.microsoft.com/office/drawing/2014/main" id="{BAD07943-0DDE-2779-693E-00C16177D2D3}"/>
              </a:ext>
            </a:extLst>
          </p:cNvPr>
          <p:cNvSpPr txBox="1"/>
          <p:nvPr/>
        </p:nvSpPr>
        <p:spPr>
          <a:xfrm>
            <a:off x="8203324" y="5946228"/>
            <a:ext cx="1974323" cy="369332"/>
          </a:xfrm>
          <a:prstGeom prst="rect">
            <a:avLst/>
          </a:prstGeom>
          <a:noFill/>
        </p:spPr>
        <p:txBody>
          <a:bodyPr wrap="none" rtlCol="0">
            <a:spAutoFit/>
          </a:bodyPr>
          <a:lstStyle/>
          <a:p>
            <a:r>
              <a:rPr lang="es-ES_tradnl" noProof="1"/>
              <a:t>15,942 gestaciones</a:t>
            </a:r>
          </a:p>
        </p:txBody>
      </p:sp>
      <p:pic>
        <p:nvPicPr>
          <p:cNvPr id="16" name="Audio 15">
            <a:extLst>
              <a:ext uri="{FF2B5EF4-FFF2-40B4-BE49-F238E27FC236}">
                <a16:creationId xmlns:a16="http://schemas.microsoft.com/office/drawing/2014/main" id="{C180F60B-4FDE-5E40-FEEF-81230B8E10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05875210"/>
      </p:ext>
    </p:extLst>
  </p:cSld>
  <p:clrMapOvr>
    <a:masterClrMapping/>
  </p:clrMapOvr>
  <mc:AlternateContent xmlns:mc="http://schemas.openxmlformats.org/markup-compatibility/2006">
    <mc:Choice xmlns:p14="http://schemas.microsoft.com/office/powerpoint/2010/main" Requires="p14">
      <p:transition spd="slow" p14:dur="2000" advClick="0" advTm="148843"/>
    </mc:Choice>
    <mc:Fallback>
      <p:transition spd="slow" advClick="0" advTm="148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7410F-0C69-5BF8-81A9-582476F4EFE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3B591F-65EE-F637-F755-2E65B6DD8EFF}"/>
              </a:ext>
            </a:extLst>
          </p:cNvPr>
          <p:cNvSpPr txBox="1"/>
          <p:nvPr/>
        </p:nvSpPr>
        <p:spPr>
          <a:xfrm>
            <a:off x="186914" y="1701800"/>
            <a:ext cx="11818171" cy="2246769"/>
          </a:xfrm>
          <a:prstGeom prst="rect">
            <a:avLst/>
          </a:prstGeom>
          <a:noFill/>
          <a:ln w="38100">
            <a:solidFill>
              <a:srgbClr val="C00000"/>
            </a:solidFill>
          </a:ln>
        </p:spPr>
        <p:txBody>
          <a:bodyPr wrap="square" rtlCol="0">
            <a:spAutoFit/>
          </a:bodyPr>
          <a:lstStyle/>
          <a:p>
            <a:pPr algn="ctr"/>
            <a:endParaRPr lang="es-ES_tradnl" sz="3200" noProof="1"/>
          </a:p>
          <a:p>
            <a:pPr algn="ctr"/>
            <a:r>
              <a:rPr lang="es-ES_tradnl" sz="3600" noProof="1"/>
              <a:t>¿Cuán representativa </a:t>
            </a:r>
            <a:r>
              <a:rPr lang="es-ES_tradnl" sz="3600" noProof="1">
                <a:solidFill>
                  <a:srgbClr val="C00000"/>
                </a:solidFill>
              </a:rPr>
              <a:t>es la media</a:t>
            </a:r>
            <a:r>
              <a:rPr lang="es-ES_tradnl" sz="3600" noProof="1"/>
              <a:t>, de lo que ocurre </a:t>
            </a:r>
          </a:p>
          <a:p>
            <a:pPr algn="ctr"/>
            <a:r>
              <a:rPr lang="es-ES_tradnl" sz="3600" noProof="1"/>
              <a:t>al interior de cada centro?</a:t>
            </a:r>
          </a:p>
          <a:p>
            <a:pPr algn="ctr"/>
            <a:r>
              <a:rPr lang="es-ES_tradnl" sz="3600" noProof="1">
                <a:solidFill>
                  <a:srgbClr val="C00000"/>
                </a:solidFill>
              </a:rPr>
              <a:t>¿ son los valores reproducibles ?</a:t>
            </a:r>
          </a:p>
        </p:txBody>
      </p:sp>
    </p:spTree>
    <p:extLst>
      <p:ext uri="{BB962C8B-B14F-4D97-AF65-F5344CB8AC3E}">
        <p14:creationId xmlns:p14="http://schemas.microsoft.com/office/powerpoint/2010/main" val="2364636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41">
            <a:extLst>
              <a:ext uri="{FF2B5EF4-FFF2-40B4-BE49-F238E27FC236}">
                <a16:creationId xmlns:a16="http://schemas.microsoft.com/office/drawing/2014/main" id="{D39D4076-DBCB-2EA2-6742-DBA7C7A634F9}"/>
              </a:ext>
            </a:extLst>
          </p:cNvPr>
          <p:cNvSpPr txBox="1"/>
          <p:nvPr/>
        </p:nvSpPr>
        <p:spPr>
          <a:xfrm rot="16200000">
            <a:off x="2633491" y="3109294"/>
            <a:ext cx="1221687" cy="369332"/>
          </a:xfrm>
          <a:prstGeom prst="rect">
            <a:avLst/>
          </a:prstGeom>
          <a:noFill/>
        </p:spPr>
        <p:txBody>
          <a:bodyPr wrap="square" rtlCol="0">
            <a:spAutoFit/>
          </a:bodyPr>
          <a:lstStyle/>
          <a:p>
            <a:r>
              <a:rPr lang="es-ES" dirty="0"/>
              <a:t>Deciles</a:t>
            </a:r>
            <a:endParaRPr lang="es-CL" dirty="0"/>
          </a:p>
        </p:txBody>
      </p:sp>
      <p:sp>
        <p:nvSpPr>
          <p:cNvPr id="14" name="TextBox 13">
            <a:extLst>
              <a:ext uri="{FF2B5EF4-FFF2-40B4-BE49-F238E27FC236}">
                <a16:creationId xmlns:a16="http://schemas.microsoft.com/office/drawing/2014/main" id="{F3389AF9-3E63-0161-6CE6-1DFF91648E4A}"/>
              </a:ext>
            </a:extLst>
          </p:cNvPr>
          <p:cNvSpPr txBox="1"/>
          <p:nvPr/>
        </p:nvSpPr>
        <p:spPr>
          <a:xfrm>
            <a:off x="7868458" y="2249207"/>
            <a:ext cx="1154483" cy="276999"/>
          </a:xfrm>
          <a:prstGeom prst="rect">
            <a:avLst/>
          </a:prstGeom>
          <a:noFill/>
        </p:spPr>
        <p:txBody>
          <a:bodyPr wrap="square" rtlCol="0">
            <a:spAutoFit/>
          </a:bodyPr>
          <a:lstStyle/>
          <a:p>
            <a:r>
              <a:rPr lang="en-US" sz="1200" dirty="0">
                <a:solidFill>
                  <a:srgbClr val="C00000"/>
                </a:solidFill>
              </a:rPr>
              <a:t>Media = 43.6%</a:t>
            </a:r>
          </a:p>
        </p:txBody>
      </p:sp>
      <p:sp>
        <p:nvSpPr>
          <p:cNvPr id="15" name="TextBox 14">
            <a:extLst>
              <a:ext uri="{FF2B5EF4-FFF2-40B4-BE49-F238E27FC236}">
                <a16:creationId xmlns:a16="http://schemas.microsoft.com/office/drawing/2014/main" id="{B2424320-BF0F-CC83-32C3-83C35F3CBA34}"/>
              </a:ext>
            </a:extLst>
          </p:cNvPr>
          <p:cNvSpPr txBox="1"/>
          <p:nvPr/>
        </p:nvSpPr>
        <p:spPr>
          <a:xfrm>
            <a:off x="3664548" y="1622760"/>
            <a:ext cx="3251259" cy="369332"/>
          </a:xfrm>
          <a:prstGeom prst="rect">
            <a:avLst/>
          </a:prstGeom>
          <a:noFill/>
        </p:spPr>
        <p:txBody>
          <a:bodyPr wrap="square" rtlCol="0">
            <a:spAutoFit/>
          </a:bodyPr>
          <a:lstStyle/>
          <a:p>
            <a:r>
              <a:rPr lang="es-ES_tradnl" b="1" noProof="1">
                <a:solidFill>
                  <a:srgbClr val="C00000"/>
                </a:solidFill>
              </a:rPr>
              <a:t>FET SET Autólogo con PGT, 2023</a:t>
            </a:r>
          </a:p>
        </p:txBody>
      </p:sp>
      <p:sp>
        <p:nvSpPr>
          <p:cNvPr id="16" name="TextBox 15">
            <a:extLst>
              <a:ext uri="{FF2B5EF4-FFF2-40B4-BE49-F238E27FC236}">
                <a16:creationId xmlns:a16="http://schemas.microsoft.com/office/drawing/2014/main" id="{6862D27E-690F-2651-CFA2-3826F1406FA4}"/>
              </a:ext>
            </a:extLst>
          </p:cNvPr>
          <p:cNvSpPr txBox="1"/>
          <p:nvPr/>
        </p:nvSpPr>
        <p:spPr>
          <a:xfrm>
            <a:off x="1998483" y="584462"/>
            <a:ext cx="8488606" cy="461665"/>
          </a:xfrm>
          <a:prstGeom prst="rect">
            <a:avLst/>
          </a:prstGeom>
          <a:noFill/>
        </p:spPr>
        <p:txBody>
          <a:bodyPr wrap="none" rtlCol="0">
            <a:spAutoFit/>
          </a:bodyPr>
          <a:lstStyle/>
          <a:p>
            <a:pPr algn="ctr"/>
            <a:r>
              <a:rPr lang="es-ES_tradnl" sz="2400" noProof="1"/>
              <a:t>Distribución de centros de acuerdo con los resultados terapéuticos</a:t>
            </a:r>
          </a:p>
        </p:txBody>
      </p:sp>
      <p:pic>
        <p:nvPicPr>
          <p:cNvPr id="17" name="officeArt object">
            <a:extLst>
              <a:ext uri="{FF2B5EF4-FFF2-40B4-BE49-F238E27FC236}">
                <a16:creationId xmlns:a16="http://schemas.microsoft.com/office/drawing/2014/main" id="{C3FCD354-9E7E-F763-F27D-F35193C98C1A}"/>
              </a:ext>
            </a:extLst>
          </p:cNvPr>
          <p:cNvPicPr/>
          <p:nvPr/>
        </p:nvPicPr>
        <p:blipFill>
          <a:blip r:embed="rId5"/>
          <a:stretch>
            <a:fillRect/>
          </a:stretch>
        </p:blipFill>
        <p:spPr>
          <a:xfrm>
            <a:off x="106244" y="85145"/>
            <a:ext cx="1376979" cy="932640"/>
          </a:xfrm>
          <a:prstGeom prst="rect">
            <a:avLst/>
          </a:prstGeom>
          <a:ln w="12700" cap="flat">
            <a:noFill/>
            <a:miter lim="400000"/>
          </a:ln>
          <a:effectLst/>
        </p:spPr>
      </p:pic>
      <p:pic>
        <p:nvPicPr>
          <p:cNvPr id="18" name="11 Imagen">
            <a:extLst>
              <a:ext uri="{FF2B5EF4-FFF2-40B4-BE49-F238E27FC236}">
                <a16:creationId xmlns:a16="http://schemas.microsoft.com/office/drawing/2014/main" id="{9C9CC7A0-7254-416A-4D19-36FACF89A01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559881" y="75718"/>
            <a:ext cx="1632119" cy="932641"/>
          </a:xfrm>
          <a:prstGeom prst="rect">
            <a:avLst/>
          </a:prstGeom>
          <a:ln w="12700">
            <a:miter lim="400000"/>
          </a:ln>
        </p:spPr>
      </p:pic>
      <p:pic>
        <p:nvPicPr>
          <p:cNvPr id="19" name="Imagen 2">
            <a:extLst>
              <a:ext uri="{FF2B5EF4-FFF2-40B4-BE49-F238E27FC236}">
                <a16:creationId xmlns:a16="http://schemas.microsoft.com/office/drawing/2014/main" id="{8A60AC00-4913-DA2A-C92B-06E371D093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966" y="2159438"/>
            <a:ext cx="6139359" cy="3495128"/>
          </a:xfrm>
          <a:prstGeom prst="rect">
            <a:avLst/>
          </a:prstGeom>
        </p:spPr>
      </p:pic>
      <p:sp>
        <p:nvSpPr>
          <p:cNvPr id="20" name="CuadroTexto 54">
            <a:extLst>
              <a:ext uri="{FF2B5EF4-FFF2-40B4-BE49-F238E27FC236}">
                <a16:creationId xmlns:a16="http://schemas.microsoft.com/office/drawing/2014/main" id="{60A2651B-2ADC-7450-A4E3-98B9E9AA20D0}"/>
              </a:ext>
            </a:extLst>
          </p:cNvPr>
          <p:cNvSpPr txBox="1"/>
          <p:nvPr/>
        </p:nvSpPr>
        <p:spPr>
          <a:xfrm>
            <a:off x="4414489" y="2287933"/>
            <a:ext cx="684803" cy="246221"/>
          </a:xfrm>
          <a:prstGeom prst="rect">
            <a:avLst/>
          </a:prstGeom>
          <a:noFill/>
        </p:spPr>
        <p:txBody>
          <a:bodyPr wrap="square" rtlCol="0">
            <a:spAutoFit/>
          </a:bodyPr>
          <a:lstStyle/>
          <a:p>
            <a:r>
              <a:rPr lang="es-ES" sz="1000" dirty="0">
                <a:solidFill>
                  <a:schemeClr val="bg1"/>
                </a:solidFill>
              </a:rPr>
              <a:t>19 (1026)</a:t>
            </a:r>
            <a:endParaRPr lang="es-CL" sz="1000" dirty="0">
              <a:solidFill>
                <a:schemeClr val="bg1"/>
              </a:solidFill>
            </a:endParaRPr>
          </a:p>
        </p:txBody>
      </p:sp>
      <p:sp>
        <p:nvSpPr>
          <p:cNvPr id="21" name="CuadroTexto 55">
            <a:extLst>
              <a:ext uri="{FF2B5EF4-FFF2-40B4-BE49-F238E27FC236}">
                <a16:creationId xmlns:a16="http://schemas.microsoft.com/office/drawing/2014/main" id="{DCA59FC6-1516-EA2D-7AE8-82F0F9C0DE95}"/>
              </a:ext>
            </a:extLst>
          </p:cNvPr>
          <p:cNvSpPr txBox="1"/>
          <p:nvPr/>
        </p:nvSpPr>
        <p:spPr>
          <a:xfrm>
            <a:off x="4443064" y="2548441"/>
            <a:ext cx="619080" cy="246221"/>
          </a:xfrm>
          <a:prstGeom prst="rect">
            <a:avLst/>
          </a:prstGeom>
          <a:noFill/>
        </p:spPr>
        <p:txBody>
          <a:bodyPr wrap="square" rtlCol="0">
            <a:spAutoFit/>
          </a:bodyPr>
          <a:lstStyle/>
          <a:p>
            <a:r>
              <a:rPr lang="es-ES" sz="1000" dirty="0">
                <a:solidFill>
                  <a:schemeClr val="bg1"/>
                </a:solidFill>
              </a:rPr>
              <a:t>18 (823)</a:t>
            </a:r>
            <a:endParaRPr lang="es-CL" sz="1000" dirty="0">
              <a:solidFill>
                <a:schemeClr val="bg1"/>
              </a:solidFill>
            </a:endParaRPr>
          </a:p>
        </p:txBody>
      </p:sp>
      <p:sp>
        <p:nvSpPr>
          <p:cNvPr id="22" name="CuadroTexto 56">
            <a:extLst>
              <a:ext uri="{FF2B5EF4-FFF2-40B4-BE49-F238E27FC236}">
                <a16:creationId xmlns:a16="http://schemas.microsoft.com/office/drawing/2014/main" id="{755196F8-455E-A865-DAE7-EA36AB179824}"/>
              </a:ext>
            </a:extLst>
          </p:cNvPr>
          <p:cNvSpPr txBox="1"/>
          <p:nvPr/>
        </p:nvSpPr>
        <p:spPr>
          <a:xfrm>
            <a:off x="4424014" y="2808949"/>
            <a:ext cx="713657" cy="246221"/>
          </a:xfrm>
          <a:prstGeom prst="rect">
            <a:avLst/>
          </a:prstGeom>
          <a:noFill/>
        </p:spPr>
        <p:txBody>
          <a:bodyPr wrap="square" rtlCol="0">
            <a:spAutoFit/>
          </a:bodyPr>
          <a:lstStyle/>
          <a:p>
            <a:r>
              <a:rPr lang="es-ES" sz="1000" dirty="0">
                <a:solidFill>
                  <a:schemeClr val="bg1"/>
                </a:solidFill>
              </a:rPr>
              <a:t> 13 (1005)</a:t>
            </a:r>
            <a:endParaRPr lang="es-CL" sz="1000" dirty="0">
              <a:solidFill>
                <a:schemeClr val="bg1"/>
              </a:solidFill>
            </a:endParaRPr>
          </a:p>
        </p:txBody>
      </p:sp>
      <p:sp>
        <p:nvSpPr>
          <p:cNvPr id="23" name="CuadroTexto 57">
            <a:extLst>
              <a:ext uri="{FF2B5EF4-FFF2-40B4-BE49-F238E27FC236}">
                <a16:creationId xmlns:a16="http://schemas.microsoft.com/office/drawing/2014/main" id="{00640D88-88F6-D84B-706A-B2C01E9FE633}"/>
              </a:ext>
            </a:extLst>
          </p:cNvPr>
          <p:cNvSpPr txBox="1"/>
          <p:nvPr/>
        </p:nvSpPr>
        <p:spPr>
          <a:xfrm>
            <a:off x="4452589" y="3070013"/>
            <a:ext cx="619080" cy="246221"/>
          </a:xfrm>
          <a:prstGeom prst="rect">
            <a:avLst/>
          </a:prstGeom>
          <a:noFill/>
        </p:spPr>
        <p:txBody>
          <a:bodyPr wrap="square" rtlCol="0">
            <a:spAutoFit/>
          </a:bodyPr>
          <a:lstStyle/>
          <a:p>
            <a:r>
              <a:rPr lang="es-ES" sz="1000" dirty="0">
                <a:solidFill>
                  <a:schemeClr val="bg1"/>
                </a:solidFill>
              </a:rPr>
              <a:t>12 (877)</a:t>
            </a:r>
            <a:endParaRPr lang="es-CL" sz="1000" dirty="0">
              <a:solidFill>
                <a:schemeClr val="bg1"/>
              </a:solidFill>
            </a:endParaRPr>
          </a:p>
        </p:txBody>
      </p:sp>
      <p:sp>
        <p:nvSpPr>
          <p:cNvPr id="24" name="CuadroTexto 58">
            <a:extLst>
              <a:ext uri="{FF2B5EF4-FFF2-40B4-BE49-F238E27FC236}">
                <a16:creationId xmlns:a16="http://schemas.microsoft.com/office/drawing/2014/main" id="{7D690F63-7AF3-5E24-1933-FA95307B7F23}"/>
              </a:ext>
            </a:extLst>
          </p:cNvPr>
          <p:cNvSpPr txBox="1"/>
          <p:nvPr/>
        </p:nvSpPr>
        <p:spPr>
          <a:xfrm>
            <a:off x="4443454" y="3324724"/>
            <a:ext cx="639919" cy="246221"/>
          </a:xfrm>
          <a:prstGeom prst="rect">
            <a:avLst/>
          </a:prstGeom>
          <a:noFill/>
        </p:spPr>
        <p:txBody>
          <a:bodyPr wrap="square" rtlCol="0">
            <a:spAutoFit/>
          </a:bodyPr>
          <a:lstStyle/>
          <a:p>
            <a:r>
              <a:rPr lang="es-ES" sz="1000" dirty="0">
                <a:solidFill>
                  <a:schemeClr val="bg1"/>
                </a:solidFill>
              </a:rPr>
              <a:t>   7 (856)</a:t>
            </a:r>
            <a:endParaRPr lang="es-CL" sz="1000" dirty="0">
              <a:solidFill>
                <a:schemeClr val="bg1"/>
              </a:solidFill>
            </a:endParaRPr>
          </a:p>
        </p:txBody>
      </p:sp>
      <p:sp>
        <p:nvSpPr>
          <p:cNvPr id="25" name="CuadroTexto 59">
            <a:extLst>
              <a:ext uri="{FF2B5EF4-FFF2-40B4-BE49-F238E27FC236}">
                <a16:creationId xmlns:a16="http://schemas.microsoft.com/office/drawing/2014/main" id="{AC6273FE-B33B-AAAA-E6D9-C09E0C0B9488}"/>
              </a:ext>
            </a:extLst>
          </p:cNvPr>
          <p:cNvSpPr txBox="1"/>
          <p:nvPr/>
        </p:nvSpPr>
        <p:spPr>
          <a:xfrm>
            <a:off x="4462504" y="3589995"/>
            <a:ext cx="611065" cy="246221"/>
          </a:xfrm>
          <a:prstGeom prst="rect">
            <a:avLst/>
          </a:prstGeom>
          <a:noFill/>
        </p:spPr>
        <p:txBody>
          <a:bodyPr wrap="square" rtlCol="0">
            <a:spAutoFit/>
          </a:bodyPr>
          <a:lstStyle/>
          <a:p>
            <a:r>
              <a:rPr lang="es-ES" sz="1000" dirty="0">
                <a:solidFill>
                  <a:schemeClr val="bg1"/>
                </a:solidFill>
              </a:rPr>
              <a:t>  7 (919)</a:t>
            </a:r>
            <a:endParaRPr lang="es-CL" sz="1000" dirty="0">
              <a:solidFill>
                <a:schemeClr val="bg1"/>
              </a:solidFill>
            </a:endParaRPr>
          </a:p>
        </p:txBody>
      </p:sp>
      <p:sp>
        <p:nvSpPr>
          <p:cNvPr id="26" name="CuadroTexto 60">
            <a:extLst>
              <a:ext uri="{FF2B5EF4-FFF2-40B4-BE49-F238E27FC236}">
                <a16:creationId xmlns:a16="http://schemas.microsoft.com/office/drawing/2014/main" id="{86FB4712-01CA-696F-CC8E-5AA604BB5756}"/>
              </a:ext>
            </a:extLst>
          </p:cNvPr>
          <p:cNvSpPr txBox="1"/>
          <p:nvPr/>
        </p:nvSpPr>
        <p:spPr>
          <a:xfrm>
            <a:off x="4462504" y="3855266"/>
            <a:ext cx="619080" cy="246221"/>
          </a:xfrm>
          <a:prstGeom prst="rect">
            <a:avLst/>
          </a:prstGeom>
          <a:noFill/>
        </p:spPr>
        <p:txBody>
          <a:bodyPr wrap="square" rtlCol="0">
            <a:spAutoFit/>
          </a:bodyPr>
          <a:lstStyle/>
          <a:p>
            <a:r>
              <a:rPr lang="es-ES" sz="1000" dirty="0">
                <a:solidFill>
                  <a:schemeClr val="bg1"/>
                </a:solidFill>
              </a:rPr>
              <a:t>12 (870)</a:t>
            </a:r>
            <a:endParaRPr lang="es-CL" sz="1000" dirty="0">
              <a:solidFill>
                <a:schemeClr val="bg1"/>
              </a:solidFill>
            </a:endParaRPr>
          </a:p>
        </p:txBody>
      </p:sp>
      <p:sp>
        <p:nvSpPr>
          <p:cNvPr id="27" name="CuadroTexto 61">
            <a:extLst>
              <a:ext uri="{FF2B5EF4-FFF2-40B4-BE49-F238E27FC236}">
                <a16:creationId xmlns:a16="http://schemas.microsoft.com/office/drawing/2014/main" id="{120C1019-515B-116B-AB90-2265EB41FAAC}"/>
              </a:ext>
            </a:extLst>
          </p:cNvPr>
          <p:cNvSpPr txBox="1"/>
          <p:nvPr/>
        </p:nvSpPr>
        <p:spPr>
          <a:xfrm>
            <a:off x="4462504" y="4121093"/>
            <a:ext cx="684803" cy="246221"/>
          </a:xfrm>
          <a:prstGeom prst="rect">
            <a:avLst/>
          </a:prstGeom>
          <a:noFill/>
        </p:spPr>
        <p:txBody>
          <a:bodyPr wrap="square" rtlCol="0">
            <a:spAutoFit/>
          </a:bodyPr>
          <a:lstStyle/>
          <a:p>
            <a:r>
              <a:rPr lang="es-ES" sz="1000" dirty="0">
                <a:solidFill>
                  <a:schemeClr val="bg1"/>
                </a:solidFill>
              </a:rPr>
              <a:t>10 (1337)</a:t>
            </a:r>
            <a:endParaRPr lang="es-CL" sz="1000" dirty="0">
              <a:solidFill>
                <a:schemeClr val="bg1"/>
              </a:solidFill>
            </a:endParaRPr>
          </a:p>
        </p:txBody>
      </p:sp>
      <p:sp>
        <p:nvSpPr>
          <p:cNvPr id="28" name="CuadroTexto 62">
            <a:extLst>
              <a:ext uri="{FF2B5EF4-FFF2-40B4-BE49-F238E27FC236}">
                <a16:creationId xmlns:a16="http://schemas.microsoft.com/office/drawing/2014/main" id="{A1E2B870-701E-66C2-9D07-FC9973683AC5}"/>
              </a:ext>
            </a:extLst>
          </p:cNvPr>
          <p:cNvSpPr txBox="1"/>
          <p:nvPr/>
        </p:nvSpPr>
        <p:spPr>
          <a:xfrm>
            <a:off x="4462504" y="4376839"/>
            <a:ext cx="611065" cy="246221"/>
          </a:xfrm>
          <a:prstGeom prst="rect">
            <a:avLst/>
          </a:prstGeom>
          <a:noFill/>
        </p:spPr>
        <p:txBody>
          <a:bodyPr wrap="square" rtlCol="0">
            <a:spAutoFit/>
          </a:bodyPr>
          <a:lstStyle/>
          <a:p>
            <a:r>
              <a:rPr lang="es-ES" sz="1000" dirty="0">
                <a:solidFill>
                  <a:schemeClr val="bg1"/>
                </a:solidFill>
              </a:rPr>
              <a:t>  9 (480)</a:t>
            </a:r>
            <a:endParaRPr lang="es-CL" sz="1000" dirty="0">
              <a:solidFill>
                <a:schemeClr val="bg1"/>
              </a:solidFill>
            </a:endParaRPr>
          </a:p>
        </p:txBody>
      </p:sp>
      <p:sp>
        <p:nvSpPr>
          <p:cNvPr id="29" name="CuadroTexto 63">
            <a:extLst>
              <a:ext uri="{FF2B5EF4-FFF2-40B4-BE49-F238E27FC236}">
                <a16:creationId xmlns:a16="http://schemas.microsoft.com/office/drawing/2014/main" id="{F469A80B-D5D5-3E7D-5658-7EF5F5BA3C0D}"/>
              </a:ext>
            </a:extLst>
          </p:cNvPr>
          <p:cNvSpPr txBox="1"/>
          <p:nvPr/>
        </p:nvSpPr>
        <p:spPr>
          <a:xfrm>
            <a:off x="4414878" y="4648386"/>
            <a:ext cx="668773" cy="246221"/>
          </a:xfrm>
          <a:prstGeom prst="rect">
            <a:avLst/>
          </a:prstGeom>
          <a:noFill/>
        </p:spPr>
        <p:txBody>
          <a:bodyPr wrap="square" rtlCol="0">
            <a:spAutoFit/>
          </a:bodyPr>
          <a:lstStyle/>
          <a:p>
            <a:r>
              <a:rPr lang="es-ES" sz="1000" dirty="0">
                <a:solidFill>
                  <a:schemeClr val="bg1"/>
                </a:solidFill>
              </a:rPr>
              <a:t>    9 (904)</a:t>
            </a:r>
            <a:endParaRPr lang="es-CL" sz="1000" dirty="0">
              <a:solidFill>
                <a:schemeClr val="bg1"/>
              </a:solidFill>
            </a:endParaRPr>
          </a:p>
        </p:txBody>
      </p:sp>
      <p:sp>
        <p:nvSpPr>
          <p:cNvPr id="30" name="TextBox 29">
            <a:extLst>
              <a:ext uri="{FF2B5EF4-FFF2-40B4-BE49-F238E27FC236}">
                <a16:creationId xmlns:a16="http://schemas.microsoft.com/office/drawing/2014/main" id="{39DA8E5B-6124-64F1-0719-B27A71E1A83A}"/>
              </a:ext>
            </a:extLst>
          </p:cNvPr>
          <p:cNvSpPr txBox="1"/>
          <p:nvPr/>
        </p:nvSpPr>
        <p:spPr>
          <a:xfrm>
            <a:off x="7891668" y="2350335"/>
            <a:ext cx="1367945" cy="276999"/>
          </a:xfrm>
          <a:prstGeom prst="rect">
            <a:avLst/>
          </a:prstGeom>
          <a:noFill/>
        </p:spPr>
        <p:txBody>
          <a:bodyPr wrap="square" rtlCol="0">
            <a:spAutoFit/>
          </a:bodyPr>
          <a:lstStyle/>
          <a:p>
            <a:r>
              <a:rPr lang="en-US" sz="1200" dirty="0">
                <a:solidFill>
                  <a:srgbClr val="C00000"/>
                </a:solidFill>
              </a:rPr>
              <a:t>Mediana = 44.3%</a:t>
            </a:r>
          </a:p>
        </p:txBody>
      </p:sp>
      <p:sp>
        <p:nvSpPr>
          <p:cNvPr id="2" name="TextBox 1">
            <a:extLst>
              <a:ext uri="{FF2B5EF4-FFF2-40B4-BE49-F238E27FC236}">
                <a16:creationId xmlns:a16="http://schemas.microsoft.com/office/drawing/2014/main" id="{9A261E12-F9CD-000F-3795-7AE3B4795F66}"/>
              </a:ext>
            </a:extLst>
          </p:cNvPr>
          <p:cNvSpPr txBox="1"/>
          <p:nvPr/>
        </p:nvSpPr>
        <p:spPr>
          <a:xfrm>
            <a:off x="5549462" y="3310758"/>
            <a:ext cx="241738" cy="400110"/>
          </a:xfrm>
          <a:prstGeom prst="rect">
            <a:avLst/>
          </a:prstGeom>
          <a:noFill/>
        </p:spPr>
        <p:txBody>
          <a:bodyPr wrap="square" rtlCol="0">
            <a:spAutoFit/>
          </a:bodyPr>
          <a:lstStyle/>
          <a:p>
            <a:r>
              <a:rPr lang="en-US" sz="2000" b="1" dirty="0">
                <a:solidFill>
                  <a:schemeClr val="bg1"/>
                </a:solidFill>
              </a:rPr>
              <a:t>*</a:t>
            </a:r>
          </a:p>
        </p:txBody>
      </p:sp>
      <p:pic>
        <p:nvPicPr>
          <p:cNvPr id="6" name="Audio 5">
            <a:extLst>
              <a:ext uri="{FF2B5EF4-FFF2-40B4-BE49-F238E27FC236}">
                <a16:creationId xmlns:a16="http://schemas.microsoft.com/office/drawing/2014/main" id="{A08DBFFE-232A-BC1F-3C15-0C5ADD7068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36646833"/>
      </p:ext>
    </p:extLst>
  </p:cSld>
  <p:clrMapOvr>
    <a:masterClrMapping/>
  </p:clrMapOvr>
  <mc:AlternateContent xmlns:mc="http://schemas.openxmlformats.org/markup-compatibility/2006">
    <mc:Choice xmlns:p14="http://schemas.microsoft.com/office/powerpoint/2010/main" Requires="p14">
      <p:transition spd="med" p14:dur="700" advTm="91296">
        <p:fade/>
      </p:transition>
    </mc:Choice>
    <mc:Fallback>
      <p:transition spd="med" advTm="912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id="{239B0136-F7CD-45AE-909D-A4CFE010EEBE}"/>
              </a:ext>
            </a:extLst>
          </p:cNvPr>
          <p:cNvGraphicFramePr>
            <a:graphicFrameLocks noGrp="1"/>
          </p:cNvGraphicFramePr>
          <p:nvPr/>
        </p:nvGraphicFramePr>
        <p:xfrm>
          <a:off x="1660378" y="2493184"/>
          <a:ext cx="9010539" cy="3103666"/>
        </p:xfrm>
        <a:graphic>
          <a:graphicData uri="http://schemas.openxmlformats.org/drawingml/2006/table">
            <a:tbl>
              <a:tblPr firstRow="1" bandRow="1">
                <a:tableStyleId>{5C22544A-7EE6-4342-B048-85BDC9FD1C3A}</a:tableStyleId>
              </a:tblPr>
              <a:tblGrid>
                <a:gridCol w="3003513">
                  <a:extLst>
                    <a:ext uri="{9D8B030D-6E8A-4147-A177-3AD203B41FA5}">
                      <a16:colId xmlns:a16="http://schemas.microsoft.com/office/drawing/2014/main" val="3331926595"/>
                    </a:ext>
                  </a:extLst>
                </a:gridCol>
                <a:gridCol w="3003513">
                  <a:extLst>
                    <a:ext uri="{9D8B030D-6E8A-4147-A177-3AD203B41FA5}">
                      <a16:colId xmlns:a16="http://schemas.microsoft.com/office/drawing/2014/main" val="36029087"/>
                    </a:ext>
                  </a:extLst>
                </a:gridCol>
                <a:gridCol w="3003513">
                  <a:extLst>
                    <a:ext uri="{9D8B030D-6E8A-4147-A177-3AD203B41FA5}">
                      <a16:colId xmlns:a16="http://schemas.microsoft.com/office/drawing/2014/main" val="281280085"/>
                    </a:ext>
                  </a:extLst>
                </a:gridCol>
              </a:tblGrid>
              <a:tr h="978350">
                <a:tc>
                  <a:txBody>
                    <a:bodyPr/>
                    <a:lstStyle/>
                    <a:p>
                      <a:r>
                        <a:rPr lang="en-US" noProof="0" dirty="0" err="1"/>
                        <a:t>Numero</a:t>
                      </a:r>
                      <a:r>
                        <a:rPr lang="en-US" noProof="0" dirty="0"/>
                        <a:t> de </a:t>
                      </a:r>
                      <a:r>
                        <a:rPr lang="en-US" noProof="0" dirty="0" err="1"/>
                        <a:t>embriones</a:t>
                      </a:r>
                      <a:r>
                        <a:rPr lang="en-US" noProof="0" dirty="0"/>
                        <a:t> </a:t>
                      </a:r>
                      <a:r>
                        <a:rPr lang="en-US" noProof="0" dirty="0" err="1"/>
                        <a:t>transferidos</a:t>
                      </a:r>
                      <a:endParaRPr lang="en-US" noProof="0" dirty="0"/>
                    </a:p>
                  </a:txBody>
                  <a:tcPr/>
                </a:tc>
                <a:tc>
                  <a:txBody>
                    <a:bodyPr/>
                    <a:lstStyle/>
                    <a:p>
                      <a:pPr algn="ctr"/>
                      <a:r>
                        <a:rPr lang="en-US" noProof="0" dirty="0"/>
                        <a:t>FET con PGT</a:t>
                      </a:r>
                      <a:endParaRPr lang="en-US" noProof="0" dirty="0">
                        <a:solidFill>
                          <a:schemeClr val="bg1"/>
                        </a:solidFill>
                      </a:endParaRPr>
                    </a:p>
                  </a:txBody>
                  <a:tcPr/>
                </a:tc>
                <a:tc>
                  <a:txBody>
                    <a:bodyPr/>
                    <a:lstStyle/>
                    <a:p>
                      <a:pPr algn="ctr"/>
                      <a:r>
                        <a:rPr lang="en-US" noProof="0" dirty="0"/>
                        <a:t>FET sin PGT</a:t>
                      </a:r>
                    </a:p>
                    <a:p>
                      <a:pPr algn="ctr"/>
                      <a:r>
                        <a:rPr lang="en-US" noProof="0" dirty="0"/>
                        <a:t>(</a:t>
                      </a:r>
                      <a:r>
                        <a:rPr lang="en-US" noProof="0" dirty="0" err="1"/>
                        <a:t>sólo</a:t>
                      </a:r>
                      <a:r>
                        <a:rPr lang="en-US" noProof="0" dirty="0"/>
                        <a:t> Freeze-all)</a:t>
                      </a:r>
                    </a:p>
                  </a:txBody>
                  <a:tcPr/>
                </a:tc>
                <a:extLst>
                  <a:ext uri="{0D108BD9-81ED-4DB2-BD59-A6C34878D82A}">
                    <a16:rowId xmlns:a16="http://schemas.microsoft.com/office/drawing/2014/main" val="124420823"/>
                  </a:ext>
                </a:extLst>
              </a:tr>
              <a:tr h="531329">
                <a:tc>
                  <a:txBody>
                    <a:bodyPr/>
                    <a:lstStyle/>
                    <a:p>
                      <a:r>
                        <a:rPr lang="en-US" noProof="0">
                          <a:solidFill>
                            <a:srgbClr val="C00000"/>
                          </a:solidFill>
                        </a:rPr>
                        <a:t>1  SET</a:t>
                      </a:r>
                    </a:p>
                  </a:txBody>
                  <a:tcPr/>
                </a:tc>
                <a:tc>
                  <a:txBody>
                    <a:bodyPr/>
                    <a:lstStyle/>
                    <a:p>
                      <a:pPr algn="ctr"/>
                      <a:r>
                        <a:rPr lang="en-US" b="1" noProof="0" dirty="0">
                          <a:solidFill>
                            <a:srgbClr val="C00000"/>
                          </a:solidFill>
                        </a:rPr>
                        <a:t>10,771 (88.7%)</a:t>
                      </a:r>
                    </a:p>
                  </a:txBody>
                  <a:tcPr/>
                </a:tc>
                <a:tc>
                  <a:txBody>
                    <a:bodyPr/>
                    <a:lstStyle/>
                    <a:p>
                      <a:pPr algn="ctr"/>
                      <a:r>
                        <a:rPr lang="en-US" b="1" noProof="0" dirty="0">
                          <a:solidFill>
                            <a:srgbClr val="C00000"/>
                          </a:solidFill>
                        </a:rPr>
                        <a:t>4450 (47.9%)</a:t>
                      </a:r>
                    </a:p>
                  </a:txBody>
                  <a:tcPr/>
                </a:tc>
                <a:extLst>
                  <a:ext uri="{0D108BD9-81ED-4DB2-BD59-A6C34878D82A}">
                    <a16:rowId xmlns:a16="http://schemas.microsoft.com/office/drawing/2014/main" val="2904563297"/>
                  </a:ext>
                </a:extLst>
              </a:tr>
              <a:tr h="531329">
                <a:tc>
                  <a:txBody>
                    <a:bodyPr/>
                    <a:lstStyle/>
                    <a:p>
                      <a:r>
                        <a:rPr lang="en-US" noProof="0"/>
                        <a:t>2. DET</a:t>
                      </a:r>
                    </a:p>
                  </a:txBody>
                  <a:tcPr/>
                </a:tc>
                <a:tc>
                  <a:txBody>
                    <a:bodyPr/>
                    <a:lstStyle/>
                    <a:p>
                      <a:pPr algn="ctr"/>
                      <a:r>
                        <a:rPr lang="en-US" noProof="0" dirty="0"/>
                        <a:t>1341  (11.0%)</a:t>
                      </a:r>
                    </a:p>
                  </a:txBody>
                  <a:tcPr/>
                </a:tc>
                <a:tc>
                  <a:txBody>
                    <a:bodyPr/>
                    <a:lstStyle/>
                    <a:p>
                      <a:pPr algn="ctr"/>
                      <a:r>
                        <a:rPr lang="en-US" noProof="0" dirty="0"/>
                        <a:t>4444 (47.8%)</a:t>
                      </a:r>
                    </a:p>
                  </a:txBody>
                  <a:tcPr/>
                </a:tc>
                <a:extLst>
                  <a:ext uri="{0D108BD9-81ED-4DB2-BD59-A6C34878D82A}">
                    <a16:rowId xmlns:a16="http://schemas.microsoft.com/office/drawing/2014/main" val="2721634746"/>
                  </a:ext>
                </a:extLst>
              </a:tr>
              <a:tr h="531329">
                <a:tc>
                  <a:txBody>
                    <a:bodyPr/>
                    <a:lstStyle/>
                    <a:p>
                      <a:r>
                        <a:rPr lang="en-US" noProof="0" dirty="0"/>
                        <a:t>Media</a:t>
                      </a:r>
                    </a:p>
                  </a:txBody>
                  <a:tcPr/>
                </a:tc>
                <a:tc>
                  <a:txBody>
                    <a:bodyPr/>
                    <a:lstStyle/>
                    <a:p>
                      <a:pPr algn="ctr"/>
                      <a:r>
                        <a:rPr lang="en-US" b="1" noProof="0" dirty="0">
                          <a:solidFill>
                            <a:srgbClr val="C00000"/>
                          </a:solidFill>
                        </a:rPr>
                        <a:t>1,12</a:t>
                      </a:r>
                    </a:p>
                  </a:txBody>
                  <a:tcPr/>
                </a:tc>
                <a:tc>
                  <a:txBody>
                    <a:bodyPr/>
                    <a:lstStyle/>
                    <a:p>
                      <a:pPr algn="ctr"/>
                      <a:r>
                        <a:rPr lang="en-US" b="1" noProof="0" dirty="0">
                          <a:solidFill>
                            <a:srgbClr val="C00000"/>
                          </a:solidFill>
                        </a:rPr>
                        <a:t>1,56</a:t>
                      </a:r>
                    </a:p>
                  </a:txBody>
                  <a:tcPr/>
                </a:tc>
                <a:extLst>
                  <a:ext uri="{0D108BD9-81ED-4DB2-BD59-A6C34878D82A}">
                    <a16:rowId xmlns:a16="http://schemas.microsoft.com/office/drawing/2014/main" val="4184886588"/>
                  </a:ext>
                </a:extLst>
              </a:tr>
              <a:tr h="531329">
                <a:tc>
                  <a:txBody>
                    <a:bodyPr/>
                    <a:lstStyle/>
                    <a:p>
                      <a:r>
                        <a:rPr lang="en-US" noProof="0" dirty="0" err="1"/>
                        <a:t>Ciclos</a:t>
                      </a:r>
                      <a:r>
                        <a:rPr lang="en-US" noProof="0" dirty="0"/>
                        <a:t> de </a:t>
                      </a:r>
                      <a:r>
                        <a:rPr lang="en-US" noProof="0" dirty="0" err="1"/>
                        <a:t>transferencia</a:t>
                      </a:r>
                      <a:endParaRPr lang="en-US" noProof="0" dirty="0"/>
                    </a:p>
                  </a:txBody>
                  <a:tcPr/>
                </a:tc>
                <a:tc>
                  <a:txBody>
                    <a:bodyPr/>
                    <a:lstStyle/>
                    <a:p>
                      <a:pPr algn="ctr"/>
                      <a:r>
                        <a:rPr lang="en-US" noProof="0" dirty="0"/>
                        <a:t>12,145</a:t>
                      </a:r>
                    </a:p>
                  </a:txBody>
                  <a:tcPr/>
                </a:tc>
                <a:tc>
                  <a:txBody>
                    <a:bodyPr/>
                    <a:lstStyle/>
                    <a:p>
                      <a:pPr algn="ctr"/>
                      <a:r>
                        <a:rPr lang="en-US" noProof="0" dirty="0"/>
                        <a:t>9291</a:t>
                      </a:r>
                    </a:p>
                  </a:txBody>
                  <a:tcPr/>
                </a:tc>
                <a:extLst>
                  <a:ext uri="{0D108BD9-81ED-4DB2-BD59-A6C34878D82A}">
                    <a16:rowId xmlns:a16="http://schemas.microsoft.com/office/drawing/2014/main" val="97886523"/>
                  </a:ext>
                </a:extLst>
              </a:tr>
            </a:tbl>
          </a:graphicData>
        </a:graphic>
      </p:graphicFrame>
      <p:sp>
        <p:nvSpPr>
          <p:cNvPr id="5" name="CuadroTexto 4">
            <a:extLst>
              <a:ext uri="{FF2B5EF4-FFF2-40B4-BE49-F238E27FC236}">
                <a16:creationId xmlns:a16="http://schemas.microsoft.com/office/drawing/2014/main" id="{B081B7F7-B313-4268-83DA-E22B46D8989C}"/>
              </a:ext>
            </a:extLst>
          </p:cNvPr>
          <p:cNvSpPr txBox="1"/>
          <p:nvPr/>
        </p:nvSpPr>
        <p:spPr>
          <a:xfrm>
            <a:off x="2312478" y="636306"/>
            <a:ext cx="7706339" cy="954107"/>
          </a:xfrm>
          <a:prstGeom prst="rect">
            <a:avLst/>
          </a:prstGeom>
          <a:noFill/>
        </p:spPr>
        <p:txBody>
          <a:bodyPr wrap="square" rtlCol="0">
            <a:spAutoFit/>
          </a:bodyPr>
          <a:lstStyle/>
          <a:p>
            <a:pPr algn="ctr"/>
            <a:r>
              <a:rPr lang="es-ES_tradnl" sz="2800" noProof="1"/>
              <a:t>Impacto del uso de </a:t>
            </a:r>
            <a:r>
              <a:rPr lang="es-ES_tradnl" sz="2800" noProof="1">
                <a:solidFill>
                  <a:srgbClr val="C00000"/>
                </a:solidFill>
              </a:rPr>
              <a:t>PGT</a:t>
            </a:r>
            <a:r>
              <a:rPr lang="es-ES_tradnl" sz="2800" noProof="1"/>
              <a:t> en el </a:t>
            </a:r>
            <a:r>
              <a:rPr lang="es-ES_tradnl" sz="2800" noProof="1">
                <a:solidFill>
                  <a:srgbClr val="C00000"/>
                </a:solidFill>
              </a:rPr>
              <a:t>número de embriones transferidos</a:t>
            </a:r>
            <a:r>
              <a:rPr lang="es-ES_tradnl" sz="2800" noProof="1"/>
              <a:t>, 2023</a:t>
            </a:r>
          </a:p>
        </p:txBody>
      </p:sp>
      <p:pic>
        <p:nvPicPr>
          <p:cNvPr id="2" name="officeArt object">
            <a:extLst>
              <a:ext uri="{FF2B5EF4-FFF2-40B4-BE49-F238E27FC236}">
                <a16:creationId xmlns:a16="http://schemas.microsoft.com/office/drawing/2014/main" id="{298EE768-C0BC-35CC-27A2-DD6AB97FA936}"/>
              </a:ext>
            </a:extLst>
          </p:cNvPr>
          <p:cNvPicPr/>
          <p:nvPr/>
        </p:nvPicPr>
        <p:blipFill>
          <a:blip r:embed="rId5"/>
          <a:stretch>
            <a:fillRect/>
          </a:stretch>
        </p:blipFill>
        <p:spPr>
          <a:xfrm>
            <a:off x="96817" y="169987"/>
            <a:ext cx="1376979" cy="932640"/>
          </a:xfrm>
          <a:prstGeom prst="rect">
            <a:avLst/>
          </a:prstGeom>
          <a:ln w="12700" cap="flat">
            <a:noFill/>
            <a:miter lim="400000"/>
          </a:ln>
          <a:effectLst/>
        </p:spPr>
      </p:pic>
      <p:pic>
        <p:nvPicPr>
          <p:cNvPr id="3" name="11 Imagen">
            <a:extLst>
              <a:ext uri="{FF2B5EF4-FFF2-40B4-BE49-F238E27FC236}">
                <a16:creationId xmlns:a16="http://schemas.microsoft.com/office/drawing/2014/main" id="{6868C4AA-B8FD-B26C-6A3A-988085146B0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5009" y="169986"/>
            <a:ext cx="1632119" cy="932641"/>
          </a:xfrm>
          <a:prstGeom prst="rect">
            <a:avLst/>
          </a:prstGeom>
          <a:ln w="12700">
            <a:miter lim="400000"/>
          </a:ln>
        </p:spPr>
      </p:pic>
      <p:pic>
        <p:nvPicPr>
          <p:cNvPr id="8" name="Audio 7">
            <a:extLst>
              <a:ext uri="{FF2B5EF4-FFF2-40B4-BE49-F238E27FC236}">
                <a16:creationId xmlns:a16="http://schemas.microsoft.com/office/drawing/2014/main" id="{A9598856-47F2-5F81-D10E-2D48CAACFB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72877161"/>
      </p:ext>
    </p:extLst>
  </p:cSld>
  <p:clrMapOvr>
    <a:masterClrMapping/>
  </p:clrMapOvr>
  <p:transition spd="med" advTm="50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25297D9-DE9F-4F27-F1B6-5235D3FB3081}"/>
              </a:ext>
            </a:extLst>
          </p:cNvPr>
          <p:cNvGraphicFramePr>
            <a:graphicFrameLocks noGrp="1"/>
          </p:cNvGraphicFramePr>
          <p:nvPr>
            <p:ph idx="1"/>
          </p:nvPr>
        </p:nvGraphicFramePr>
        <p:xfrm>
          <a:off x="1681753" y="865888"/>
          <a:ext cx="8305800" cy="538413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A353CC59-04DE-2302-E9AD-D095A6635DF7}"/>
              </a:ext>
            </a:extLst>
          </p:cNvPr>
          <p:cNvSpPr txBox="1"/>
          <p:nvPr/>
        </p:nvSpPr>
        <p:spPr>
          <a:xfrm rot="16200000">
            <a:off x="-1012607" y="3388676"/>
            <a:ext cx="4792722" cy="338554"/>
          </a:xfrm>
          <a:prstGeom prst="rect">
            <a:avLst/>
          </a:prstGeom>
          <a:noFill/>
        </p:spPr>
        <p:txBody>
          <a:bodyPr wrap="none" rtlCol="0">
            <a:spAutoFit/>
          </a:bodyPr>
          <a:lstStyle/>
          <a:p>
            <a:r>
              <a:rPr lang="es-ES_tradnl" sz="1600" noProof="1">
                <a:latin typeface="Calibri Light" panose="020F0302020204030204" pitchFamily="34" charset="0"/>
                <a:cs typeface="Calibri Light" panose="020F0302020204030204" pitchFamily="34" charset="0"/>
              </a:rPr>
              <a:t>Tasa de parto multiple en diferentes procedimientos (%)</a:t>
            </a:r>
          </a:p>
        </p:txBody>
      </p:sp>
      <p:sp>
        <p:nvSpPr>
          <p:cNvPr id="2" name="TextBox 1">
            <a:extLst>
              <a:ext uri="{FF2B5EF4-FFF2-40B4-BE49-F238E27FC236}">
                <a16:creationId xmlns:a16="http://schemas.microsoft.com/office/drawing/2014/main" id="{03ACF5A8-AC38-4E28-02E8-6FFECD6AA36E}"/>
              </a:ext>
            </a:extLst>
          </p:cNvPr>
          <p:cNvSpPr txBox="1"/>
          <p:nvPr/>
        </p:nvSpPr>
        <p:spPr>
          <a:xfrm>
            <a:off x="3082636" y="476505"/>
            <a:ext cx="6026727" cy="1200329"/>
          </a:xfrm>
          <a:prstGeom prst="rect">
            <a:avLst/>
          </a:prstGeom>
          <a:noFill/>
        </p:spPr>
        <p:txBody>
          <a:bodyPr wrap="square" rtlCol="0">
            <a:spAutoFit/>
          </a:bodyPr>
          <a:lstStyle/>
          <a:p>
            <a:pPr algn="ctr"/>
            <a:r>
              <a:rPr lang="es-ES_tradnl" sz="2400" noProof="1"/>
              <a:t>Tendencias en la </a:t>
            </a:r>
            <a:r>
              <a:rPr lang="es-ES_tradnl" sz="2400" noProof="1">
                <a:solidFill>
                  <a:srgbClr val="C00000"/>
                </a:solidFill>
              </a:rPr>
              <a:t>tasa de Parto multiple</a:t>
            </a:r>
            <a:r>
              <a:rPr lang="es-ES_tradnl" sz="2400" noProof="1"/>
              <a:t> en diferentes tratamientos</a:t>
            </a:r>
          </a:p>
          <a:p>
            <a:pPr algn="ctr"/>
            <a:r>
              <a:rPr lang="es-ES_tradnl" sz="2400" noProof="1">
                <a:solidFill>
                  <a:schemeClr val="tx2"/>
                </a:solidFill>
              </a:rPr>
              <a:t>Latinoamérica, 2015-2023</a:t>
            </a:r>
          </a:p>
        </p:txBody>
      </p:sp>
      <p:pic>
        <p:nvPicPr>
          <p:cNvPr id="7" name="Audio 6">
            <a:extLst>
              <a:ext uri="{FF2B5EF4-FFF2-40B4-BE49-F238E27FC236}">
                <a16:creationId xmlns:a16="http://schemas.microsoft.com/office/drawing/2014/main" id="{0BF88E77-89AE-F58F-691B-47605F8C94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26661723"/>
      </p:ext>
    </p:extLst>
  </p:cSld>
  <p:clrMapOvr>
    <a:masterClrMapping/>
  </p:clrMapOvr>
  <mc:AlternateContent xmlns:mc="http://schemas.openxmlformats.org/markup-compatibility/2006">
    <mc:Choice xmlns:p14="http://schemas.microsoft.com/office/powerpoint/2010/main" Requires="p14">
      <p:transition spd="slow" p14:dur="2000" advTm="64281"/>
    </mc:Choice>
    <mc:Fallback>
      <p:transition spd="slow" advTm="64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875A7-1AF6-F8D7-A525-7596F38BB9D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C332A1B-8CF0-994F-44F9-0C69C1A0C7D6}"/>
              </a:ext>
            </a:extLst>
          </p:cNvPr>
          <p:cNvSpPr txBox="1"/>
          <p:nvPr/>
        </p:nvSpPr>
        <p:spPr>
          <a:xfrm>
            <a:off x="788276" y="1597571"/>
            <a:ext cx="5018636" cy="748289"/>
          </a:xfrm>
          <a:prstGeom prst="rect">
            <a:avLst/>
          </a:prstGeom>
          <a:ln w="57150">
            <a:solidFill>
              <a:schemeClr val="bg1"/>
            </a:solidFill>
          </a:ln>
        </p:spPr>
        <p:txBody>
          <a:bodyPr vert="horz" lIns="91440" tIns="45720" rIns="91440" bIns="45720" rtlCol="0" anchor="b">
            <a:normAutofit lnSpcReduction="10000"/>
          </a:bodyPr>
          <a:lstStyle/>
          <a:p>
            <a:pPr>
              <a:lnSpc>
                <a:spcPct val="90000"/>
              </a:lnSpc>
              <a:spcBef>
                <a:spcPct val="0"/>
              </a:spcBef>
              <a:spcAft>
                <a:spcPts val="600"/>
              </a:spcAft>
            </a:pPr>
            <a:r>
              <a:rPr lang="es-ES_tradnl" sz="4800" b="1" kern="1200" noProof="1">
                <a:solidFill>
                  <a:schemeClr val="tx1"/>
                </a:solidFill>
                <a:latin typeface="+mj-lt"/>
                <a:ea typeface="+mj-ea"/>
                <a:cs typeface="+mj-cs"/>
              </a:rPr>
              <a:t>Conclusiones</a:t>
            </a:r>
          </a:p>
        </p:txBody>
      </p:sp>
      <p:sp>
        <p:nvSpPr>
          <p:cNvPr id="4" name="TextBox 3">
            <a:extLst>
              <a:ext uri="{FF2B5EF4-FFF2-40B4-BE49-F238E27FC236}">
                <a16:creationId xmlns:a16="http://schemas.microsoft.com/office/drawing/2014/main" id="{C0F3817F-A3BE-E79E-71FB-719C8C9E7A59}"/>
              </a:ext>
            </a:extLst>
          </p:cNvPr>
          <p:cNvSpPr txBox="1"/>
          <p:nvPr/>
        </p:nvSpPr>
        <p:spPr>
          <a:xfrm>
            <a:off x="564776" y="2914573"/>
            <a:ext cx="11040036" cy="3622862"/>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s-ES_tradnl" sz="2400" noProof="1"/>
              <a:t>Es possible lograr un buen balance entre seguridad y eficacia, incluso en países sin acceso gratuito a TRA. </a:t>
            </a:r>
          </a:p>
          <a:p>
            <a:pPr indent="-228600">
              <a:lnSpc>
                <a:spcPct val="90000"/>
              </a:lnSpc>
              <a:spcAft>
                <a:spcPts val="600"/>
              </a:spcAft>
              <a:buFont typeface="Arial" panose="020B0604020202020204" pitchFamily="34" charset="0"/>
              <a:buChar char="•"/>
            </a:pPr>
            <a:endParaRPr lang="es-ES_tradnl" sz="2400" noProof="1"/>
          </a:p>
          <a:p>
            <a:pPr indent="-228600">
              <a:lnSpc>
                <a:spcPct val="90000"/>
              </a:lnSpc>
              <a:spcAft>
                <a:spcPts val="600"/>
              </a:spcAft>
              <a:buFont typeface="Arial" panose="020B0604020202020204" pitchFamily="34" charset="0"/>
              <a:buChar char="•"/>
            </a:pPr>
            <a:r>
              <a:rPr lang="es-ES_tradnl" sz="2400" noProof="1"/>
              <a:t>Asegurar condiciones óptimas de laboratorio,  permite eficientes tasas de blastulación y eficiencia en programas de criopreservación. Esto permite la transferencia electiva de un solo embrión a la vez; y genera un buen balance entre eficacia y seguridad</a:t>
            </a:r>
          </a:p>
          <a:p>
            <a:pPr indent="-228600">
              <a:lnSpc>
                <a:spcPct val="90000"/>
              </a:lnSpc>
              <a:spcAft>
                <a:spcPts val="600"/>
              </a:spcAft>
              <a:buFont typeface="Arial" panose="020B0604020202020204" pitchFamily="34" charset="0"/>
              <a:buChar char="•"/>
            </a:pPr>
            <a:endParaRPr lang="es-ES_tradnl" sz="2400" noProof="1"/>
          </a:p>
          <a:p>
            <a:pPr indent="-228600">
              <a:lnSpc>
                <a:spcPct val="90000"/>
              </a:lnSpc>
              <a:spcAft>
                <a:spcPts val="600"/>
              </a:spcAft>
              <a:buFont typeface="Arial" panose="020B0604020202020204" pitchFamily="34" charset="0"/>
              <a:buChar char="•"/>
            </a:pPr>
            <a:r>
              <a:rPr lang="es-ES_tradnl" sz="2400" noProof="1"/>
              <a:t>La transferencia electiva de embriones euploides (PGT) ayuda a disminuir el numero de embriones a transferir, y mejora las tasas de parto en todas las edades.</a:t>
            </a:r>
          </a:p>
        </p:txBody>
      </p:sp>
      <p:pic>
        <p:nvPicPr>
          <p:cNvPr id="2" name="officeArt object">
            <a:extLst>
              <a:ext uri="{FF2B5EF4-FFF2-40B4-BE49-F238E27FC236}">
                <a16:creationId xmlns:a16="http://schemas.microsoft.com/office/drawing/2014/main" id="{56CE32DF-09B7-299A-617F-8922D6D84E55}"/>
              </a:ext>
            </a:extLst>
          </p:cNvPr>
          <p:cNvPicPr/>
          <p:nvPr/>
        </p:nvPicPr>
        <p:blipFill>
          <a:blip r:embed="rId5"/>
          <a:stretch>
            <a:fillRect/>
          </a:stretch>
        </p:blipFill>
        <p:spPr>
          <a:xfrm>
            <a:off x="96817" y="169987"/>
            <a:ext cx="1376979" cy="932640"/>
          </a:xfrm>
          <a:prstGeom prst="rect">
            <a:avLst/>
          </a:prstGeom>
          <a:ln w="12700" cap="flat">
            <a:noFill/>
            <a:miter lim="400000"/>
          </a:ln>
          <a:effectLst/>
        </p:spPr>
      </p:pic>
      <p:pic>
        <p:nvPicPr>
          <p:cNvPr id="3" name="11 Imagen">
            <a:extLst>
              <a:ext uri="{FF2B5EF4-FFF2-40B4-BE49-F238E27FC236}">
                <a16:creationId xmlns:a16="http://schemas.microsoft.com/office/drawing/2014/main" id="{4D92E036-0367-8BFD-74CA-01B2EE14B24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5009" y="169986"/>
            <a:ext cx="1632119" cy="932641"/>
          </a:xfrm>
          <a:prstGeom prst="rect">
            <a:avLst/>
          </a:prstGeom>
          <a:ln w="12700">
            <a:miter lim="400000"/>
          </a:ln>
        </p:spPr>
      </p:pic>
      <p:pic>
        <p:nvPicPr>
          <p:cNvPr id="8" name="Audio 7">
            <a:extLst>
              <a:ext uri="{FF2B5EF4-FFF2-40B4-BE49-F238E27FC236}">
                <a16:creationId xmlns:a16="http://schemas.microsoft.com/office/drawing/2014/main" id="{B54A7E0B-AB75-1EEA-15F8-4072D5380C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46997293"/>
      </p:ext>
    </p:extLst>
  </p:cSld>
  <p:clrMapOvr>
    <a:masterClrMapping/>
  </p:clrMapOvr>
  <mc:AlternateContent xmlns:mc="http://schemas.openxmlformats.org/markup-compatibility/2006">
    <mc:Choice xmlns:p14="http://schemas.microsoft.com/office/powerpoint/2010/main" Requires="p14">
      <p:transition spd="slow" p14:dur="2000" advTm="2389"/>
    </mc:Choice>
    <mc:Fallback>
      <p:transition spd="slow" advTm="2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57712-7447-31F2-9F5F-483B61150638}"/>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713C8209-4421-F7ED-61BF-E6AA72AE5A48}"/>
              </a:ext>
            </a:extLst>
          </p:cNvPr>
          <p:cNvSpPr txBox="1"/>
          <p:nvPr/>
        </p:nvSpPr>
        <p:spPr>
          <a:xfrm>
            <a:off x="1115568" y="1408153"/>
            <a:ext cx="10168128" cy="1315035"/>
          </a:xfrm>
          <a:prstGeom prst="rect">
            <a:avLst/>
          </a:prstGeom>
          <a:ln w="57150">
            <a:solidFill>
              <a:schemeClr val="bg1"/>
            </a:solidFill>
          </a:ln>
        </p:spPr>
        <p:txBody>
          <a:bodyPr vert="horz" lIns="91440" tIns="45720" rIns="91440" bIns="45720" rtlCol="0" anchor="ctr">
            <a:normAutofit/>
          </a:bodyPr>
          <a:lstStyle/>
          <a:p>
            <a:pPr>
              <a:lnSpc>
                <a:spcPct val="90000"/>
              </a:lnSpc>
              <a:spcBef>
                <a:spcPct val="0"/>
              </a:spcBef>
              <a:spcAft>
                <a:spcPts val="600"/>
              </a:spcAft>
            </a:pPr>
            <a:r>
              <a:rPr lang="es-ES_tradnl" sz="4000" b="1" kern="1200" noProof="1">
                <a:solidFill>
                  <a:schemeClr val="tx1"/>
                </a:solidFill>
                <a:latin typeface="+mj-lt"/>
                <a:ea typeface="+mj-ea"/>
                <a:cs typeface="+mj-cs"/>
              </a:rPr>
              <a:t>El acceso a “Big Data” en un registro caso a caso, </a:t>
            </a:r>
            <a:r>
              <a:rPr lang="es-ES_tradnl" sz="4000" b="1" kern="1200" noProof="1">
                <a:solidFill>
                  <a:srgbClr val="C00000"/>
                </a:solidFill>
                <a:latin typeface="+mj-lt"/>
                <a:ea typeface="+mj-ea"/>
                <a:cs typeface="+mj-cs"/>
              </a:rPr>
              <a:t>hace posible</a:t>
            </a:r>
            <a:r>
              <a:rPr lang="es-ES_tradnl" sz="4000" b="1" kern="1200" noProof="1">
                <a:solidFill>
                  <a:schemeClr val="tx1"/>
                </a:solidFill>
                <a:latin typeface="+mj-lt"/>
                <a:ea typeface="+mj-ea"/>
                <a:cs typeface="+mj-cs"/>
              </a:rPr>
              <a:t>: </a:t>
            </a:r>
          </a:p>
        </p:txBody>
      </p:sp>
      <p:sp>
        <p:nvSpPr>
          <p:cNvPr id="2" name="TextBox 1">
            <a:extLst>
              <a:ext uri="{FF2B5EF4-FFF2-40B4-BE49-F238E27FC236}">
                <a16:creationId xmlns:a16="http://schemas.microsoft.com/office/drawing/2014/main" id="{1F19C81A-6B69-2535-C01B-A2E4B6EB772B}"/>
              </a:ext>
            </a:extLst>
          </p:cNvPr>
          <p:cNvSpPr txBox="1"/>
          <p:nvPr/>
        </p:nvSpPr>
        <p:spPr>
          <a:xfrm>
            <a:off x="848412" y="2924949"/>
            <a:ext cx="10407003" cy="3127059"/>
          </a:xfrm>
          <a:prstGeom prst="rect">
            <a:avLst/>
          </a:prstGeom>
        </p:spPr>
        <p:txBody>
          <a:bodyPr vert="horz" lIns="91440" tIns="45720" rIns="91440" bIns="45720" rtlCol="0">
            <a:normAutofit fontScale="25000" lnSpcReduction="20000"/>
          </a:bodyPr>
          <a:lstStyle/>
          <a:p>
            <a:pPr marL="457200" indent="-457200">
              <a:lnSpc>
                <a:spcPct val="90000"/>
              </a:lnSpc>
              <a:spcAft>
                <a:spcPts val="600"/>
              </a:spcAft>
              <a:buFont typeface="Arial" panose="020B0604020202020204" pitchFamily="34" charset="0"/>
              <a:buChar char="•"/>
            </a:pPr>
            <a:endParaRPr lang="es-ES_tradnl" sz="3200" b="1" noProof="1"/>
          </a:p>
          <a:p>
            <a:pPr marL="342900" indent="-342900">
              <a:buFont typeface="Arial" panose="020B0604020202020204" pitchFamily="34" charset="0"/>
              <a:buChar char="•"/>
            </a:pPr>
            <a:r>
              <a:rPr lang="es-ES_tradnl" sz="9600" noProof="1"/>
              <a:t>La generación de decisions reproductivas basadas en sólida evidencia científica.</a:t>
            </a:r>
          </a:p>
          <a:p>
            <a:pPr marL="342900" indent="-342900">
              <a:buFont typeface="Arial" panose="020B0604020202020204" pitchFamily="34" charset="0"/>
              <a:buChar char="•"/>
            </a:pPr>
            <a:endParaRPr lang="es-ES_tradnl" sz="9600" noProof="1"/>
          </a:p>
          <a:p>
            <a:pPr marL="342900" indent="-342900">
              <a:buFont typeface="Arial" panose="020B0604020202020204" pitchFamily="34" charset="0"/>
              <a:buChar char="•"/>
            </a:pPr>
            <a:r>
              <a:rPr lang="es-ES_tradnl" sz="9600" noProof="1"/>
              <a:t>La implementación de políticas públicas basadas en el análisis de tendencias nacionales y regionales.</a:t>
            </a:r>
          </a:p>
          <a:p>
            <a:endParaRPr lang="es-ES_tradnl" sz="9600" noProof="1"/>
          </a:p>
          <a:p>
            <a:pPr marL="342900" indent="-342900">
              <a:buFont typeface="Arial" panose="020B0604020202020204" pitchFamily="34" charset="0"/>
              <a:buChar char="•"/>
            </a:pPr>
            <a:r>
              <a:rPr lang="es-ES_tradnl" sz="9600" noProof="1"/>
              <a:t>Como control de calidad externo para los centros participantes. </a:t>
            </a:r>
          </a:p>
          <a:p>
            <a:pPr marL="342900" indent="-342900">
              <a:buFont typeface="Arial" panose="020B0604020202020204" pitchFamily="34" charset="0"/>
              <a:buChar char="•"/>
            </a:pPr>
            <a:endParaRPr lang="es-ES_tradnl" sz="9600" noProof="1">
              <a:solidFill>
                <a:srgbClr val="C00000"/>
              </a:solidFill>
            </a:endParaRPr>
          </a:p>
          <a:p>
            <a:pPr marL="342900" indent="-342900">
              <a:buFont typeface="Arial" panose="020B0604020202020204" pitchFamily="34" charset="0"/>
              <a:buChar char="•"/>
            </a:pPr>
            <a:r>
              <a:rPr lang="es-ES_tradnl" sz="9600" noProof="1"/>
              <a:t>Educación y empoderamiento de pacientes con información de alto valor predictivo </a:t>
            </a:r>
            <a:r>
              <a:rPr lang="es-ES_tradnl" sz="9600" noProof="1">
                <a:solidFill>
                  <a:schemeClr val="accent1"/>
                </a:solidFill>
                <a:hlinkClick r:id="rId3"/>
              </a:rPr>
              <a:t>www.Redlara.org</a:t>
            </a:r>
            <a:endParaRPr lang="es-ES_tradnl" sz="9600" noProof="1">
              <a:solidFill>
                <a:srgbClr val="C00000"/>
              </a:solidFill>
            </a:endParaRPr>
          </a:p>
          <a:p>
            <a:pPr marL="342900" indent="-342900">
              <a:buFont typeface="Arial" panose="020B0604020202020204" pitchFamily="34" charset="0"/>
              <a:buChar char="•"/>
            </a:pPr>
            <a:endParaRPr lang="es-ES_tradnl" sz="9600" noProof="1">
              <a:solidFill>
                <a:srgbClr val="C00000"/>
              </a:solidFill>
            </a:endParaRPr>
          </a:p>
          <a:p>
            <a:pPr marL="114300" indent="-342900">
              <a:lnSpc>
                <a:spcPct val="90000"/>
              </a:lnSpc>
              <a:spcAft>
                <a:spcPts val="600"/>
              </a:spcAft>
              <a:buFont typeface="Arial" panose="020B0604020202020204" pitchFamily="34" charset="0"/>
              <a:buChar char="•"/>
            </a:pPr>
            <a:endParaRPr lang="es-ES_tradnl" sz="2800" noProof="1"/>
          </a:p>
        </p:txBody>
      </p:sp>
      <p:pic>
        <p:nvPicPr>
          <p:cNvPr id="3" name="officeArt object">
            <a:extLst>
              <a:ext uri="{FF2B5EF4-FFF2-40B4-BE49-F238E27FC236}">
                <a16:creationId xmlns:a16="http://schemas.microsoft.com/office/drawing/2014/main" id="{69B5D5B3-1D51-9173-FD5E-40C7E9AE2E1D}"/>
              </a:ext>
            </a:extLst>
          </p:cNvPr>
          <p:cNvPicPr/>
          <p:nvPr/>
        </p:nvPicPr>
        <p:blipFill>
          <a:blip r:embed="rId4"/>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027999EF-701C-B665-1DE3-88F822325AA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45009" y="169986"/>
            <a:ext cx="1632119" cy="932641"/>
          </a:xfrm>
          <a:prstGeom prst="rect">
            <a:avLst/>
          </a:prstGeom>
          <a:ln w="12700">
            <a:miter lim="400000"/>
          </a:ln>
        </p:spPr>
      </p:pic>
    </p:spTree>
    <p:extLst>
      <p:ext uri="{BB962C8B-B14F-4D97-AF65-F5344CB8AC3E}">
        <p14:creationId xmlns:p14="http://schemas.microsoft.com/office/powerpoint/2010/main" val="595788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5D5BA3E-A4FE-EE83-B9A8-D23081FB0B5B}"/>
              </a:ext>
            </a:extLst>
          </p:cNvPr>
          <p:cNvSpPr txBox="1"/>
          <p:nvPr/>
        </p:nvSpPr>
        <p:spPr>
          <a:xfrm>
            <a:off x="5094515" y="2967335"/>
            <a:ext cx="1124026" cy="923330"/>
          </a:xfrm>
          <a:prstGeom prst="rect">
            <a:avLst/>
          </a:prstGeom>
          <a:noFill/>
        </p:spPr>
        <p:txBody>
          <a:bodyPr wrap="none" rtlCol="0">
            <a:spAutoFit/>
          </a:bodyPr>
          <a:lstStyle/>
          <a:p>
            <a:r>
              <a:rPr lang="es-CL" sz="5400" dirty="0"/>
              <a:t>FIN</a:t>
            </a:r>
          </a:p>
        </p:txBody>
      </p:sp>
    </p:spTree>
    <p:extLst>
      <p:ext uri="{BB962C8B-B14F-4D97-AF65-F5344CB8AC3E}">
        <p14:creationId xmlns:p14="http://schemas.microsoft.com/office/powerpoint/2010/main" val="999403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3">
            <a:extLst>
              <a:ext uri="{FF2B5EF4-FFF2-40B4-BE49-F238E27FC236}">
                <a16:creationId xmlns:a16="http://schemas.microsoft.com/office/drawing/2014/main" id="{34268F27-38A9-4385-BF2B-667B0E762B1D}"/>
              </a:ext>
            </a:extLst>
          </p:cNvPr>
          <p:cNvSpPr txBox="1"/>
          <p:nvPr/>
        </p:nvSpPr>
        <p:spPr>
          <a:xfrm>
            <a:off x="2647720" y="758872"/>
            <a:ext cx="5697493" cy="907733"/>
          </a:xfrm>
          <a:prstGeom prst="rect">
            <a:avLst/>
          </a:prstGeom>
          <a:ln w="12700">
            <a:miter lim="400000"/>
          </a:ln>
          <a:extLst>
            <a:ext uri="{C572A759-6A51-4108-AA02-DFA0A04FC94B}">
              <ma14:wrappingTextBoxFlag xmlns:ma14="http://schemas.microsoft.com/office/mac/drawingml/2011/main" xmlns="" val="1"/>
            </a:ext>
          </a:extLst>
        </p:spPr>
        <p:txBody>
          <a:bodyPr wrap="square" lIns="22757" tIns="22757" rIns="22757" bIns="22757" anchor="ctr">
            <a:spAutoFit/>
          </a:bodyPr>
          <a:lstStyle>
            <a:lvl1pPr algn="ctr" defTabSz="320015">
              <a:defRPr sz="2400"/>
            </a:lvl1pPr>
          </a:lstStyle>
          <a:p>
            <a:r>
              <a:rPr lang="es-ES_tradnl" sz="2800" b="1" noProof="1">
                <a:solidFill>
                  <a:schemeClr val="tx2"/>
                </a:solidFill>
              </a:rPr>
              <a:t>Numero de nacimientos por país</a:t>
            </a:r>
          </a:p>
          <a:p>
            <a:r>
              <a:rPr lang="es-ES_tradnl" sz="2800" b="1" noProof="1">
                <a:solidFill>
                  <a:schemeClr val="tx2"/>
                </a:solidFill>
              </a:rPr>
              <a:t>1990 y 2023</a:t>
            </a:r>
          </a:p>
        </p:txBody>
      </p:sp>
      <p:grpSp>
        <p:nvGrpSpPr>
          <p:cNvPr id="5" name="Grupo 1">
            <a:extLst>
              <a:ext uri="{FF2B5EF4-FFF2-40B4-BE49-F238E27FC236}">
                <a16:creationId xmlns:a16="http://schemas.microsoft.com/office/drawing/2014/main" id="{D650E434-E8F3-473A-9F82-36C4D4ECAFBD}"/>
              </a:ext>
            </a:extLst>
          </p:cNvPr>
          <p:cNvGrpSpPr/>
          <p:nvPr/>
        </p:nvGrpSpPr>
        <p:grpSpPr>
          <a:xfrm>
            <a:off x="3305452" y="2280107"/>
            <a:ext cx="5704019" cy="4286157"/>
            <a:chOff x="6748" y="-40937"/>
            <a:chExt cx="7919166" cy="4412020"/>
          </a:xfrm>
        </p:grpSpPr>
        <p:sp>
          <p:nvSpPr>
            <p:cNvPr id="6" name="Shape 63">
              <a:extLst>
                <a:ext uri="{FF2B5EF4-FFF2-40B4-BE49-F238E27FC236}">
                  <a16:creationId xmlns:a16="http://schemas.microsoft.com/office/drawing/2014/main" id="{4CC49F79-7E34-4306-A7BC-F81967AF45FD}"/>
                </a:ext>
              </a:extLst>
            </p:cNvPr>
            <p:cNvSpPr/>
            <p:nvPr/>
          </p:nvSpPr>
          <p:spPr>
            <a:xfrm>
              <a:off x="3082974" y="1800536"/>
              <a:ext cx="791395" cy="872878"/>
            </a:xfrm>
            <a:custGeom>
              <a:avLst/>
              <a:gdLst/>
              <a:ahLst/>
              <a:cxnLst>
                <a:cxn ang="0">
                  <a:pos x="wd2" y="hd2"/>
                </a:cxn>
                <a:cxn ang="5400000">
                  <a:pos x="wd2" y="hd2"/>
                </a:cxn>
                <a:cxn ang="10800000">
                  <a:pos x="wd2" y="hd2"/>
                </a:cxn>
                <a:cxn ang="16200000">
                  <a:pos x="wd2" y="hd2"/>
                </a:cxn>
              </a:cxnLst>
              <a:rect l="0" t="0" r="r" b="b"/>
              <a:pathLst>
                <a:path w="21600" h="21600" extrusionOk="0">
                  <a:moveTo>
                    <a:pt x="18724" y="21600"/>
                  </a:moveTo>
                  <a:lnTo>
                    <a:pt x="18337" y="21102"/>
                  </a:lnTo>
                  <a:lnTo>
                    <a:pt x="18051" y="20824"/>
                  </a:lnTo>
                  <a:lnTo>
                    <a:pt x="17276" y="20312"/>
                  </a:lnTo>
                  <a:lnTo>
                    <a:pt x="16419" y="19902"/>
                  </a:lnTo>
                  <a:lnTo>
                    <a:pt x="15093" y="19405"/>
                  </a:lnTo>
                  <a:lnTo>
                    <a:pt x="11524" y="18234"/>
                  </a:lnTo>
                  <a:lnTo>
                    <a:pt x="9954" y="17517"/>
                  </a:lnTo>
                  <a:lnTo>
                    <a:pt x="9178" y="16873"/>
                  </a:lnTo>
                  <a:lnTo>
                    <a:pt x="8893" y="16478"/>
                  </a:lnTo>
                  <a:lnTo>
                    <a:pt x="8852" y="16141"/>
                  </a:lnTo>
                  <a:lnTo>
                    <a:pt x="8709" y="15820"/>
                  </a:lnTo>
                  <a:lnTo>
                    <a:pt x="8526" y="15673"/>
                  </a:lnTo>
                  <a:lnTo>
                    <a:pt x="8016" y="15380"/>
                  </a:lnTo>
                  <a:lnTo>
                    <a:pt x="7486" y="14810"/>
                  </a:lnTo>
                  <a:lnTo>
                    <a:pt x="6710" y="13844"/>
                  </a:lnTo>
                  <a:lnTo>
                    <a:pt x="6445" y="13332"/>
                  </a:lnTo>
                  <a:lnTo>
                    <a:pt x="6119" y="12629"/>
                  </a:lnTo>
                  <a:lnTo>
                    <a:pt x="3733" y="9483"/>
                  </a:lnTo>
                  <a:lnTo>
                    <a:pt x="2998" y="8722"/>
                  </a:lnTo>
                  <a:lnTo>
                    <a:pt x="2346" y="8005"/>
                  </a:lnTo>
                  <a:lnTo>
                    <a:pt x="1673" y="7756"/>
                  </a:lnTo>
                  <a:lnTo>
                    <a:pt x="1326" y="7507"/>
                  </a:lnTo>
                  <a:lnTo>
                    <a:pt x="1081" y="7244"/>
                  </a:lnTo>
                  <a:lnTo>
                    <a:pt x="693" y="7010"/>
                  </a:lnTo>
                  <a:lnTo>
                    <a:pt x="449" y="6951"/>
                  </a:lnTo>
                  <a:lnTo>
                    <a:pt x="347" y="6761"/>
                  </a:lnTo>
                  <a:lnTo>
                    <a:pt x="510" y="6615"/>
                  </a:lnTo>
                  <a:lnTo>
                    <a:pt x="653" y="6498"/>
                  </a:lnTo>
                  <a:lnTo>
                    <a:pt x="530" y="6073"/>
                  </a:lnTo>
                  <a:lnTo>
                    <a:pt x="326" y="6000"/>
                  </a:lnTo>
                  <a:lnTo>
                    <a:pt x="61" y="5956"/>
                  </a:lnTo>
                  <a:lnTo>
                    <a:pt x="0" y="5766"/>
                  </a:lnTo>
                  <a:lnTo>
                    <a:pt x="20" y="5532"/>
                  </a:lnTo>
                  <a:lnTo>
                    <a:pt x="326" y="4478"/>
                  </a:lnTo>
                  <a:lnTo>
                    <a:pt x="877" y="3951"/>
                  </a:lnTo>
                  <a:lnTo>
                    <a:pt x="1040" y="3951"/>
                  </a:lnTo>
                  <a:lnTo>
                    <a:pt x="1530" y="4273"/>
                  </a:lnTo>
                  <a:lnTo>
                    <a:pt x="1713" y="4785"/>
                  </a:lnTo>
                  <a:lnTo>
                    <a:pt x="1591" y="5356"/>
                  </a:lnTo>
                  <a:lnTo>
                    <a:pt x="1673" y="5649"/>
                  </a:lnTo>
                  <a:lnTo>
                    <a:pt x="1938" y="5751"/>
                  </a:lnTo>
                  <a:lnTo>
                    <a:pt x="2264" y="5590"/>
                  </a:lnTo>
                  <a:lnTo>
                    <a:pt x="2652" y="5693"/>
                  </a:lnTo>
                  <a:lnTo>
                    <a:pt x="2876" y="5912"/>
                  </a:lnTo>
                  <a:lnTo>
                    <a:pt x="3080" y="6249"/>
                  </a:lnTo>
                  <a:lnTo>
                    <a:pt x="3447" y="6293"/>
                  </a:lnTo>
                  <a:lnTo>
                    <a:pt x="4039" y="6059"/>
                  </a:lnTo>
                  <a:lnTo>
                    <a:pt x="4487" y="5634"/>
                  </a:lnTo>
                  <a:lnTo>
                    <a:pt x="4773" y="4917"/>
                  </a:lnTo>
                  <a:lnTo>
                    <a:pt x="4895" y="4156"/>
                  </a:lnTo>
                  <a:lnTo>
                    <a:pt x="5140" y="3834"/>
                  </a:lnTo>
                  <a:lnTo>
                    <a:pt x="5466" y="3673"/>
                  </a:lnTo>
                  <a:lnTo>
                    <a:pt x="6690" y="3307"/>
                  </a:lnTo>
                  <a:lnTo>
                    <a:pt x="7934" y="3117"/>
                  </a:lnTo>
                  <a:lnTo>
                    <a:pt x="8301" y="2883"/>
                  </a:lnTo>
                  <a:lnTo>
                    <a:pt x="8485" y="2473"/>
                  </a:lnTo>
                  <a:lnTo>
                    <a:pt x="8771" y="2268"/>
                  </a:lnTo>
                  <a:lnTo>
                    <a:pt x="9301" y="2005"/>
                  </a:lnTo>
                  <a:lnTo>
                    <a:pt x="9546" y="1654"/>
                  </a:lnTo>
                  <a:lnTo>
                    <a:pt x="9586" y="1288"/>
                  </a:lnTo>
                  <a:lnTo>
                    <a:pt x="9382" y="805"/>
                  </a:lnTo>
                  <a:lnTo>
                    <a:pt x="9076" y="380"/>
                  </a:lnTo>
                  <a:lnTo>
                    <a:pt x="9199" y="0"/>
                  </a:lnTo>
                  <a:lnTo>
                    <a:pt x="10769" y="761"/>
                  </a:lnTo>
                  <a:lnTo>
                    <a:pt x="12258" y="1200"/>
                  </a:lnTo>
                  <a:lnTo>
                    <a:pt x="12789" y="1756"/>
                  </a:lnTo>
                  <a:lnTo>
                    <a:pt x="13135" y="2371"/>
                  </a:lnTo>
                  <a:lnTo>
                    <a:pt x="13462" y="2620"/>
                  </a:lnTo>
                  <a:lnTo>
                    <a:pt x="13768" y="2620"/>
                  </a:lnTo>
                  <a:lnTo>
                    <a:pt x="14339" y="2371"/>
                  </a:lnTo>
                  <a:lnTo>
                    <a:pt x="15032" y="2444"/>
                  </a:lnTo>
                  <a:lnTo>
                    <a:pt x="15542" y="2590"/>
                  </a:lnTo>
                  <a:lnTo>
                    <a:pt x="15848" y="2620"/>
                  </a:lnTo>
                  <a:lnTo>
                    <a:pt x="16134" y="2590"/>
                  </a:lnTo>
                  <a:lnTo>
                    <a:pt x="16399" y="2356"/>
                  </a:lnTo>
                  <a:lnTo>
                    <a:pt x="16909" y="2312"/>
                  </a:lnTo>
                  <a:lnTo>
                    <a:pt x="17296" y="2327"/>
                  </a:lnTo>
                  <a:lnTo>
                    <a:pt x="17602" y="2561"/>
                  </a:lnTo>
                  <a:lnTo>
                    <a:pt x="18112" y="2737"/>
                  </a:lnTo>
                  <a:lnTo>
                    <a:pt x="19071" y="2780"/>
                  </a:lnTo>
                  <a:lnTo>
                    <a:pt x="19112" y="3483"/>
                  </a:lnTo>
                  <a:lnTo>
                    <a:pt x="18846" y="4376"/>
                  </a:lnTo>
                  <a:lnTo>
                    <a:pt x="18479" y="4727"/>
                  </a:lnTo>
                  <a:lnTo>
                    <a:pt x="18255" y="4859"/>
                  </a:lnTo>
                  <a:lnTo>
                    <a:pt x="17990" y="4917"/>
                  </a:lnTo>
                  <a:lnTo>
                    <a:pt x="16582" y="4888"/>
                  </a:lnTo>
                  <a:lnTo>
                    <a:pt x="15869" y="4961"/>
                  </a:lnTo>
                  <a:lnTo>
                    <a:pt x="15236" y="5283"/>
                  </a:lnTo>
                  <a:lnTo>
                    <a:pt x="14747" y="5605"/>
                  </a:lnTo>
                  <a:lnTo>
                    <a:pt x="14033" y="5854"/>
                  </a:lnTo>
                  <a:lnTo>
                    <a:pt x="13768" y="6366"/>
                  </a:lnTo>
                  <a:lnTo>
                    <a:pt x="13870" y="7083"/>
                  </a:lnTo>
                  <a:lnTo>
                    <a:pt x="14135" y="7566"/>
                  </a:lnTo>
                  <a:lnTo>
                    <a:pt x="14012" y="7727"/>
                  </a:lnTo>
                  <a:lnTo>
                    <a:pt x="13523" y="7844"/>
                  </a:lnTo>
                  <a:lnTo>
                    <a:pt x="12829" y="7961"/>
                  </a:lnTo>
                  <a:lnTo>
                    <a:pt x="12503" y="8356"/>
                  </a:lnTo>
                  <a:lnTo>
                    <a:pt x="12381" y="9000"/>
                  </a:lnTo>
                  <a:lnTo>
                    <a:pt x="12605" y="9585"/>
                  </a:lnTo>
                  <a:lnTo>
                    <a:pt x="13033" y="9951"/>
                  </a:lnTo>
                  <a:lnTo>
                    <a:pt x="13808" y="10068"/>
                  </a:lnTo>
                  <a:lnTo>
                    <a:pt x="13931" y="10171"/>
                  </a:lnTo>
                  <a:lnTo>
                    <a:pt x="13625" y="10639"/>
                  </a:lnTo>
                  <a:lnTo>
                    <a:pt x="13768" y="10990"/>
                  </a:lnTo>
                  <a:lnTo>
                    <a:pt x="14196" y="11034"/>
                  </a:lnTo>
                  <a:lnTo>
                    <a:pt x="14869" y="11093"/>
                  </a:lnTo>
                  <a:lnTo>
                    <a:pt x="15216" y="11678"/>
                  </a:lnTo>
                  <a:lnTo>
                    <a:pt x="15787" y="12132"/>
                  </a:lnTo>
                  <a:lnTo>
                    <a:pt x="16684" y="12146"/>
                  </a:lnTo>
                  <a:lnTo>
                    <a:pt x="17194" y="11663"/>
                  </a:lnTo>
                  <a:lnTo>
                    <a:pt x="17541" y="11634"/>
                  </a:lnTo>
                  <a:lnTo>
                    <a:pt x="17786" y="11766"/>
                  </a:lnTo>
                  <a:lnTo>
                    <a:pt x="17827" y="12249"/>
                  </a:lnTo>
                  <a:lnTo>
                    <a:pt x="18153" y="12907"/>
                  </a:lnTo>
                  <a:lnTo>
                    <a:pt x="18663" y="13200"/>
                  </a:lnTo>
                  <a:lnTo>
                    <a:pt x="19214" y="13024"/>
                  </a:lnTo>
                  <a:lnTo>
                    <a:pt x="19907" y="12907"/>
                  </a:lnTo>
                  <a:lnTo>
                    <a:pt x="20519" y="13390"/>
                  </a:lnTo>
                  <a:lnTo>
                    <a:pt x="21131" y="14312"/>
                  </a:lnTo>
                  <a:lnTo>
                    <a:pt x="21151" y="14780"/>
                  </a:lnTo>
                  <a:lnTo>
                    <a:pt x="20988" y="15146"/>
                  </a:lnTo>
                  <a:lnTo>
                    <a:pt x="20682" y="15527"/>
                  </a:lnTo>
                  <a:lnTo>
                    <a:pt x="20968" y="16317"/>
                  </a:lnTo>
                  <a:lnTo>
                    <a:pt x="21029" y="16756"/>
                  </a:lnTo>
                  <a:lnTo>
                    <a:pt x="20601" y="17385"/>
                  </a:lnTo>
                  <a:lnTo>
                    <a:pt x="20539" y="17868"/>
                  </a:lnTo>
                  <a:lnTo>
                    <a:pt x="20743" y="18380"/>
                  </a:lnTo>
                  <a:lnTo>
                    <a:pt x="21008" y="18673"/>
                  </a:lnTo>
                  <a:lnTo>
                    <a:pt x="21457" y="19083"/>
                  </a:lnTo>
                  <a:lnTo>
                    <a:pt x="21600" y="19463"/>
                  </a:lnTo>
                  <a:lnTo>
                    <a:pt x="21518" y="19756"/>
                  </a:lnTo>
                  <a:lnTo>
                    <a:pt x="21437" y="19829"/>
                  </a:lnTo>
                  <a:lnTo>
                    <a:pt x="21212" y="19888"/>
                  </a:lnTo>
                  <a:lnTo>
                    <a:pt x="20376" y="19990"/>
                  </a:lnTo>
                  <a:lnTo>
                    <a:pt x="20376" y="20707"/>
                  </a:lnTo>
                  <a:lnTo>
                    <a:pt x="18724" y="2160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7" name="Shape 64">
              <a:extLst>
                <a:ext uri="{FF2B5EF4-FFF2-40B4-BE49-F238E27FC236}">
                  <a16:creationId xmlns:a16="http://schemas.microsoft.com/office/drawing/2014/main" id="{31959CF4-5C07-4371-AB72-09081B3AB719}"/>
                </a:ext>
              </a:extLst>
            </p:cNvPr>
            <p:cNvSpPr/>
            <p:nvPr/>
          </p:nvSpPr>
          <p:spPr>
            <a:xfrm>
              <a:off x="3082974" y="1800536"/>
              <a:ext cx="791395" cy="872878"/>
            </a:xfrm>
            <a:custGeom>
              <a:avLst/>
              <a:gdLst/>
              <a:ahLst/>
              <a:cxnLst>
                <a:cxn ang="0">
                  <a:pos x="wd2" y="hd2"/>
                </a:cxn>
                <a:cxn ang="5400000">
                  <a:pos x="wd2" y="hd2"/>
                </a:cxn>
                <a:cxn ang="10800000">
                  <a:pos x="wd2" y="hd2"/>
                </a:cxn>
                <a:cxn ang="16200000">
                  <a:pos x="wd2" y="hd2"/>
                </a:cxn>
              </a:cxnLst>
              <a:rect l="0" t="0" r="r" b="b"/>
              <a:pathLst>
                <a:path w="21600" h="21600" extrusionOk="0">
                  <a:moveTo>
                    <a:pt x="18724" y="21600"/>
                  </a:moveTo>
                  <a:lnTo>
                    <a:pt x="18337" y="21102"/>
                  </a:lnTo>
                  <a:lnTo>
                    <a:pt x="18051" y="20824"/>
                  </a:lnTo>
                  <a:lnTo>
                    <a:pt x="17276" y="20312"/>
                  </a:lnTo>
                  <a:lnTo>
                    <a:pt x="16419" y="19902"/>
                  </a:lnTo>
                  <a:lnTo>
                    <a:pt x="15093" y="19405"/>
                  </a:lnTo>
                  <a:lnTo>
                    <a:pt x="11524" y="18234"/>
                  </a:lnTo>
                  <a:lnTo>
                    <a:pt x="9954" y="17517"/>
                  </a:lnTo>
                  <a:lnTo>
                    <a:pt x="9178" y="16873"/>
                  </a:lnTo>
                  <a:lnTo>
                    <a:pt x="8893" y="16478"/>
                  </a:lnTo>
                  <a:lnTo>
                    <a:pt x="8852" y="16141"/>
                  </a:lnTo>
                  <a:lnTo>
                    <a:pt x="8709" y="15820"/>
                  </a:lnTo>
                  <a:lnTo>
                    <a:pt x="8526" y="15673"/>
                  </a:lnTo>
                  <a:lnTo>
                    <a:pt x="8016" y="15380"/>
                  </a:lnTo>
                  <a:lnTo>
                    <a:pt x="7486" y="14810"/>
                  </a:lnTo>
                  <a:lnTo>
                    <a:pt x="6710" y="13844"/>
                  </a:lnTo>
                  <a:lnTo>
                    <a:pt x="6445" y="13332"/>
                  </a:lnTo>
                  <a:lnTo>
                    <a:pt x="6119" y="12629"/>
                  </a:lnTo>
                  <a:lnTo>
                    <a:pt x="3733" y="9483"/>
                  </a:lnTo>
                  <a:lnTo>
                    <a:pt x="2998" y="8722"/>
                  </a:lnTo>
                  <a:lnTo>
                    <a:pt x="2346" y="8005"/>
                  </a:lnTo>
                  <a:lnTo>
                    <a:pt x="1673" y="7756"/>
                  </a:lnTo>
                  <a:lnTo>
                    <a:pt x="1326" y="7507"/>
                  </a:lnTo>
                  <a:lnTo>
                    <a:pt x="1081" y="7244"/>
                  </a:lnTo>
                  <a:lnTo>
                    <a:pt x="693" y="7010"/>
                  </a:lnTo>
                  <a:lnTo>
                    <a:pt x="449" y="6951"/>
                  </a:lnTo>
                  <a:lnTo>
                    <a:pt x="347" y="6761"/>
                  </a:lnTo>
                  <a:lnTo>
                    <a:pt x="510" y="6615"/>
                  </a:lnTo>
                  <a:lnTo>
                    <a:pt x="653" y="6498"/>
                  </a:lnTo>
                  <a:lnTo>
                    <a:pt x="530" y="6073"/>
                  </a:lnTo>
                  <a:lnTo>
                    <a:pt x="326" y="6000"/>
                  </a:lnTo>
                  <a:lnTo>
                    <a:pt x="61" y="5956"/>
                  </a:lnTo>
                  <a:lnTo>
                    <a:pt x="0" y="5766"/>
                  </a:lnTo>
                  <a:lnTo>
                    <a:pt x="20" y="5532"/>
                  </a:lnTo>
                  <a:lnTo>
                    <a:pt x="326" y="4478"/>
                  </a:lnTo>
                  <a:lnTo>
                    <a:pt x="877" y="3951"/>
                  </a:lnTo>
                  <a:lnTo>
                    <a:pt x="1040" y="3951"/>
                  </a:lnTo>
                  <a:lnTo>
                    <a:pt x="1530" y="4273"/>
                  </a:lnTo>
                  <a:lnTo>
                    <a:pt x="1713" y="4785"/>
                  </a:lnTo>
                  <a:lnTo>
                    <a:pt x="1591" y="5356"/>
                  </a:lnTo>
                  <a:lnTo>
                    <a:pt x="1673" y="5649"/>
                  </a:lnTo>
                  <a:lnTo>
                    <a:pt x="1938" y="5751"/>
                  </a:lnTo>
                  <a:lnTo>
                    <a:pt x="2264" y="5590"/>
                  </a:lnTo>
                  <a:lnTo>
                    <a:pt x="2652" y="5693"/>
                  </a:lnTo>
                  <a:lnTo>
                    <a:pt x="2876" y="5912"/>
                  </a:lnTo>
                  <a:lnTo>
                    <a:pt x="3080" y="6249"/>
                  </a:lnTo>
                  <a:lnTo>
                    <a:pt x="3447" y="6293"/>
                  </a:lnTo>
                  <a:lnTo>
                    <a:pt x="4039" y="6059"/>
                  </a:lnTo>
                  <a:lnTo>
                    <a:pt x="4487" y="5634"/>
                  </a:lnTo>
                  <a:lnTo>
                    <a:pt x="4773" y="4917"/>
                  </a:lnTo>
                  <a:lnTo>
                    <a:pt x="4895" y="4156"/>
                  </a:lnTo>
                  <a:lnTo>
                    <a:pt x="5140" y="3834"/>
                  </a:lnTo>
                  <a:lnTo>
                    <a:pt x="5466" y="3673"/>
                  </a:lnTo>
                  <a:lnTo>
                    <a:pt x="6690" y="3307"/>
                  </a:lnTo>
                  <a:lnTo>
                    <a:pt x="7934" y="3117"/>
                  </a:lnTo>
                  <a:lnTo>
                    <a:pt x="8301" y="2883"/>
                  </a:lnTo>
                  <a:lnTo>
                    <a:pt x="8485" y="2473"/>
                  </a:lnTo>
                  <a:lnTo>
                    <a:pt x="8771" y="2268"/>
                  </a:lnTo>
                  <a:lnTo>
                    <a:pt x="9301" y="2005"/>
                  </a:lnTo>
                  <a:lnTo>
                    <a:pt x="9546" y="1654"/>
                  </a:lnTo>
                  <a:lnTo>
                    <a:pt x="9586" y="1288"/>
                  </a:lnTo>
                  <a:lnTo>
                    <a:pt x="9382" y="805"/>
                  </a:lnTo>
                  <a:lnTo>
                    <a:pt x="9076" y="380"/>
                  </a:lnTo>
                  <a:lnTo>
                    <a:pt x="9199" y="0"/>
                  </a:lnTo>
                  <a:lnTo>
                    <a:pt x="10769" y="761"/>
                  </a:lnTo>
                  <a:lnTo>
                    <a:pt x="12258" y="1200"/>
                  </a:lnTo>
                  <a:lnTo>
                    <a:pt x="12789" y="1756"/>
                  </a:lnTo>
                  <a:lnTo>
                    <a:pt x="13135" y="2371"/>
                  </a:lnTo>
                  <a:lnTo>
                    <a:pt x="13462" y="2620"/>
                  </a:lnTo>
                  <a:lnTo>
                    <a:pt x="13768" y="2620"/>
                  </a:lnTo>
                  <a:lnTo>
                    <a:pt x="14339" y="2371"/>
                  </a:lnTo>
                  <a:lnTo>
                    <a:pt x="15032" y="2444"/>
                  </a:lnTo>
                  <a:lnTo>
                    <a:pt x="15542" y="2590"/>
                  </a:lnTo>
                  <a:lnTo>
                    <a:pt x="15848" y="2620"/>
                  </a:lnTo>
                  <a:lnTo>
                    <a:pt x="16134" y="2590"/>
                  </a:lnTo>
                  <a:lnTo>
                    <a:pt x="16399" y="2356"/>
                  </a:lnTo>
                  <a:lnTo>
                    <a:pt x="16909" y="2312"/>
                  </a:lnTo>
                  <a:lnTo>
                    <a:pt x="17296" y="2327"/>
                  </a:lnTo>
                  <a:lnTo>
                    <a:pt x="17602" y="2561"/>
                  </a:lnTo>
                  <a:lnTo>
                    <a:pt x="18112" y="2737"/>
                  </a:lnTo>
                  <a:lnTo>
                    <a:pt x="19071" y="2780"/>
                  </a:lnTo>
                  <a:lnTo>
                    <a:pt x="19112" y="3483"/>
                  </a:lnTo>
                  <a:lnTo>
                    <a:pt x="18846" y="4376"/>
                  </a:lnTo>
                  <a:lnTo>
                    <a:pt x="18479" y="4727"/>
                  </a:lnTo>
                  <a:lnTo>
                    <a:pt x="18255" y="4859"/>
                  </a:lnTo>
                  <a:lnTo>
                    <a:pt x="17990" y="4917"/>
                  </a:lnTo>
                  <a:lnTo>
                    <a:pt x="16582" y="4888"/>
                  </a:lnTo>
                  <a:lnTo>
                    <a:pt x="15869" y="4961"/>
                  </a:lnTo>
                  <a:lnTo>
                    <a:pt x="15236" y="5283"/>
                  </a:lnTo>
                  <a:lnTo>
                    <a:pt x="14747" y="5605"/>
                  </a:lnTo>
                  <a:lnTo>
                    <a:pt x="14033" y="5854"/>
                  </a:lnTo>
                  <a:lnTo>
                    <a:pt x="13768" y="6366"/>
                  </a:lnTo>
                  <a:lnTo>
                    <a:pt x="13870" y="7083"/>
                  </a:lnTo>
                  <a:lnTo>
                    <a:pt x="14135" y="7566"/>
                  </a:lnTo>
                  <a:lnTo>
                    <a:pt x="14012" y="7727"/>
                  </a:lnTo>
                  <a:lnTo>
                    <a:pt x="13523" y="7844"/>
                  </a:lnTo>
                  <a:lnTo>
                    <a:pt x="12829" y="7961"/>
                  </a:lnTo>
                  <a:lnTo>
                    <a:pt x="12503" y="8356"/>
                  </a:lnTo>
                  <a:lnTo>
                    <a:pt x="12381" y="9000"/>
                  </a:lnTo>
                  <a:lnTo>
                    <a:pt x="12605" y="9585"/>
                  </a:lnTo>
                  <a:lnTo>
                    <a:pt x="13033" y="9951"/>
                  </a:lnTo>
                  <a:lnTo>
                    <a:pt x="13808" y="10068"/>
                  </a:lnTo>
                  <a:lnTo>
                    <a:pt x="13931" y="10171"/>
                  </a:lnTo>
                  <a:lnTo>
                    <a:pt x="13625" y="10639"/>
                  </a:lnTo>
                  <a:lnTo>
                    <a:pt x="13768" y="10990"/>
                  </a:lnTo>
                  <a:lnTo>
                    <a:pt x="14196" y="11034"/>
                  </a:lnTo>
                  <a:lnTo>
                    <a:pt x="14869" y="11093"/>
                  </a:lnTo>
                  <a:lnTo>
                    <a:pt x="15216" y="11678"/>
                  </a:lnTo>
                  <a:lnTo>
                    <a:pt x="15787" y="12132"/>
                  </a:lnTo>
                  <a:lnTo>
                    <a:pt x="16684" y="12146"/>
                  </a:lnTo>
                  <a:lnTo>
                    <a:pt x="17194" y="11663"/>
                  </a:lnTo>
                  <a:lnTo>
                    <a:pt x="17541" y="11634"/>
                  </a:lnTo>
                  <a:lnTo>
                    <a:pt x="17786" y="11766"/>
                  </a:lnTo>
                  <a:lnTo>
                    <a:pt x="17827" y="12249"/>
                  </a:lnTo>
                  <a:lnTo>
                    <a:pt x="18153" y="12907"/>
                  </a:lnTo>
                  <a:lnTo>
                    <a:pt x="18663" y="13200"/>
                  </a:lnTo>
                  <a:lnTo>
                    <a:pt x="19214" y="13024"/>
                  </a:lnTo>
                  <a:lnTo>
                    <a:pt x="19907" y="12907"/>
                  </a:lnTo>
                  <a:lnTo>
                    <a:pt x="20519" y="13390"/>
                  </a:lnTo>
                  <a:lnTo>
                    <a:pt x="21131" y="14312"/>
                  </a:lnTo>
                  <a:lnTo>
                    <a:pt x="21151" y="14780"/>
                  </a:lnTo>
                  <a:lnTo>
                    <a:pt x="20988" y="15146"/>
                  </a:lnTo>
                  <a:lnTo>
                    <a:pt x="20682" y="15527"/>
                  </a:lnTo>
                  <a:lnTo>
                    <a:pt x="20968" y="16317"/>
                  </a:lnTo>
                  <a:lnTo>
                    <a:pt x="21029" y="16756"/>
                  </a:lnTo>
                  <a:lnTo>
                    <a:pt x="20601" y="17385"/>
                  </a:lnTo>
                  <a:lnTo>
                    <a:pt x="20539" y="17868"/>
                  </a:lnTo>
                  <a:lnTo>
                    <a:pt x="20743" y="18380"/>
                  </a:lnTo>
                  <a:lnTo>
                    <a:pt x="21008" y="18673"/>
                  </a:lnTo>
                  <a:lnTo>
                    <a:pt x="21457" y="19083"/>
                  </a:lnTo>
                  <a:lnTo>
                    <a:pt x="21600" y="19463"/>
                  </a:lnTo>
                  <a:lnTo>
                    <a:pt x="21518" y="19756"/>
                  </a:lnTo>
                  <a:lnTo>
                    <a:pt x="21437" y="19829"/>
                  </a:lnTo>
                  <a:lnTo>
                    <a:pt x="21212" y="19888"/>
                  </a:lnTo>
                  <a:lnTo>
                    <a:pt x="20376" y="19990"/>
                  </a:lnTo>
                  <a:lnTo>
                    <a:pt x="20376" y="20707"/>
                  </a:lnTo>
                  <a:lnTo>
                    <a:pt x="18724" y="21600"/>
                  </a:lnTo>
                </a:path>
              </a:pathLst>
            </a:custGeom>
            <a:noFill/>
            <a:ln w="12700" cap="flat">
              <a:solidFill>
                <a:srgbClr val="555555"/>
              </a:solidFill>
              <a:prstDash val="solid"/>
              <a:round/>
            </a:ln>
            <a:effectLst/>
          </p:spPr>
          <p:txBody>
            <a:bodyPr wrap="square" lIns="25717" tIns="25717" rIns="25717" bIns="25717" numCol="1" anchor="t">
              <a:noAutofit/>
            </a:bodyPr>
            <a:lstStyle/>
            <a:p>
              <a:endParaRPr sz="1000"/>
            </a:p>
          </p:txBody>
        </p:sp>
        <p:sp>
          <p:nvSpPr>
            <p:cNvPr id="8" name="Shape 65">
              <a:extLst>
                <a:ext uri="{FF2B5EF4-FFF2-40B4-BE49-F238E27FC236}">
                  <a16:creationId xmlns:a16="http://schemas.microsoft.com/office/drawing/2014/main" id="{493E8981-E112-4213-88F6-2C38C96EB8FD}"/>
                </a:ext>
              </a:extLst>
            </p:cNvPr>
            <p:cNvSpPr/>
            <p:nvPr/>
          </p:nvSpPr>
          <p:spPr>
            <a:xfrm>
              <a:off x="3780607" y="4266158"/>
              <a:ext cx="107157" cy="104925"/>
            </a:xfrm>
            <a:custGeom>
              <a:avLst/>
              <a:gdLst/>
              <a:ahLst/>
              <a:cxnLst>
                <a:cxn ang="0">
                  <a:pos x="wd2" y="hd2"/>
                </a:cxn>
                <a:cxn ang="5400000">
                  <a:pos x="wd2" y="hd2"/>
                </a:cxn>
                <a:cxn ang="10800000">
                  <a:pos x="wd2" y="hd2"/>
                </a:cxn>
                <a:cxn ang="16200000">
                  <a:pos x="wd2" y="hd2"/>
                </a:cxn>
              </a:cxnLst>
              <a:rect l="0" t="0" r="r" b="b"/>
              <a:pathLst>
                <a:path w="21600" h="21600" extrusionOk="0">
                  <a:moveTo>
                    <a:pt x="21004" y="18104"/>
                  </a:moveTo>
                  <a:lnTo>
                    <a:pt x="16237" y="20726"/>
                  </a:lnTo>
                  <a:lnTo>
                    <a:pt x="10428" y="21600"/>
                  </a:lnTo>
                  <a:lnTo>
                    <a:pt x="3128" y="20351"/>
                  </a:lnTo>
                  <a:lnTo>
                    <a:pt x="745" y="19103"/>
                  </a:lnTo>
                  <a:lnTo>
                    <a:pt x="0" y="16606"/>
                  </a:lnTo>
                  <a:lnTo>
                    <a:pt x="1043" y="14608"/>
                  </a:lnTo>
                  <a:lnTo>
                    <a:pt x="2532" y="13235"/>
                  </a:lnTo>
                  <a:lnTo>
                    <a:pt x="6257" y="12985"/>
                  </a:lnTo>
                  <a:lnTo>
                    <a:pt x="10130" y="14109"/>
                  </a:lnTo>
                  <a:lnTo>
                    <a:pt x="12066" y="13484"/>
                  </a:lnTo>
                  <a:lnTo>
                    <a:pt x="12364" y="10738"/>
                  </a:lnTo>
                  <a:lnTo>
                    <a:pt x="9683" y="9614"/>
                  </a:lnTo>
                  <a:lnTo>
                    <a:pt x="9683" y="8615"/>
                  </a:lnTo>
                  <a:lnTo>
                    <a:pt x="12364" y="6867"/>
                  </a:lnTo>
                  <a:lnTo>
                    <a:pt x="8789" y="6368"/>
                  </a:lnTo>
                  <a:lnTo>
                    <a:pt x="8044" y="4495"/>
                  </a:lnTo>
                  <a:lnTo>
                    <a:pt x="9236" y="3121"/>
                  </a:lnTo>
                  <a:lnTo>
                    <a:pt x="16237" y="0"/>
                  </a:lnTo>
                  <a:lnTo>
                    <a:pt x="20706" y="125"/>
                  </a:lnTo>
                  <a:lnTo>
                    <a:pt x="21600" y="5868"/>
                  </a:lnTo>
                  <a:lnTo>
                    <a:pt x="21600" y="12486"/>
                  </a:lnTo>
                  <a:lnTo>
                    <a:pt x="21004" y="18104"/>
                  </a:lnTo>
                  <a:close/>
                </a:path>
              </a:pathLst>
            </a:custGeom>
            <a:solidFill>
              <a:srgbClr val="FF0000"/>
            </a:solidFill>
            <a:ln w="12700" cap="flat">
              <a:noFill/>
              <a:miter lim="400000"/>
            </a:ln>
            <a:effectLst/>
          </p:spPr>
          <p:txBody>
            <a:bodyPr wrap="square" lIns="25717" tIns="25717" rIns="25717" bIns="25717" numCol="1" anchor="t">
              <a:noAutofit/>
            </a:bodyPr>
            <a:lstStyle/>
            <a:p>
              <a:endParaRPr sz="1000"/>
            </a:p>
          </p:txBody>
        </p:sp>
        <p:sp>
          <p:nvSpPr>
            <p:cNvPr id="9" name="Shape 66">
              <a:extLst>
                <a:ext uri="{FF2B5EF4-FFF2-40B4-BE49-F238E27FC236}">
                  <a16:creationId xmlns:a16="http://schemas.microsoft.com/office/drawing/2014/main" id="{7A3473AB-80AF-4129-B633-ABD0672B8288}"/>
                </a:ext>
              </a:extLst>
            </p:cNvPr>
            <p:cNvSpPr/>
            <p:nvPr/>
          </p:nvSpPr>
          <p:spPr>
            <a:xfrm>
              <a:off x="3780607" y="4266158"/>
              <a:ext cx="107157" cy="104925"/>
            </a:xfrm>
            <a:custGeom>
              <a:avLst/>
              <a:gdLst/>
              <a:ahLst/>
              <a:cxnLst>
                <a:cxn ang="0">
                  <a:pos x="wd2" y="hd2"/>
                </a:cxn>
                <a:cxn ang="5400000">
                  <a:pos x="wd2" y="hd2"/>
                </a:cxn>
                <a:cxn ang="10800000">
                  <a:pos x="wd2" y="hd2"/>
                </a:cxn>
                <a:cxn ang="16200000">
                  <a:pos x="wd2" y="hd2"/>
                </a:cxn>
              </a:cxnLst>
              <a:rect l="0" t="0" r="r" b="b"/>
              <a:pathLst>
                <a:path w="21600" h="21600" extrusionOk="0">
                  <a:moveTo>
                    <a:pt x="21004" y="18104"/>
                  </a:moveTo>
                  <a:lnTo>
                    <a:pt x="16237" y="20726"/>
                  </a:lnTo>
                  <a:lnTo>
                    <a:pt x="10428" y="21600"/>
                  </a:lnTo>
                  <a:lnTo>
                    <a:pt x="3128" y="20351"/>
                  </a:lnTo>
                  <a:lnTo>
                    <a:pt x="745" y="19103"/>
                  </a:lnTo>
                  <a:lnTo>
                    <a:pt x="0" y="16606"/>
                  </a:lnTo>
                  <a:lnTo>
                    <a:pt x="1043" y="14608"/>
                  </a:lnTo>
                  <a:lnTo>
                    <a:pt x="2532" y="13235"/>
                  </a:lnTo>
                  <a:lnTo>
                    <a:pt x="6257" y="12985"/>
                  </a:lnTo>
                  <a:lnTo>
                    <a:pt x="10130" y="14109"/>
                  </a:lnTo>
                  <a:lnTo>
                    <a:pt x="12066" y="13484"/>
                  </a:lnTo>
                  <a:lnTo>
                    <a:pt x="12364" y="10738"/>
                  </a:lnTo>
                  <a:lnTo>
                    <a:pt x="9683" y="9614"/>
                  </a:lnTo>
                  <a:lnTo>
                    <a:pt x="9683" y="8615"/>
                  </a:lnTo>
                  <a:lnTo>
                    <a:pt x="12364" y="6867"/>
                  </a:lnTo>
                  <a:lnTo>
                    <a:pt x="8789" y="6368"/>
                  </a:lnTo>
                  <a:lnTo>
                    <a:pt x="8044" y="4495"/>
                  </a:lnTo>
                  <a:lnTo>
                    <a:pt x="9236" y="3121"/>
                  </a:lnTo>
                  <a:lnTo>
                    <a:pt x="16237" y="0"/>
                  </a:lnTo>
                  <a:lnTo>
                    <a:pt x="20706" y="125"/>
                  </a:lnTo>
                  <a:lnTo>
                    <a:pt x="21600" y="5868"/>
                  </a:lnTo>
                  <a:lnTo>
                    <a:pt x="21600" y="12486"/>
                  </a:lnTo>
                  <a:lnTo>
                    <a:pt x="21004" y="18104"/>
                  </a:lnTo>
                </a:path>
              </a:pathLst>
            </a:custGeom>
            <a:noFill/>
            <a:ln w="12700" cap="flat">
              <a:solidFill>
                <a:srgbClr val="FF0000"/>
              </a:solidFill>
              <a:prstDash val="solid"/>
              <a:round/>
            </a:ln>
            <a:effectLst/>
          </p:spPr>
          <p:txBody>
            <a:bodyPr wrap="square" lIns="25717" tIns="25717" rIns="25717" bIns="25717" numCol="1" anchor="t">
              <a:noAutofit/>
            </a:bodyPr>
            <a:lstStyle/>
            <a:p>
              <a:endParaRPr sz="1000"/>
            </a:p>
          </p:txBody>
        </p:sp>
        <p:sp>
          <p:nvSpPr>
            <p:cNvPr id="10" name="Shape 67">
              <a:extLst>
                <a:ext uri="{FF2B5EF4-FFF2-40B4-BE49-F238E27FC236}">
                  <a16:creationId xmlns:a16="http://schemas.microsoft.com/office/drawing/2014/main" id="{952A6B6D-7358-4A51-90F3-ECF3CACC0471}"/>
                </a:ext>
              </a:extLst>
            </p:cNvPr>
            <p:cNvSpPr/>
            <p:nvPr/>
          </p:nvSpPr>
          <p:spPr>
            <a:xfrm>
              <a:off x="3580893" y="3334120"/>
              <a:ext cx="280170" cy="939851"/>
            </a:xfrm>
            <a:custGeom>
              <a:avLst/>
              <a:gdLst/>
              <a:ahLst/>
              <a:cxnLst>
                <a:cxn ang="0">
                  <a:pos x="wd2" y="hd2"/>
                </a:cxn>
                <a:cxn ang="5400000">
                  <a:pos x="wd2" y="hd2"/>
                </a:cxn>
                <a:cxn ang="10800000">
                  <a:pos x="wd2" y="hd2"/>
                </a:cxn>
                <a:cxn ang="16200000">
                  <a:pos x="wd2" y="hd2"/>
                </a:cxn>
              </a:cxnLst>
              <a:rect l="0" t="0" r="r" b="b"/>
              <a:pathLst>
                <a:path w="21600" h="21600" extrusionOk="0">
                  <a:moveTo>
                    <a:pt x="18498" y="0"/>
                  </a:moveTo>
                  <a:lnTo>
                    <a:pt x="18900" y="1034"/>
                  </a:lnTo>
                  <a:lnTo>
                    <a:pt x="20279" y="1700"/>
                  </a:lnTo>
                  <a:lnTo>
                    <a:pt x="20796" y="1945"/>
                  </a:lnTo>
                  <a:lnTo>
                    <a:pt x="20968" y="2204"/>
                  </a:lnTo>
                  <a:lnTo>
                    <a:pt x="20681" y="2516"/>
                  </a:lnTo>
                  <a:lnTo>
                    <a:pt x="19647" y="2952"/>
                  </a:lnTo>
                  <a:lnTo>
                    <a:pt x="19647" y="4325"/>
                  </a:lnTo>
                  <a:lnTo>
                    <a:pt x="17694" y="4407"/>
                  </a:lnTo>
                  <a:lnTo>
                    <a:pt x="16200" y="4638"/>
                  </a:lnTo>
                  <a:lnTo>
                    <a:pt x="15740" y="4788"/>
                  </a:lnTo>
                  <a:lnTo>
                    <a:pt x="15511" y="5033"/>
                  </a:lnTo>
                  <a:lnTo>
                    <a:pt x="15626" y="5223"/>
                  </a:lnTo>
                  <a:lnTo>
                    <a:pt x="17234" y="5890"/>
                  </a:lnTo>
                  <a:lnTo>
                    <a:pt x="17406" y="6420"/>
                  </a:lnTo>
                  <a:lnTo>
                    <a:pt x="16430" y="6855"/>
                  </a:lnTo>
                  <a:lnTo>
                    <a:pt x="14821" y="7209"/>
                  </a:lnTo>
                  <a:lnTo>
                    <a:pt x="14304" y="7590"/>
                  </a:lnTo>
                  <a:lnTo>
                    <a:pt x="14017" y="8093"/>
                  </a:lnTo>
                  <a:lnTo>
                    <a:pt x="14362" y="8610"/>
                  </a:lnTo>
                  <a:lnTo>
                    <a:pt x="14074" y="9209"/>
                  </a:lnTo>
                  <a:lnTo>
                    <a:pt x="13500" y="9453"/>
                  </a:lnTo>
                  <a:lnTo>
                    <a:pt x="12638" y="9630"/>
                  </a:lnTo>
                  <a:lnTo>
                    <a:pt x="12294" y="9834"/>
                  </a:lnTo>
                  <a:lnTo>
                    <a:pt x="12409" y="10052"/>
                  </a:lnTo>
                  <a:lnTo>
                    <a:pt x="13328" y="10310"/>
                  </a:lnTo>
                  <a:lnTo>
                    <a:pt x="13557" y="10528"/>
                  </a:lnTo>
                  <a:lnTo>
                    <a:pt x="13385" y="10718"/>
                  </a:lnTo>
                  <a:lnTo>
                    <a:pt x="12638" y="11018"/>
                  </a:lnTo>
                  <a:lnTo>
                    <a:pt x="12351" y="11439"/>
                  </a:lnTo>
                  <a:lnTo>
                    <a:pt x="12753" y="11834"/>
                  </a:lnTo>
                  <a:lnTo>
                    <a:pt x="13443" y="12024"/>
                  </a:lnTo>
                  <a:lnTo>
                    <a:pt x="13500" y="12487"/>
                  </a:lnTo>
                  <a:lnTo>
                    <a:pt x="15166" y="12527"/>
                  </a:lnTo>
                  <a:lnTo>
                    <a:pt x="16085" y="12718"/>
                  </a:lnTo>
                  <a:lnTo>
                    <a:pt x="15740" y="13099"/>
                  </a:lnTo>
                  <a:lnTo>
                    <a:pt x="14994" y="13112"/>
                  </a:lnTo>
                  <a:lnTo>
                    <a:pt x="13500" y="12908"/>
                  </a:lnTo>
                  <a:lnTo>
                    <a:pt x="12351" y="13058"/>
                  </a:lnTo>
                  <a:lnTo>
                    <a:pt x="11891" y="13357"/>
                  </a:lnTo>
                  <a:lnTo>
                    <a:pt x="12121" y="13833"/>
                  </a:lnTo>
                  <a:lnTo>
                    <a:pt x="12811" y="14228"/>
                  </a:lnTo>
                  <a:lnTo>
                    <a:pt x="14477" y="14337"/>
                  </a:lnTo>
                  <a:lnTo>
                    <a:pt x="15281" y="14677"/>
                  </a:lnTo>
                  <a:lnTo>
                    <a:pt x="14994" y="15193"/>
                  </a:lnTo>
                  <a:lnTo>
                    <a:pt x="13615" y="15547"/>
                  </a:lnTo>
                  <a:lnTo>
                    <a:pt x="12006" y="15792"/>
                  </a:lnTo>
                  <a:lnTo>
                    <a:pt x="11202" y="16214"/>
                  </a:lnTo>
                  <a:lnTo>
                    <a:pt x="11202" y="16649"/>
                  </a:lnTo>
                  <a:lnTo>
                    <a:pt x="12121" y="16935"/>
                  </a:lnTo>
                  <a:lnTo>
                    <a:pt x="12006" y="17275"/>
                  </a:lnTo>
                  <a:lnTo>
                    <a:pt x="11317" y="17519"/>
                  </a:lnTo>
                  <a:lnTo>
                    <a:pt x="9823" y="17547"/>
                  </a:lnTo>
                  <a:lnTo>
                    <a:pt x="9134" y="17737"/>
                  </a:lnTo>
                  <a:lnTo>
                    <a:pt x="8847" y="17982"/>
                  </a:lnTo>
                  <a:lnTo>
                    <a:pt x="8904" y="18635"/>
                  </a:lnTo>
                  <a:lnTo>
                    <a:pt x="9077" y="18907"/>
                  </a:lnTo>
                  <a:lnTo>
                    <a:pt x="9479" y="19056"/>
                  </a:lnTo>
                  <a:lnTo>
                    <a:pt x="9996" y="19111"/>
                  </a:lnTo>
                  <a:lnTo>
                    <a:pt x="10340" y="19084"/>
                  </a:lnTo>
                  <a:lnTo>
                    <a:pt x="11260" y="18975"/>
                  </a:lnTo>
                  <a:lnTo>
                    <a:pt x="11719" y="19056"/>
                  </a:lnTo>
                  <a:lnTo>
                    <a:pt x="12006" y="19941"/>
                  </a:lnTo>
                  <a:lnTo>
                    <a:pt x="12811" y="20145"/>
                  </a:lnTo>
                  <a:lnTo>
                    <a:pt x="16085" y="20117"/>
                  </a:lnTo>
                  <a:lnTo>
                    <a:pt x="21543" y="20131"/>
                  </a:lnTo>
                  <a:lnTo>
                    <a:pt x="21600" y="20349"/>
                  </a:lnTo>
                  <a:lnTo>
                    <a:pt x="21428" y="20525"/>
                  </a:lnTo>
                  <a:lnTo>
                    <a:pt x="20681" y="20607"/>
                  </a:lnTo>
                  <a:lnTo>
                    <a:pt x="17234" y="20906"/>
                  </a:lnTo>
                  <a:lnTo>
                    <a:pt x="16200" y="21124"/>
                  </a:lnTo>
                  <a:lnTo>
                    <a:pt x="15396" y="21342"/>
                  </a:lnTo>
                  <a:lnTo>
                    <a:pt x="14534" y="21586"/>
                  </a:lnTo>
                  <a:lnTo>
                    <a:pt x="13615" y="21600"/>
                  </a:lnTo>
                  <a:lnTo>
                    <a:pt x="11891" y="21382"/>
                  </a:lnTo>
                  <a:lnTo>
                    <a:pt x="10053" y="21342"/>
                  </a:lnTo>
                  <a:lnTo>
                    <a:pt x="9077" y="21178"/>
                  </a:lnTo>
                  <a:lnTo>
                    <a:pt x="8445" y="21097"/>
                  </a:lnTo>
                  <a:lnTo>
                    <a:pt x="8100" y="20947"/>
                  </a:lnTo>
                  <a:lnTo>
                    <a:pt x="8043" y="20702"/>
                  </a:lnTo>
                  <a:lnTo>
                    <a:pt x="7353" y="20498"/>
                  </a:lnTo>
                  <a:lnTo>
                    <a:pt x="6377" y="20430"/>
                  </a:lnTo>
                  <a:lnTo>
                    <a:pt x="5457" y="20457"/>
                  </a:lnTo>
                  <a:lnTo>
                    <a:pt x="4711" y="20240"/>
                  </a:lnTo>
                  <a:lnTo>
                    <a:pt x="4423" y="20077"/>
                  </a:lnTo>
                  <a:lnTo>
                    <a:pt x="3389" y="19818"/>
                  </a:lnTo>
                  <a:lnTo>
                    <a:pt x="2872" y="19750"/>
                  </a:lnTo>
                  <a:lnTo>
                    <a:pt x="2528" y="19328"/>
                  </a:lnTo>
                  <a:lnTo>
                    <a:pt x="2470" y="19111"/>
                  </a:lnTo>
                  <a:lnTo>
                    <a:pt x="2585" y="18852"/>
                  </a:lnTo>
                  <a:lnTo>
                    <a:pt x="2413" y="18431"/>
                  </a:lnTo>
                  <a:lnTo>
                    <a:pt x="1609" y="18145"/>
                  </a:lnTo>
                  <a:lnTo>
                    <a:pt x="1723" y="17955"/>
                  </a:lnTo>
                  <a:lnTo>
                    <a:pt x="2355" y="17941"/>
                  </a:lnTo>
                  <a:lnTo>
                    <a:pt x="3217" y="17696"/>
                  </a:lnTo>
                  <a:lnTo>
                    <a:pt x="3562" y="17519"/>
                  </a:lnTo>
                  <a:lnTo>
                    <a:pt x="3677" y="17424"/>
                  </a:lnTo>
                  <a:lnTo>
                    <a:pt x="3102" y="17234"/>
                  </a:lnTo>
                  <a:lnTo>
                    <a:pt x="2930" y="16758"/>
                  </a:lnTo>
                  <a:lnTo>
                    <a:pt x="3102" y="16513"/>
                  </a:lnTo>
                  <a:lnTo>
                    <a:pt x="3906" y="16282"/>
                  </a:lnTo>
                  <a:lnTo>
                    <a:pt x="4309" y="16105"/>
                  </a:lnTo>
                  <a:lnTo>
                    <a:pt x="4596" y="16037"/>
                  </a:lnTo>
                  <a:lnTo>
                    <a:pt x="3849" y="15846"/>
                  </a:lnTo>
                  <a:lnTo>
                    <a:pt x="3045" y="15778"/>
                  </a:lnTo>
                  <a:lnTo>
                    <a:pt x="2470" y="15574"/>
                  </a:lnTo>
                  <a:lnTo>
                    <a:pt x="3791" y="15343"/>
                  </a:lnTo>
                  <a:lnTo>
                    <a:pt x="2930" y="15112"/>
                  </a:lnTo>
                  <a:lnTo>
                    <a:pt x="1149" y="15085"/>
                  </a:lnTo>
                  <a:lnTo>
                    <a:pt x="402" y="15044"/>
                  </a:lnTo>
                  <a:lnTo>
                    <a:pt x="115" y="14894"/>
                  </a:lnTo>
                  <a:lnTo>
                    <a:pt x="0" y="14649"/>
                  </a:lnTo>
                  <a:lnTo>
                    <a:pt x="57" y="14405"/>
                  </a:lnTo>
                  <a:lnTo>
                    <a:pt x="402" y="14228"/>
                  </a:lnTo>
                  <a:lnTo>
                    <a:pt x="977" y="14214"/>
                  </a:lnTo>
                  <a:lnTo>
                    <a:pt x="1723" y="14214"/>
                  </a:lnTo>
                  <a:lnTo>
                    <a:pt x="2183" y="14391"/>
                  </a:lnTo>
                  <a:lnTo>
                    <a:pt x="3504" y="14405"/>
                  </a:lnTo>
                  <a:lnTo>
                    <a:pt x="4596" y="14405"/>
                  </a:lnTo>
                  <a:lnTo>
                    <a:pt x="5285" y="14337"/>
                  </a:lnTo>
                  <a:lnTo>
                    <a:pt x="5457" y="13915"/>
                  </a:lnTo>
                  <a:lnTo>
                    <a:pt x="5285" y="13439"/>
                  </a:lnTo>
                  <a:lnTo>
                    <a:pt x="5343" y="13221"/>
                  </a:lnTo>
                  <a:lnTo>
                    <a:pt x="6319" y="12922"/>
                  </a:lnTo>
                  <a:lnTo>
                    <a:pt x="6951" y="12854"/>
                  </a:lnTo>
                  <a:lnTo>
                    <a:pt x="5974" y="12337"/>
                  </a:lnTo>
                  <a:lnTo>
                    <a:pt x="5802" y="11793"/>
                  </a:lnTo>
                  <a:lnTo>
                    <a:pt x="6262" y="11344"/>
                  </a:lnTo>
                  <a:lnTo>
                    <a:pt x="6894" y="10827"/>
                  </a:lnTo>
                  <a:lnTo>
                    <a:pt x="6721" y="10351"/>
                  </a:lnTo>
                  <a:lnTo>
                    <a:pt x="6434" y="10106"/>
                  </a:lnTo>
                  <a:lnTo>
                    <a:pt x="6836" y="9916"/>
                  </a:lnTo>
                  <a:lnTo>
                    <a:pt x="6721" y="9807"/>
                  </a:lnTo>
                  <a:lnTo>
                    <a:pt x="6032" y="9834"/>
                  </a:lnTo>
                  <a:lnTo>
                    <a:pt x="5457" y="10052"/>
                  </a:lnTo>
                  <a:lnTo>
                    <a:pt x="4136" y="10106"/>
                  </a:lnTo>
                  <a:lnTo>
                    <a:pt x="3504" y="10052"/>
                  </a:lnTo>
                  <a:lnTo>
                    <a:pt x="3332" y="9644"/>
                  </a:lnTo>
                  <a:lnTo>
                    <a:pt x="3332" y="9209"/>
                  </a:lnTo>
                  <a:lnTo>
                    <a:pt x="3562" y="8719"/>
                  </a:lnTo>
                  <a:lnTo>
                    <a:pt x="3849" y="8297"/>
                  </a:lnTo>
                  <a:lnTo>
                    <a:pt x="4136" y="8093"/>
                  </a:lnTo>
                  <a:lnTo>
                    <a:pt x="4366" y="7916"/>
                  </a:lnTo>
                  <a:lnTo>
                    <a:pt x="4538" y="7808"/>
                  </a:lnTo>
                  <a:lnTo>
                    <a:pt x="4826" y="7549"/>
                  </a:lnTo>
                  <a:lnTo>
                    <a:pt x="5457" y="7087"/>
                  </a:lnTo>
                  <a:lnTo>
                    <a:pt x="5055" y="6733"/>
                  </a:lnTo>
                  <a:lnTo>
                    <a:pt x="4711" y="6393"/>
                  </a:lnTo>
                  <a:lnTo>
                    <a:pt x="4481" y="6039"/>
                  </a:lnTo>
                  <a:lnTo>
                    <a:pt x="4366" y="5713"/>
                  </a:lnTo>
                  <a:lnTo>
                    <a:pt x="4711" y="5386"/>
                  </a:lnTo>
                  <a:lnTo>
                    <a:pt x="5285" y="5196"/>
                  </a:lnTo>
                  <a:lnTo>
                    <a:pt x="6089" y="5006"/>
                  </a:lnTo>
                  <a:lnTo>
                    <a:pt x="7066" y="4938"/>
                  </a:lnTo>
                  <a:lnTo>
                    <a:pt x="7755" y="4257"/>
                  </a:lnTo>
                  <a:lnTo>
                    <a:pt x="8043" y="4013"/>
                  </a:lnTo>
                  <a:lnTo>
                    <a:pt x="8962" y="3373"/>
                  </a:lnTo>
                  <a:lnTo>
                    <a:pt x="9421" y="3196"/>
                  </a:lnTo>
                  <a:lnTo>
                    <a:pt x="10226" y="2598"/>
                  </a:lnTo>
                  <a:lnTo>
                    <a:pt x="10743" y="1741"/>
                  </a:lnTo>
                  <a:lnTo>
                    <a:pt x="10743" y="1700"/>
                  </a:lnTo>
                  <a:lnTo>
                    <a:pt x="11030" y="952"/>
                  </a:lnTo>
                  <a:lnTo>
                    <a:pt x="11145" y="0"/>
                  </a:lnTo>
                  <a:lnTo>
                    <a:pt x="18498" y="0"/>
                  </a:lnTo>
                  <a:close/>
                </a:path>
              </a:pathLst>
            </a:custGeom>
            <a:solidFill>
              <a:srgbClr val="FF0000"/>
            </a:solidFill>
            <a:ln w="3175" cap="flat">
              <a:solidFill>
                <a:srgbClr val="FF0000"/>
              </a:solidFill>
              <a:prstDash val="solid"/>
              <a:round/>
            </a:ln>
            <a:effectLst/>
          </p:spPr>
          <p:txBody>
            <a:bodyPr wrap="square" lIns="25717" tIns="25717" rIns="25717" bIns="25717" numCol="1" anchor="t">
              <a:noAutofit/>
            </a:bodyPr>
            <a:lstStyle/>
            <a:p>
              <a:endParaRPr sz="1000"/>
            </a:p>
          </p:txBody>
        </p:sp>
        <p:sp>
          <p:nvSpPr>
            <p:cNvPr id="11" name="Shape 68">
              <a:extLst>
                <a:ext uri="{FF2B5EF4-FFF2-40B4-BE49-F238E27FC236}">
                  <a16:creationId xmlns:a16="http://schemas.microsoft.com/office/drawing/2014/main" id="{836ABAA0-DE81-4F73-AD06-6E663CE8C300}"/>
                </a:ext>
              </a:extLst>
            </p:cNvPr>
            <p:cNvSpPr/>
            <p:nvPr/>
          </p:nvSpPr>
          <p:spPr>
            <a:xfrm>
              <a:off x="3714750" y="2637605"/>
              <a:ext cx="274589" cy="696517"/>
            </a:xfrm>
            <a:custGeom>
              <a:avLst/>
              <a:gdLst/>
              <a:ahLst/>
              <a:cxnLst>
                <a:cxn ang="0">
                  <a:pos x="wd2" y="hd2"/>
                </a:cxn>
                <a:cxn ang="5400000">
                  <a:pos x="wd2" y="hd2"/>
                </a:cxn>
                <a:cxn ang="10800000">
                  <a:pos x="wd2" y="hd2"/>
                </a:cxn>
                <a:cxn ang="16200000">
                  <a:pos x="wd2" y="hd2"/>
                </a:cxn>
              </a:cxnLst>
              <a:rect l="0" t="0" r="r" b="b"/>
              <a:pathLst>
                <a:path w="21600" h="21600" extrusionOk="0">
                  <a:moveTo>
                    <a:pt x="820" y="21600"/>
                  </a:moveTo>
                  <a:lnTo>
                    <a:pt x="468" y="20315"/>
                  </a:lnTo>
                  <a:lnTo>
                    <a:pt x="176" y="19691"/>
                  </a:lnTo>
                  <a:lnTo>
                    <a:pt x="468" y="18829"/>
                  </a:lnTo>
                  <a:lnTo>
                    <a:pt x="410" y="18866"/>
                  </a:lnTo>
                  <a:lnTo>
                    <a:pt x="995" y="18132"/>
                  </a:lnTo>
                  <a:lnTo>
                    <a:pt x="1288" y="17893"/>
                  </a:lnTo>
                  <a:lnTo>
                    <a:pt x="1405" y="17563"/>
                  </a:lnTo>
                  <a:lnTo>
                    <a:pt x="1463" y="17251"/>
                  </a:lnTo>
                  <a:lnTo>
                    <a:pt x="1229" y="16939"/>
                  </a:lnTo>
                  <a:lnTo>
                    <a:pt x="527" y="16553"/>
                  </a:lnTo>
                  <a:lnTo>
                    <a:pt x="0" y="16315"/>
                  </a:lnTo>
                  <a:lnTo>
                    <a:pt x="351" y="15966"/>
                  </a:lnTo>
                  <a:lnTo>
                    <a:pt x="644" y="15801"/>
                  </a:lnTo>
                  <a:lnTo>
                    <a:pt x="1112" y="15360"/>
                  </a:lnTo>
                  <a:lnTo>
                    <a:pt x="1522" y="15012"/>
                  </a:lnTo>
                  <a:lnTo>
                    <a:pt x="4156" y="10571"/>
                  </a:lnTo>
                  <a:lnTo>
                    <a:pt x="3863" y="8809"/>
                  </a:lnTo>
                  <a:lnTo>
                    <a:pt x="4566" y="7432"/>
                  </a:lnTo>
                  <a:lnTo>
                    <a:pt x="4859" y="6111"/>
                  </a:lnTo>
                  <a:lnTo>
                    <a:pt x="5385" y="3891"/>
                  </a:lnTo>
                  <a:lnTo>
                    <a:pt x="5327" y="2367"/>
                  </a:lnTo>
                  <a:lnTo>
                    <a:pt x="4273" y="1119"/>
                  </a:lnTo>
                  <a:lnTo>
                    <a:pt x="9015" y="0"/>
                  </a:lnTo>
                  <a:lnTo>
                    <a:pt x="10712" y="569"/>
                  </a:lnTo>
                  <a:lnTo>
                    <a:pt x="11590" y="1156"/>
                  </a:lnTo>
                  <a:lnTo>
                    <a:pt x="12059" y="1964"/>
                  </a:lnTo>
                  <a:lnTo>
                    <a:pt x="13346" y="2312"/>
                  </a:lnTo>
                  <a:lnTo>
                    <a:pt x="14868" y="2716"/>
                  </a:lnTo>
                  <a:lnTo>
                    <a:pt x="15161" y="3413"/>
                  </a:lnTo>
                  <a:lnTo>
                    <a:pt x="14576" y="3762"/>
                  </a:lnTo>
                  <a:lnTo>
                    <a:pt x="14341" y="4368"/>
                  </a:lnTo>
                  <a:lnTo>
                    <a:pt x="16507" y="5285"/>
                  </a:lnTo>
                  <a:lnTo>
                    <a:pt x="17678" y="6093"/>
                  </a:lnTo>
                  <a:lnTo>
                    <a:pt x="18732" y="7267"/>
                  </a:lnTo>
                  <a:lnTo>
                    <a:pt x="20488" y="7561"/>
                  </a:lnTo>
                  <a:lnTo>
                    <a:pt x="21307" y="7267"/>
                  </a:lnTo>
                  <a:lnTo>
                    <a:pt x="21307" y="8423"/>
                  </a:lnTo>
                  <a:lnTo>
                    <a:pt x="21600" y="9323"/>
                  </a:lnTo>
                  <a:lnTo>
                    <a:pt x="21424" y="9525"/>
                  </a:lnTo>
                  <a:lnTo>
                    <a:pt x="21015" y="9726"/>
                  </a:lnTo>
                  <a:lnTo>
                    <a:pt x="19785" y="9910"/>
                  </a:lnTo>
                  <a:lnTo>
                    <a:pt x="16566" y="10259"/>
                  </a:lnTo>
                  <a:lnTo>
                    <a:pt x="15980" y="10424"/>
                  </a:lnTo>
                  <a:lnTo>
                    <a:pt x="15571" y="10736"/>
                  </a:lnTo>
                  <a:lnTo>
                    <a:pt x="16449" y="11231"/>
                  </a:lnTo>
                  <a:lnTo>
                    <a:pt x="16683" y="11488"/>
                  </a:lnTo>
                  <a:lnTo>
                    <a:pt x="16741" y="11653"/>
                  </a:lnTo>
                  <a:lnTo>
                    <a:pt x="16683" y="11800"/>
                  </a:lnTo>
                  <a:lnTo>
                    <a:pt x="15571" y="12442"/>
                  </a:lnTo>
                  <a:lnTo>
                    <a:pt x="16449" y="12901"/>
                  </a:lnTo>
                  <a:lnTo>
                    <a:pt x="17737" y="13177"/>
                  </a:lnTo>
                  <a:lnTo>
                    <a:pt x="16741" y="13525"/>
                  </a:lnTo>
                  <a:lnTo>
                    <a:pt x="15395" y="13819"/>
                  </a:lnTo>
                  <a:lnTo>
                    <a:pt x="16273" y="14461"/>
                  </a:lnTo>
                  <a:lnTo>
                    <a:pt x="13054" y="14424"/>
                  </a:lnTo>
                  <a:lnTo>
                    <a:pt x="12293" y="15067"/>
                  </a:lnTo>
                  <a:lnTo>
                    <a:pt x="12820" y="15379"/>
                  </a:lnTo>
                  <a:lnTo>
                    <a:pt x="13288" y="15691"/>
                  </a:lnTo>
                  <a:lnTo>
                    <a:pt x="13229" y="15911"/>
                  </a:lnTo>
                  <a:lnTo>
                    <a:pt x="12468" y="16223"/>
                  </a:lnTo>
                  <a:lnTo>
                    <a:pt x="11590" y="16480"/>
                  </a:lnTo>
                  <a:lnTo>
                    <a:pt x="10361" y="16773"/>
                  </a:lnTo>
                  <a:lnTo>
                    <a:pt x="9717" y="17728"/>
                  </a:lnTo>
                  <a:lnTo>
                    <a:pt x="10127" y="19086"/>
                  </a:lnTo>
                  <a:lnTo>
                    <a:pt x="9190" y="20040"/>
                  </a:lnTo>
                  <a:lnTo>
                    <a:pt x="8312" y="21600"/>
                  </a:lnTo>
                  <a:lnTo>
                    <a:pt x="820" y="21600"/>
                  </a:lnTo>
                  <a:close/>
                </a:path>
              </a:pathLst>
            </a:custGeom>
            <a:solidFill>
              <a:srgbClr val="FF0000"/>
            </a:solidFill>
            <a:ln w="3175" cap="flat">
              <a:solidFill>
                <a:srgbClr val="FF0000"/>
              </a:solidFill>
              <a:prstDash val="solid"/>
              <a:round/>
            </a:ln>
            <a:effectLst/>
          </p:spPr>
          <p:txBody>
            <a:bodyPr wrap="square" lIns="25717" tIns="25717" rIns="25717" bIns="25717" numCol="1" anchor="t">
              <a:noAutofit/>
            </a:bodyPr>
            <a:lstStyle/>
            <a:p>
              <a:endParaRPr sz="1000"/>
            </a:p>
          </p:txBody>
        </p:sp>
        <p:sp>
          <p:nvSpPr>
            <p:cNvPr id="12" name="Shape 69">
              <a:extLst>
                <a:ext uri="{FF2B5EF4-FFF2-40B4-BE49-F238E27FC236}">
                  <a16:creationId xmlns:a16="http://schemas.microsoft.com/office/drawing/2014/main" id="{D6EEE459-8BB6-42D7-87AF-00D7D1BF6F1F}"/>
                </a:ext>
              </a:extLst>
            </p:cNvPr>
            <p:cNvSpPr/>
            <p:nvPr/>
          </p:nvSpPr>
          <p:spPr>
            <a:xfrm>
              <a:off x="3580893" y="3334120"/>
              <a:ext cx="280170" cy="939851"/>
            </a:xfrm>
            <a:custGeom>
              <a:avLst/>
              <a:gdLst/>
              <a:ahLst/>
              <a:cxnLst>
                <a:cxn ang="0">
                  <a:pos x="wd2" y="hd2"/>
                </a:cxn>
                <a:cxn ang="5400000">
                  <a:pos x="wd2" y="hd2"/>
                </a:cxn>
                <a:cxn ang="10800000">
                  <a:pos x="wd2" y="hd2"/>
                </a:cxn>
                <a:cxn ang="16200000">
                  <a:pos x="wd2" y="hd2"/>
                </a:cxn>
              </a:cxnLst>
              <a:rect l="0" t="0" r="r" b="b"/>
              <a:pathLst>
                <a:path w="21600" h="21600" extrusionOk="0">
                  <a:moveTo>
                    <a:pt x="18498" y="0"/>
                  </a:moveTo>
                  <a:lnTo>
                    <a:pt x="18900" y="1034"/>
                  </a:lnTo>
                  <a:lnTo>
                    <a:pt x="20279" y="1700"/>
                  </a:lnTo>
                  <a:lnTo>
                    <a:pt x="20796" y="1945"/>
                  </a:lnTo>
                  <a:lnTo>
                    <a:pt x="20968" y="2204"/>
                  </a:lnTo>
                  <a:lnTo>
                    <a:pt x="20681" y="2516"/>
                  </a:lnTo>
                  <a:lnTo>
                    <a:pt x="19647" y="2952"/>
                  </a:lnTo>
                  <a:lnTo>
                    <a:pt x="19647" y="4325"/>
                  </a:lnTo>
                  <a:lnTo>
                    <a:pt x="17694" y="4407"/>
                  </a:lnTo>
                  <a:lnTo>
                    <a:pt x="16200" y="4638"/>
                  </a:lnTo>
                  <a:lnTo>
                    <a:pt x="15740" y="4788"/>
                  </a:lnTo>
                  <a:lnTo>
                    <a:pt x="15511" y="5033"/>
                  </a:lnTo>
                  <a:lnTo>
                    <a:pt x="15626" y="5223"/>
                  </a:lnTo>
                  <a:lnTo>
                    <a:pt x="17234" y="5890"/>
                  </a:lnTo>
                  <a:lnTo>
                    <a:pt x="17406" y="6420"/>
                  </a:lnTo>
                  <a:lnTo>
                    <a:pt x="16430" y="6855"/>
                  </a:lnTo>
                  <a:lnTo>
                    <a:pt x="14821" y="7209"/>
                  </a:lnTo>
                  <a:lnTo>
                    <a:pt x="14304" y="7590"/>
                  </a:lnTo>
                  <a:lnTo>
                    <a:pt x="14017" y="8093"/>
                  </a:lnTo>
                  <a:lnTo>
                    <a:pt x="14362" y="8610"/>
                  </a:lnTo>
                  <a:lnTo>
                    <a:pt x="14074" y="9209"/>
                  </a:lnTo>
                  <a:lnTo>
                    <a:pt x="13500" y="9453"/>
                  </a:lnTo>
                  <a:lnTo>
                    <a:pt x="12638" y="9630"/>
                  </a:lnTo>
                  <a:lnTo>
                    <a:pt x="12294" y="9834"/>
                  </a:lnTo>
                  <a:lnTo>
                    <a:pt x="12409" y="10052"/>
                  </a:lnTo>
                  <a:lnTo>
                    <a:pt x="13328" y="10310"/>
                  </a:lnTo>
                  <a:lnTo>
                    <a:pt x="13557" y="10528"/>
                  </a:lnTo>
                  <a:lnTo>
                    <a:pt x="13385" y="10718"/>
                  </a:lnTo>
                  <a:lnTo>
                    <a:pt x="12638" y="11018"/>
                  </a:lnTo>
                  <a:lnTo>
                    <a:pt x="12351" y="11439"/>
                  </a:lnTo>
                  <a:lnTo>
                    <a:pt x="12753" y="11834"/>
                  </a:lnTo>
                  <a:lnTo>
                    <a:pt x="13443" y="12024"/>
                  </a:lnTo>
                  <a:lnTo>
                    <a:pt x="13500" y="12487"/>
                  </a:lnTo>
                  <a:lnTo>
                    <a:pt x="15166" y="12527"/>
                  </a:lnTo>
                  <a:lnTo>
                    <a:pt x="16085" y="12718"/>
                  </a:lnTo>
                  <a:lnTo>
                    <a:pt x="15740" y="13099"/>
                  </a:lnTo>
                  <a:lnTo>
                    <a:pt x="14994" y="13112"/>
                  </a:lnTo>
                  <a:lnTo>
                    <a:pt x="13500" y="12908"/>
                  </a:lnTo>
                  <a:lnTo>
                    <a:pt x="12351" y="13058"/>
                  </a:lnTo>
                  <a:lnTo>
                    <a:pt x="11891" y="13357"/>
                  </a:lnTo>
                  <a:lnTo>
                    <a:pt x="12121" y="13833"/>
                  </a:lnTo>
                  <a:lnTo>
                    <a:pt x="12811" y="14228"/>
                  </a:lnTo>
                  <a:lnTo>
                    <a:pt x="14477" y="14337"/>
                  </a:lnTo>
                  <a:lnTo>
                    <a:pt x="15281" y="14677"/>
                  </a:lnTo>
                  <a:lnTo>
                    <a:pt x="14994" y="15193"/>
                  </a:lnTo>
                  <a:lnTo>
                    <a:pt x="13615" y="15547"/>
                  </a:lnTo>
                  <a:lnTo>
                    <a:pt x="12006" y="15792"/>
                  </a:lnTo>
                  <a:lnTo>
                    <a:pt x="11202" y="16214"/>
                  </a:lnTo>
                  <a:lnTo>
                    <a:pt x="11202" y="16649"/>
                  </a:lnTo>
                  <a:lnTo>
                    <a:pt x="12121" y="16935"/>
                  </a:lnTo>
                  <a:lnTo>
                    <a:pt x="12006" y="17275"/>
                  </a:lnTo>
                  <a:lnTo>
                    <a:pt x="11317" y="17519"/>
                  </a:lnTo>
                  <a:lnTo>
                    <a:pt x="9823" y="17547"/>
                  </a:lnTo>
                  <a:lnTo>
                    <a:pt x="9134" y="17737"/>
                  </a:lnTo>
                  <a:lnTo>
                    <a:pt x="8847" y="17982"/>
                  </a:lnTo>
                  <a:lnTo>
                    <a:pt x="8904" y="18635"/>
                  </a:lnTo>
                  <a:lnTo>
                    <a:pt x="9077" y="18907"/>
                  </a:lnTo>
                  <a:lnTo>
                    <a:pt x="9479" y="19056"/>
                  </a:lnTo>
                  <a:lnTo>
                    <a:pt x="9996" y="19111"/>
                  </a:lnTo>
                  <a:lnTo>
                    <a:pt x="10340" y="19084"/>
                  </a:lnTo>
                  <a:lnTo>
                    <a:pt x="11260" y="18975"/>
                  </a:lnTo>
                  <a:lnTo>
                    <a:pt x="11719" y="19056"/>
                  </a:lnTo>
                  <a:lnTo>
                    <a:pt x="12006" y="19941"/>
                  </a:lnTo>
                  <a:lnTo>
                    <a:pt x="12811" y="20145"/>
                  </a:lnTo>
                  <a:lnTo>
                    <a:pt x="16085" y="20117"/>
                  </a:lnTo>
                  <a:lnTo>
                    <a:pt x="21543" y="20131"/>
                  </a:lnTo>
                  <a:lnTo>
                    <a:pt x="21600" y="20349"/>
                  </a:lnTo>
                  <a:lnTo>
                    <a:pt x="21428" y="20525"/>
                  </a:lnTo>
                  <a:lnTo>
                    <a:pt x="20681" y="20607"/>
                  </a:lnTo>
                  <a:lnTo>
                    <a:pt x="17234" y="20906"/>
                  </a:lnTo>
                  <a:lnTo>
                    <a:pt x="16200" y="21124"/>
                  </a:lnTo>
                  <a:lnTo>
                    <a:pt x="15396" y="21342"/>
                  </a:lnTo>
                  <a:lnTo>
                    <a:pt x="14534" y="21586"/>
                  </a:lnTo>
                  <a:lnTo>
                    <a:pt x="13615" y="21600"/>
                  </a:lnTo>
                  <a:lnTo>
                    <a:pt x="11891" y="21382"/>
                  </a:lnTo>
                  <a:lnTo>
                    <a:pt x="10053" y="21342"/>
                  </a:lnTo>
                  <a:lnTo>
                    <a:pt x="9077" y="21178"/>
                  </a:lnTo>
                  <a:lnTo>
                    <a:pt x="8445" y="21097"/>
                  </a:lnTo>
                  <a:lnTo>
                    <a:pt x="8100" y="20947"/>
                  </a:lnTo>
                  <a:lnTo>
                    <a:pt x="8043" y="20702"/>
                  </a:lnTo>
                  <a:lnTo>
                    <a:pt x="7353" y="20498"/>
                  </a:lnTo>
                  <a:lnTo>
                    <a:pt x="6377" y="20430"/>
                  </a:lnTo>
                  <a:lnTo>
                    <a:pt x="5457" y="20457"/>
                  </a:lnTo>
                  <a:lnTo>
                    <a:pt x="4711" y="20240"/>
                  </a:lnTo>
                  <a:lnTo>
                    <a:pt x="4423" y="20077"/>
                  </a:lnTo>
                  <a:lnTo>
                    <a:pt x="3389" y="19818"/>
                  </a:lnTo>
                  <a:lnTo>
                    <a:pt x="2872" y="19750"/>
                  </a:lnTo>
                  <a:lnTo>
                    <a:pt x="2528" y="19328"/>
                  </a:lnTo>
                  <a:lnTo>
                    <a:pt x="2470" y="19111"/>
                  </a:lnTo>
                  <a:lnTo>
                    <a:pt x="2585" y="18852"/>
                  </a:lnTo>
                  <a:lnTo>
                    <a:pt x="2413" y="18431"/>
                  </a:lnTo>
                  <a:lnTo>
                    <a:pt x="1609" y="18145"/>
                  </a:lnTo>
                  <a:lnTo>
                    <a:pt x="1723" y="17955"/>
                  </a:lnTo>
                  <a:lnTo>
                    <a:pt x="2355" y="17941"/>
                  </a:lnTo>
                  <a:lnTo>
                    <a:pt x="3217" y="17696"/>
                  </a:lnTo>
                  <a:lnTo>
                    <a:pt x="3562" y="17519"/>
                  </a:lnTo>
                  <a:lnTo>
                    <a:pt x="3677" y="17424"/>
                  </a:lnTo>
                  <a:lnTo>
                    <a:pt x="3102" y="17234"/>
                  </a:lnTo>
                  <a:lnTo>
                    <a:pt x="2930" y="16758"/>
                  </a:lnTo>
                  <a:lnTo>
                    <a:pt x="3102" y="16513"/>
                  </a:lnTo>
                  <a:lnTo>
                    <a:pt x="3906" y="16282"/>
                  </a:lnTo>
                  <a:lnTo>
                    <a:pt x="4309" y="16105"/>
                  </a:lnTo>
                  <a:lnTo>
                    <a:pt x="4596" y="16037"/>
                  </a:lnTo>
                  <a:lnTo>
                    <a:pt x="3849" y="15846"/>
                  </a:lnTo>
                  <a:lnTo>
                    <a:pt x="3045" y="15778"/>
                  </a:lnTo>
                  <a:lnTo>
                    <a:pt x="2470" y="15574"/>
                  </a:lnTo>
                  <a:lnTo>
                    <a:pt x="3791" y="15343"/>
                  </a:lnTo>
                  <a:lnTo>
                    <a:pt x="2930" y="15112"/>
                  </a:lnTo>
                  <a:lnTo>
                    <a:pt x="1149" y="15085"/>
                  </a:lnTo>
                  <a:lnTo>
                    <a:pt x="402" y="15044"/>
                  </a:lnTo>
                  <a:lnTo>
                    <a:pt x="115" y="14894"/>
                  </a:lnTo>
                  <a:lnTo>
                    <a:pt x="0" y="14649"/>
                  </a:lnTo>
                  <a:lnTo>
                    <a:pt x="57" y="14405"/>
                  </a:lnTo>
                  <a:lnTo>
                    <a:pt x="402" y="14228"/>
                  </a:lnTo>
                  <a:lnTo>
                    <a:pt x="977" y="14214"/>
                  </a:lnTo>
                  <a:lnTo>
                    <a:pt x="1723" y="14214"/>
                  </a:lnTo>
                  <a:lnTo>
                    <a:pt x="2183" y="14391"/>
                  </a:lnTo>
                  <a:lnTo>
                    <a:pt x="3504" y="14405"/>
                  </a:lnTo>
                  <a:lnTo>
                    <a:pt x="4596" y="14405"/>
                  </a:lnTo>
                  <a:lnTo>
                    <a:pt x="5285" y="14337"/>
                  </a:lnTo>
                  <a:lnTo>
                    <a:pt x="5457" y="13915"/>
                  </a:lnTo>
                  <a:lnTo>
                    <a:pt x="5285" y="13439"/>
                  </a:lnTo>
                  <a:lnTo>
                    <a:pt x="5343" y="13221"/>
                  </a:lnTo>
                  <a:lnTo>
                    <a:pt x="6319" y="12922"/>
                  </a:lnTo>
                  <a:lnTo>
                    <a:pt x="6951" y="12854"/>
                  </a:lnTo>
                  <a:lnTo>
                    <a:pt x="5974" y="12337"/>
                  </a:lnTo>
                  <a:lnTo>
                    <a:pt x="5802" y="11793"/>
                  </a:lnTo>
                  <a:lnTo>
                    <a:pt x="6262" y="11344"/>
                  </a:lnTo>
                  <a:lnTo>
                    <a:pt x="6894" y="10827"/>
                  </a:lnTo>
                  <a:lnTo>
                    <a:pt x="6721" y="10351"/>
                  </a:lnTo>
                  <a:lnTo>
                    <a:pt x="6434" y="10106"/>
                  </a:lnTo>
                  <a:lnTo>
                    <a:pt x="6836" y="9916"/>
                  </a:lnTo>
                  <a:lnTo>
                    <a:pt x="6721" y="9807"/>
                  </a:lnTo>
                  <a:lnTo>
                    <a:pt x="6032" y="9834"/>
                  </a:lnTo>
                  <a:lnTo>
                    <a:pt x="5457" y="10052"/>
                  </a:lnTo>
                  <a:lnTo>
                    <a:pt x="4136" y="10106"/>
                  </a:lnTo>
                  <a:lnTo>
                    <a:pt x="3504" y="10052"/>
                  </a:lnTo>
                  <a:lnTo>
                    <a:pt x="3332" y="9644"/>
                  </a:lnTo>
                  <a:lnTo>
                    <a:pt x="3332" y="9209"/>
                  </a:lnTo>
                  <a:lnTo>
                    <a:pt x="3562" y="8719"/>
                  </a:lnTo>
                  <a:lnTo>
                    <a:pt x="3849" y="8297"/>
                  </a:lnTo>
                  <a:lnTo>
                    <a:pt x="4136" y="8093"/>
                  </a:lnTo>
                  <a:lnTo>
                    <a:pt x="4366" y="7916"/>
                  </a:lnTo>
                  <a:lnTo>
                    <a:pt x="4538" y="7808"/>
                  </a:lnTo>
                  <a:lnTo>
                    <a:pt x="4826" y="7549"/>
                  </a:lnTo>
                  <a:lnTo>
                    <a:pt x="5457" y="7087"/>
                  </a:lnTo>
                  <a:lnTo>
                    <a:pt x="5055" y="6733"/>
                  </a:lnTo>
                  <a:lnTo>
                    <a:pt x="4711" y="6393"/>
                  </a:lnTo>
                  <a:lnTo>
                    <a:pt x="4481" y="6039"/>
                  </a:lnTo>
                  <a:lnTo>
                    <a:pt x="4366" y="5713"/>
                  </a:lnTo>
                  <a:lnTo>
                    <a:pt x="4711" y="5386"/>
                  </a:lnTo>
                  <a:lnTo>
                    <a:pt x="5285" y="5196"/>
                  </a:lnTo>
                  <a:lnTo>
                    <a:pt x="6089" y="5006"/>
                  </a:lnTo>
                  <a:lnTo>
                    <a:pt x="7066" y="4938"/>
                  </a:lnTo>
                  <a:lnTo>
                    <a:pt x="7755" y="4257"/>
                  </a:lnTo>
                  <a:lnTo>
                    <a:pt x="8043" y="4013"/>
                  </a:lnTo>
                  <a:lnTo>
                    <a:pt x="8962" y="3373"/>
                  </a:lnTo>
                  <a:lnTo>
                    <a:pt x="9421" y="3196"/>
                  </a:lnTo>
                  <a:lnTo>
                    <a:pt x="10226" y="2598"/>
                  </a:lnTo>
                  <a:lnTo>
                    <a:pt x="10743" y="1741"/>
                  </a:lnTo>
                  <a:lnTo>
                    <a:pt x="10743" y="1700"/>
                  </a:lnTo>
                  <a:lnTo>
                    <a:pt x="11030" y="952"/>
                  </a:lnTo>
                  <a:lnTo>
                    <a:pt x="11145" y="0"/>
                  </a:lnTo>
                </a:path>
              </a:pathLst>
            </a:custGeom>
            <a:noFill/>
            <a:ln w="12700" cap="flat">
              <a:solidFill>
                <a:srgbClr val="FF0000"/>
              </a:solidFill>
              <a:prstDash val="solid"/>
              <a:round/>
            </a:ln>
            <a:effectLst/>
          </p:spPr>
          <p:txBody>
            <a:bodyPr wrap="square" lIns="25717" tIns="25717" rIns="25717" bIns="25717" numCol="1" anchor="t">
              <a:noAutofit/>
            </a:bodyPr>
            <a:lstStyle/>
            <a:p>
              <a:endParaRPr sz="1000"/>
            </a:p>
          </p:txBody>
        </p:sp>
        <p:sp>
          <p:nvSpPr>
            <p:cNvPr id="13" name="Shape 70">
              <a:extLst>
                <a:ext uri="{FF2B5EF4-FFF2-40B4-BE49-F238E27FC236}">
                  <a16:creationId xmlns:a16="http://schemas.microsoft.com/office/drawing/2014/main" id="{7763BF42-CC36-4B46-AB71-A8392A27DABC}"/>
                </a:ext>
              </a:extLst>
            </p:cNvPr>
            <p:cNvSpPr/>
            <p:nvPr/>
          </p:nvSpPr>
          <p:spPr>
            <a:xfrm>
              <a:off x="3714750" y="2637605"/>
              <a:ext cx="274589" cy="696517"/>
            </a:xfrm>
            <a:custGeom>
              <a:avLst/>
              <a:gdLst/>
              <a:ahLst/>
              <a:cxnLst>
                <a:cxn ang="0">
                  <a:pos x="wd2" y="hd2"/>
                </a:cxn>
                <a:cxn ang="5400000">
                  <a:pos x="wd2" y="hd2"/>
                </a:cxn>
                <a:cxn ang="10800000">
                  <a:pos x="wd2" y="hd2"/>
                </a:cxn>
                <a:cxn ang="16200000">
                  <a:pos x="wd2" y="hd2"/>
                </a:cxn>
              </a:cxnLst>
              <a:rect l="0" t="0" r="r" b="b"/>
              <a:pathLst>
                <a:path w="21600" h="21600" extrusionOk="0">
                  <a:moveTo>
                    <a:pt x="820" y="21600"/>
                  </a:moveTo>
                  <a:lnTo>
                    <a:pt x="468" y="20315"/>
                  </a:lnTo>
                  <a:lnTo>
                    <a:pt x="176" y="19691"/>
                  </a:lnTo>
                  <a:lnTo>
                    <a:pt x="468" y="18829"/>
                  </a:lnTo>
                  <a:lnTo>
                    <a:pt x="410" y="18866"/>
                  </a:lnTo>
                  <a:lnTo>
                    <a:pt x="995" y="18132"/>
                  </a:lnTo>
                  <a:lnTo>
                    <a:pt x="1288" y="17893"/>
                  </a:lnTo>
                  <a:lnTo>
                    <a:pt x="1405" y="17563"/>
                  </a:lnTo>
                  <a:lnTo>
                    <a:pt x="1463" y="17251"/>
                  </a:lnTo>
                  <a:lnTo>
                    <a:pt x="1229" y="16939"/>
                  </a:lnTo>
                  <a:lnTo>
                    <a:pt x="527" y="16553"/>
                  </a:lnTo>
                  <a:lnTo>
                    <a:pt x="0" y="16315"/>
                  </a:lnTo>
                  <a:lnTo>
                    <a:pt x="351" y="15966"/>
                  </a:lnTo>
                  <a:lnTo>
                    <a:pt x="644" y="15801"/>
                  </a:lnTo>
                  <a:lnTo>
                    <a:pt x="1112" y="15360"/>
                  </a:lnTo>
                  <a:lnTo>
                    <a:pt x="1522" y="15012"/>
                  </a:lnTo>
                  <a:lnTo>
                    <a:pt x="4156" y="10571"/>
                  </a:lnTo>
                  <a:lnTo>
                    <a:pt x="3863" y="8809"/>
                  </a:lnTo>
                  <a:lnTo>
                    <a:pt x="4566" y="7432"/>
                  </a:lnTo>
                  <a:lnTo>
                    <a:pt x="4859" y="6111"/>
                  </a:lnTo>
                  <a:lnTo>
                    <a:pt x="5385" y="3891"/>
                  </a:lnTo>
                  <a:lnTo>
                    <a:pt x="5327" y="2367"/>
                  </a:lnTo>
                  <a:lnTo>
                    <a:pt x="4273" y="1119"/>
                  </a:lnTo>
                  <a:lnTo>
                    <a:pt x="9015" y="0"/>
                  </a:lnTo>
                  <a:lnTo>
                    <a:pt x="10712" y="569"/>
                  </a:lnTo>
                  <a:lnTo>
                    <a:pt x="11590" y="1156"/>
                  </a:lnTo>
                  <a:lnTo>
                    <a:pt x="12059" y="1964"/>
                  </a:lnTo>
                  <a:lnTo>
                    <a:pt x="13346" y="2312"/>
                  </a:lnTo>
                  <a:lnTo>
                    <a:pt x="14868" y="2716"/>
                  </a:lnTo>
                  <a:lnTo>
                    <a:pt x="15161" y="3413"/>
                  </a:lnTo>
                  <a:lnTo>
                    <a:pt x="14576" y="3762"/>
                  </a:lnTo>
                  <a:lnTo>
                    <a:pt x="14341" y="4368"/>
                  </a:lnTo>
                  <a:lnTo>
                    <a:pt x="16507" y="5285"/>
                  </a:lnTo>
                  <a:lnTo>
                    <a:pt x="17678" y="6093"/>
                  </a:lnTo>
                  <a:lnTo>
                    <a:pt x="18732" y="7267"/>
                  </a:lnTo>
                  <a:lnTo>
                    <a:pt x="20488" y="7561"/>
                  </a:lnTo>
                  <a:lnTo>
                    <a:pt x="21307" y="7267"/>
                  </a:lnTo>
                  <a:lnTo>
                    <a:pt x="21307" y="8423"/>
                  </a:lnTo>
                  <a:lnTo>
                    <a:pt x="21600" y="9323"/>
                  </a:lnTo>
                  <a:lnTo>
                    <a:pt x="21424" y="9525"/>
                  </a:lnTo>
                  <a:lnTo>
                    <a:pt x="21015" y="9726"/>
                  </a:lnTo>
                  <a:lnTo>
                    <a:pt x="19785" y="9910"/>
                  </a:lnTo>
                  <a:lnTo>
                    <a:pt x="16566" y="10259"/>
                  </a:lnTo>
                  <a:lnTo>
                    <a:pt x="15980" y="10424"/>
                  </a:lnTo>
                  <a:lnTo>
                    <a:pt x="15571" y="10736"/>
                  </a:lnTo>
                  <a:lnTo>
                    <a:pt x="16449" y="11231"/>
                  </a:lnTo>
                  <a:lnTo>
                    <a:pt x="16683" y="11488"/>
                  </a:lnTo>
                  <a:lnTo>
                    <a:pt x="16741" y="11653"/>
                  </a:lnTo>
                  <a:lnTo>
                    <a:pt x="16683" y="11800"/>
                  </a:lnTo>
                  <a:lnTo>
                    <a:pt x="15571" y="12442"/>
                  </a:lnTo>
                  <a:lnTo>
                    <a:pt x="16449" y="12901"/>
                  </a:lnTo>
                  <a:lnTo>
                    <a:pt x="17737" y="13177"/>
                  </a:lnTo>
                  <a:lnTo>
                    <a:pt x="16741" y="13525"/>
                  </a:lnTo>
                  <a:lnTo>
                    <a:pt x="15395" y="13819"/>
                  </a:lnTo>
                  <a:lnTo>
                    <a:pt x="16273" y="14461"/>
                  </a:lnTo>
                  <a:lnTo>
                    <a:pt x="13054" y="14424"/>
                  </a:lnTo>
                  <a:lnTo>
                    <a:pt x="12293" y="15067"/>
                  </a:lnTo>
                  <a:lnTo>
                    <a:pt x="12820" y="15379"/>
                  </a:lnTo>
                  <a:lnTo>
                    <a:pt x="13288" y="15691"/>
                  </a:lnTo>
                  <a:lnTo>
                    <a:pt x="13229" y="15911"/>
                  </a:lnTo>
                  <a:lnTo>
                    <a:pt x="12468" y="16223"/>
                  </a:lnTo>
                  <a:lnTo>
                    <a:pt x="11590" y="16480"/>
                  </a:lnTo>
                  <a:lnTo>
                    <a:pt x="10361" y="16773"/>
                  </a:lnTo>
                  <a:lnTo>
                    <a:pt x="9717" y="17728"/>
                  </a:lnTo>
                  <a:lnTo>
                    <a:pt x="10127" y="19086"/>
                  </a:lnTo>
                  <a:lnTo>
                    <a:pt x="9190" y="20040"/>
                  </a:lnTo>
                  <a:lnTo>
                    <a:pt x="8312" y="21600"/>
                  </a:lnTo>
                </a:path>
              </a:pathLst>
            </a:custGeom>
            <a:noFill/>
            <a:ln w="12700" cap="flat">
              <a:solidFill>
                <a:srgbClr val="FF0000"/>
              </a:solidFill>
              <a:prstDash val="solid"/>
              <a:round/>
            </a:ln>
            <a:effectLst/>
          </p:spPr>
          <p:txBody>
            <a:bodyPr wrap="square" lIns="25717" tIns="25717" rIns="25717" bIns="25717" numCol="1" anchor="t">
              <a:noAutofit/>
            </a:bodyPr>
            <a:lstStyle/>
            <a:p>
              <a:endParaRPr sz="1000"/>
            </a:p>
          </p:txBody>
        </p:sp>
        <p:sp>
          <p:nvSpPr>
            <p:cNvPr id="14" name="Shape 71">
              <a:extLst>
                <a:ext uri="{FF2B5EF4-FFF2-40B4-BE49-F238E27FC236}">
                  <a16:creationId xmlns:a16="http://schemas.microsoft.com/office/drawing/2014/main" id="{7C2043E3-E4E6-4BBE-821D-DC6E503293D7}"/>
                </a:ext>
              </a:extLst>
            </p:cNvPr>
            <p:cNvSpPr/>
            <p:nvPr/>
          </p:nvSpPr>
          <p:spPr>
            <a:xfrm>
              <a:off x="3506020" y="1127371"/>
              <a:ext cx="789162" cy="611686"/>
            </a:xfrm>
            <a:custGeom>
              <a:avLst/>
              <a:gdLst/>
              <a:ahLst/>
              <a:cxnLst>
                <a:cxn ang="0">
                  <a:pos x="wd2" y="hd2"/>
                </a:cxn>
                <a:cxn ang="5400000">
                  <a:pos x="wd2" y="hd2"/>
                </a:cxn>
                <a:cxn ang="10800000">
                  <a:pos x="wd2" y="hd2"/>
                </a:cxn>
                <a:cxn ang="16200000">
                  <a:pos x="wd2" y="hd2"/>
                </a:cxn>
              </a:cxnLst>
              <a:rect l="0" t="0" r="r" b="b"/>
              <a:pathLst>
                <a:path w="21600" h="21600" extrusionOk="0">
                  <a:moveTo>
                    <a:pt x="21049" y="11940"/>
                  </a:moveTo>
                  <a:lnTo>
                    <a:pt x="20640" y="12211"/>
                  </a:lnTo>
                  <a:lnTo>
                    <a:pt x="20865" y="12671"/>
                  </a:lnTo>
                  <a:lnTo>
                    <a:pt x="20865" y="13257"/>
                  </a:lnTo>
                  <a:lnTo>
                    <a:pt x="20559" y="13612"/>
                  </a:lnTo>
                  <a:lnTo>
                    <a:pt x="20191" y="14010"/>
                  </a:lnTo>
                  <a:lnTo>
                    <a:pt x="19967" y="14909"/>
                  </a:lnTo>
                  <a:lnTo>
                    <a:pt x="19681" y="15285"/>
                  </a:lnTo>
                  <a:lnTo>
                    <a:pt x="19068" y="15599"/>
                  </a:lnTo>
                  <a:lnTo>
                    <a:pt x="17803" y="15892"/>
                  </a:lnTo>
                  <a:lnTo>
                    <a:pt x="16619" y="15892"/>
                  </a:lnTo>
                  <a:lnTo>
                    <a:pt x="15618" y="15536"/>
                  </a:lnTo>
                  <a:lnTo>
                    <a:pt x="15536" y="15850"/>
                  </a:lnTo>
                  <a:lnTo>
                    <a:pt x="15659" y="16435"/>
                  </a:lnTo>
                  <a:lnTo>
                    <a:pt x="16149" y="16853"/>
                  </a:lnTo>
                  <a:lnTo>
                    <a:pt x="16700" y="16958"/>
                  </a:lnTo>
                  <a:lnTo>
                    <a:pt x="17149" y="17293"/>
                  </a:lnTo>
                  <a:lnTo>
                    <a:pt x="17251" y="17753"/>
                  </a:lnTo>
                  <a:lnTo>
                    <a:pt x="16945" y="18464"/>
                  </a:lnTo>
                  <a:lnTo>
                    <a:pt x="16088" y="18798"/>
                  </a:lnTo>
                  <a:lnTo>
                    <a:pt x="15781" y="19154"/>
                  </a:lnTo>
                  <a:lnTo>
                    <a:pt x="15414" y="19739"/>
                  </a:lnTo>
                  <a:lnTo>
                    <a:pt x="15026" y="20471"/>
                  </a:lnTo>
                  <a:lnTo>
                    <a:pt x="14638" y="20785"/>
                  </a:lnTo>
                  <a:lnTo>
                    <a:pt x="13944" y="20910"/>
                  </a:lnTo>
                  <a:lnTo>
                    <a:pt x="13311" y="21245"/>
                  </a:lnTo>
                  <a:lnTo>
                    <a:pt x="12842" y="21537"/>
                  </a:lnTo>
                  <a:lnTo>
                    <a:pt x="12311" y="21600"/>
                  </a:lnTo>
                  <a:lnTo>
                    <a:pt x="11841" y="21245"/>
                  </a:lnTo>
                  <a:lnTo>
                    <a:pt x="11719" y="20575"/>
                  </a:lnTo>
                  <a:lnTo>
                    <a:pt x="11576" y="19425"/>
                  </a:lnTo>
                  <a:lnTo>
                    <a:pt x="11167" y="18547"/>
                  </a:lnTo>
                  <a:lnTo>
                    <a:pt x="10616" y="17753"/>
                  </a:lnTo>
                  <a:lnTo>
                    <a:pt x="10473" y="16770"/>
                  </a:lnTo>
                  <a:lnTo>
                    <a:pt x="11004" y="16289"/>
                  </a:lnTo>
                  <a:lnTo>
                    <a:pt x="10739" y="15829"/>
                  </a:lnTo>
                  <a:lnTo>
                    <a:pt x="10290" y="15662"/>
                  </a:lnTo>
                  <a:lnTo>
                    <a:pt x="9902" y="15285"/>
                  </a:lnTo>
                  <a:lnTo>
                    <a:pt x="9779" y="14553"/>
                  </a:lnTo>
                  <a:lnTo>
                    <a:pt x="10024" y="13591"/>
                  </a:lnTo>
                  <a:lnTo>
                    <a:pt x="10045" y="12839"/>
                  </a:lnTo>
                  <a:lnTo>
                    <a:pt x="9759" y="12191"/>
                  </a:lnTo>
                  <a:lnTo>
                    <a:pt x="8554" y="11856"/>
                  </a:lnTo>
                  <a:lnTo>
                    <a:pt x="7676" y="12211"/>
                  </a:lnTo>
                  <a:lnTo>
                    <a:pt x="6982" y="11940"/>
                  </a:lnTo>
                  <a:lnTo>
                    <a:pt x="6431" y="11208"/>
                  </a:lnTo>
                  <a:lnTo>
                    <a:pt x="5900" y="10497"/>
                  </a:lnTo>
                  <a:lnTo>
                    <a:pt x="5186" y="10016"/>
                  </a:lnTo>
                  <a:lnTo>
                    <a:pt x="4696" y="9932"/>
                  </a:lnTo>
                  <a:lnTo>
                    <a:pt x="3797" y="10246"/>
                  </a:lnTo>
                  <a:lnTo>
                    <a:pt x="2960" y="10120"/>
                  </a:lnTo>
                  <a:lnTo>
                    <a:pt x="2082" y="9660"/>
                  </a:lnTo>
                  <a:lnTo>
                    <a:pt x="1572" y="8929"/>
                  </a:lnTo>
                  <a:lnTo>
                    <a:pt x="1368" y="7277"/>
                  </a:lnTo>
                  <a:lnTo>
                    <a:pt x="1082" y="6963"/>
                  </a:lnTo>
                  <a:lnTo>
                    <a:pt x="306" y="7235"/>
                  </a:lnTo>
                  <a:lnTo>
                    <a:pt x="0" y="7214"/>
                  </a:lnTo>
                  <a:lnTo>
                    <a:pt x="0" y="6900"/>
                  </a:lnTo>
                  <a:lnTo>
                    <a:pt x="755" y="5604"/>
                  </a:lnTo>
                  <a:lnTo>
                    <a:pt x="1021" y="3701"/>
                  </a:lnTo>
                  <a:lnTo>
                    <a:pt x="1592" y="2865"/>
                  </a:lnTo>
                  <a:lnTo>
                    <a:pt x="2389" y="2342"/>
                  </a:lnTo>
                  <a:lnTo>
                    <a:pt x="2838" y="1861"/>
                  </a:lnTo>
                  <a:lnTo>
                    <a:pt x="2940" y="2384"/>
                  </a:lnTo>
                  <a:lnTo>
                    <a:pt x="3348" y="2676"/>
                  </a:lnTo>
                  <a:lnTo>
                    <a:pt x="3818" y="2509"/>
                  </a:lnTo>
                  <a:lnTo>
                    <a:pt x="4553" y="1004"/>
                  </a:lnTo>
                  <a:lnTo>
                    <a:pt x="4941" y="293"/>
                  </a:lnTo>
                  <a:lnTo>
                    <a:pt x="5165" y="21"/>
                  </a:lnTo>
                  <a:lnTo>
                    <a:pt x="5492" y="0"/>
                  </a:lnTo>
                  <a:lnTo>
                    <a:pt x="5676" y="84"/>
                  </a:lnTo>
                  <a:lnTo>
                    <a:pt x="5839" y="146"/>
                  </a:lnTo>
                  <a:lnTo>
                    <a:pt x="5961" y="314"/>
                  </a:lnTo>
                  <a:lnTo>
                    <a:pt x="6125" y="606"/>
                  </a:lnTo>
                  <a:lnTo>
                    <a:pt x="6186" y="941"/>
                  </a:lnTo>
                  <a:lnTo>
                    <a:pt x="6451" y="983"/>
                  </a:lnTo>
                  <a:lnTo>
                    <a:pt x="7084" y="983"/>
                  </a:lnTo>
                  <a:lnTo>
                    <a:pt x="7452" y="1296"/>
                  </a:lnTo>
                  <a:lnTo>
                    <a:pt x="8146" y="1986"/>
                  </a:lnTo>
                  <a:lnTo>
                    <a:pt x="8779" y="2614"/>
                  </a:lnTo>
                  <a:lnTo>
                    <a:pt x="9085" y="2676"/>
                  </a:lnTo>
                  <a:lnTo>
                    <a:pt x="10718" y="2258"/>
                  </a:lnTo>
                  <a:lnTo>
                    <a:pt x="11106" y="2196"/>
                  </a:lnTo>
                  <a:lnTo>
                    <a:pt x="11535" y="2342"/>
                  </a:lnTo>
                  <a:lnTo>
                    <a:pt x="11637" y="2614"/>
                  </a:lnTo>
                  <a:lnTo>
                    <a:pt x="12290" y="2948"/>
                  </a:lnTo>
                  <a:lnTo>
                    <a:pt x="12678" y="3220"/>
                  </a:lnTo>
                  <a:lnTo>
                    <a:pt x="12944" y="3283"/>
                  </a:lnTo>
                  <a:lnTo>
                    <a:pt x="13883" y="3178"/>
                  </a:lnTo>
                  <a:lnTo>
                    <a:pt x="14312" y="2927"/>
                  </a:lnTo>
                  <a:lnTo>
                    <a:pt x="14536" y="2802"/>
                  </a:lnTo>
                  <a:lnTo>
                    <a:pt x="15251" y="1777"/>
                  </a:lnTo>
                  <a:lnTo>
                    <a:pt x="15475" y="1673"/>
                  </a:lnTo>
                  <a:lnTo>
                    <a:pt x="17047" y="1673"/>
                  </a:lnTo>
                  <a:lnTo>
                    <a:pt x="17394" y="1715"/>
                  </a:lnTo>
                  <a:lnTo>
                    <a:pt x="17639" y="2070"/>
                  </a:lnTo>
                  <a:lnTo>
                    <a:pt x="17721" y="2363"/>
                  </a:lnTo>
                  <a:lnTo>
                    <a:pt x="17680" y="2676"/>
                  </a:lnTo>
                  <a:lnTo>
                    <a:pt x="17884" y="3283"/>
                  </a:lnTo>
                  <a:lnTo>
                    <a:pt x="18395" y="3429"/>
                  </a:lnTo>
                  <a:lnTo>
                    <a:pt x="18742" y="3429"/>
                  </a:lnTo>
                  <a:lnTo>
                    <a:pt x="19354" y="3471"/>
                  </a:lnTo>
                  <a:lnTo>
                    <a:pt x="19967" y="3722"/>
                  </a:lnTo>
                  <a:lnTo>
                    <a:pt x="20293" y="4057"/>
                  </a:lnTo>
                  <a:lnTo>
                    <a:pt x="20375" y="4433"/>
                  </a:lnTo>
                  <a:lnTo>
                    <a:pt x="20538" y="4809"/>
                  </a:lnTo>
                  <a:lnTo>
                    <a:pt x="20722" y="5102"/>
                  </a:lnTo>
                  <a:lnTo>
                    <a:pt x="21600" y="5269"/>
                  </a:lnTo>
                  <a:lnTo>
                    <a:pt x="21518" y="5562"/>
                  </a:lnTo>
                  <a:lnTo>
                    <a:pt x="21498" y="6294"/>
                  </a:lnTo>
                  <a:lnTo>
                    <a:pt x="21253" y="6587"/>
                  </a:lnTo>
                  <a:lnTo>
                    <a:pt x="20783" y="6712"/>
                  </a:lnTo>
                  <a:lnTo>
                    <a:pt x="20375" y="6942"/>
                  </a:lnTo>
                  <a:lnTo>
                    <a:pt x="20232" y="7360"/>
                  </a:lnTo>
                  <a:lnTo>
                    <a:pt x="20395" y="7946"/>
                  </a:lnTo>
                  <a:lnTo>
                    <a:pt x="21294" y="8239"/>
                  </a:lnTo>
                  <a:lnTo>
                    <a:pt x="21008" y="8594"/>
                  </a:lnTo>
                  <a:lnTo>
                    <a:pt x="20089" y="8615"/>
                  </a:lnTo>
                  <a:lnTo>
                    <a:pt x="19803" y="8929"/>
                  </a:lnTo>
                  <a:lnTo>
                    <a:pt x="20089" y="9305"/>
                  </a:lnTo>
                  <a:lnTo>
                    <a:pt x="20232" y="9849"/>
                  </a:lnTo>
                  <a:lnTo>
                    <a:pt x="20110" y="10643"/>
                  </a:lnTo>
                  <a:lnTo>
                    <a:pt x="20457" y="11668"/>
                  </a:lnTo>
                  <a:lnTo>
                    <a:pt x="21049" y="11940"/>
                  </a:lnTo>
                  <a:close/>
                </a:path>
              </a:pathLst>
            </a:custGeom>
            <a:solidFill>
              <a:srgbClr val="FF0000"/>
            </a:solidFill>
            <a:ln w="12700" cap="flat">
              <a:noFill/>
              <a:miter lim="400000"/>
            </a:ln>
            <a:effectLst/>
          </p:spPr>
          <p:txBody>
            <a:bodyPr wrap="square" lIns="25717" tIns="25717" rIns="25717" bIns="25717" numCol="1" anchor="t">
              <a:noAutofit/>
            </a:bodyPr>
            <a:lstStyle/>
            <a:p>
              <a:endParaRPr sz="1000"/>
            </a:p>
          </p:txBody>
        </p:sp>
        <p:sp>
          <p:nvSpPr>
            <p:cNvPr id="15" name="Shape 72">
              <a:extLst>
                <a:ext uri="{FF2B5EF4-FFF2-40B4-BE49-F238E27FC236}">
                  <a16:creationId xmlns:a16="http://schemas.microsoft.com/office/drawing/2014/main" id="{DF2AC33E-1F84-4008-98B2-B2370B12CD29}"/>
                </a:ext>
              </a:extLst>
            </p:cNvPr>
            <p:cNvSpPr/>
            <p:nvPr/>
          </p:nvSpPr>
          <p:spPr>
            <a:xfrm>
              <a:off x="3506020" y="1127371"/>
              <a:ext cx="789162" cy="611686"/>
            </a:xfrm>
            <a:custGeom>
              <a:avLst/>
              <a:gdLst/>
              <a:ahLst/>
              <a:cxnLst>
                <a:cxn ang="0">
                  <a:pos x="wd2" y="hd2"/>
                </a:cxn>
                <a:cxn ang="5400000">
                  <a:pos x="wd2" y="hd2"/>
                </a:cxn>
                <a:cxn ang="10800000">
                  <a:pos x="wd2" y="hd2"/>
                </a:cxn>
                <a:cxn ang="16200000">
                  <a:pos x="wd2" y="hd2"/>
                </a:cxn>
              </a:cxnLst>
              <a:rect l="0" t="0" r="r" b="b"/>
              <a:pathLst>
                <a:path w="21600" h="21600" extrusionOk="0">
                  <a:moveTo>
                    <a:pt x="21049" y="11940"/>
                  </a:moveTo>
                  <a:lnTo>
                    <a:pt x="20640" y="12211"/>
                  </a:lnTo>
                  <a:lnTo>
                    <a:pt x="20865" y="12671"/>
                  </a:lnTo>
                  <a:lnTo>
                    <a:pt x="20865" y="13257"/>
                  </a:lnTo>
                  <a:lnTo>
                    <a:pt x="20559" y="13612"/>
                  </a:lnTo>
                  <a:lnTo>
                    <a:pt x="20191" y="14010"/>
                  </a:lnTo>
                  <a:lnTo>
                    <a:pt x="19967" y="14909"/>
                  </a:lnTo>
                  <a:lnTo>
                    <a:pt x="19681" y="15285"/>
                  </a:lnTo>
                  <a:lnTo>
                    <a:pt x="19068" y="15599"/>
                  </a:lnTo>
                  <a:lnTo>
                    <a:pt x="17803" y="15892"/>
                  </a:lnTo>
                  <a:lnTo>
                    <a:pt x="16619" y="15892"/>
                  </a:lnTo>
                  <a:lnTo>
                    <a:pt x="15618" y="15536"/>
                  </a:lnTo>
                  <a:lnTo>
                    <a:pt x="15536" y="15850"/>
                  </a:lnTo>
                  <a:lnTo>
                    <a:pt x="15659" y="16435"/>
                  </a:lnTo>
                  <a:lnTo>
                    <a:pt x="16149" y="16853"/>
                  </a:lnTo>
                  <a:lnTo>
                    <a:pt x="16700" y="16958"/>
                  </a:lnTo>
                  <a:lnTo>
                    <a:pt x="17149" y="17293"/>
                  </a:lnTo>
                  <a:lnTo>
                    <a:pt x="17251" y="17753"/>
                  </a:lnTo>
                  <a:lnTo>
                    <a:pt x="16945" y="18464"/>
                  </a:lnTo>
                  <a:lnTo>
                    <a:pt x="16088" y="18798"/>
                  </a:lnTo>
                  <a:lnTo>
                    <a:pt x="15781" y="19154"/>
                  </a:lnTo>
                  <a:lnTo>
                    <a:pt x="15414" y="19739"/>
                  </a:lnTo>
                  <a:lnTo>
                    <a:pt x="15026" y="20471"/>
                  </a:lnTo>
                  <a:lnTo>
                    <a:pt x="14638" y="20785"/>
                  </a:lnTo>
                  <a:lnTo>
                    <a:pt x="13944" y="20910"/>
                  </a:lnTo>
                  <a:lnTo>
                    <a:pt x="13311" y="21245"/>
                  </a:lnTo>
                  <a:lnTo>
                    <a:pt x="12842" y="21537"/>
                  </a:lnTo>
                  <a:lnTo>
                    <a:pt x="12311" y="21600"/>
                  </a:lnTo>
                  <a:lnTo>
                    <a:pt x="11841" y="21245"/>
                  </a:lnTo>
                  <a:lnTo>
                    <a:pt x="11719" y="20575"/>
                  </a:lnTo>
                  <a:lnTo>
                    <a:pt x="11576" y="19425"/>
                  </a:lnTo>
                  <a:lnTo>
                    <a:pt x="11167" y="18547"/>
                  </a:lnTo>
                  <a:lnTo>
                    <a:pt x="10616" y="17753"/>
                  </a:lnTo>
                  <a:lnTo>
                    <a:pt x="10473" y="16770"/>
                  </a:lnTo>
                  <a:lnTo>
                    <a:pt x="11004" y="16289"/>
                  </a:lnTo>
                  <a:lnTo>
                    <a:pt x="10739" y="15829"/>
                  </a:lnTo>
                  <a:lnTo>
                    <a:pt x="10290" y="15662"/>
                  </a:lnTo>
                  <a:lnTo>
                    <a:pt x="9902" y="15285"/>
                  </a:lnTo>
                  <a:lnTo>
                    <a:pt x="9779" y="14553"/>
                  </a:lnTo>
                  <a:lnTo>
                    <a:pt x="10024" y="13591"/>
                  </a:lnTo>
                  <a:lnTo>
                    <a:pt x="10045" y="12839"/>
                  </a:lnTo>
                  <a:lnTo>
                    <a:pt x="9759" y="12191"/>
                  </a:lnTo>
                  <a:lnTo>
                    <a:pt x="8554" y="11856"/>
                  </a:lnTo>
                  <a:lnTo>
                    <a:pt x="7676" y="12211"/>
                  </a:lnTo>
                  <a:lnTo>
                    <a:pt x="6982" y="11940"/>
                  </a:lnTo>
                  <a:lnTo>
                    <a:pt x="6431" y="11208"/>
                  </a:lnTo>
                  <a:lnTo>
                    <a:pt x="5900" y="10497"/>
                  </a:lnTo>
                  <a:lnTo>
                    <a:pt x="5186" y="10016"/>
                  </a:lnTo>
                  <a:lnTo>
                    <a:pt x="4696" y="9932"/>
                  </a:lnTo>
                  <a:lnTo>
                    <a:pt x="3797" y="10246"/>
                  </a:lnTo>
                  <a:lnTo>
                    <a:pt x="2960" y="10120"/>
                  </a:lnTo>
                  <a:lnTo>
                    <a:pt x="2082" y="9660"/>
                  </a:lnTo>
                  <a:lnTo>
                    <a:pt x="1572" y="8929"/>
                  </a:lnTo>
                  <a:lnTo>
                    <a:pt x="1368" y="7277"/>
                  </a:lnTo>
                  <a:lnTo>
                    <a:pt x="1082" y="6963"/>
                  </a:lnTo>
                  <a:lnTo>
                    <a:pt x="306" y="7235"/>
                  </a:lnTo>
                  <a:lnTo>
                    <a:pt x="0" y="7214"/>
                  </a:lnTo>
                  <a:lnTo>
                    <a:pt x="0" y="6900"/>
                  </a:lnTo>
                  <a:lnTo>
                    <a:pt x="755" y="5604"/>
                  </a:lnTo>
                  <a:lnTo>
                    <a:pt x="1021" y="3701"/>
                  </a:lnTo>
                  <a:lnTo>
                    <a:pt x="1592" y="2865"/>
                  </a:lnTo>
                  <a:lnTo>
                    <a:pt x="2389" y="2342"/>
                  </a:lnTo>
                  <a:lnTo>
                    <a:pt x="2838" y="1861"/>
                  </a:lnTo>
                  <a:lnTo>
                    <a:pt x="2940" y="2384"/>
                  </a:lnTo>
                  <a:lnTo>
                    <a:pt x="3348" y="2676"/>
                  </a:lnTo>
                  <a:lnTo>
                    <a:pt x="3818" y="2509"/>
                  </a:lnTo>
                  <a:lnTo>
                    <a:pt x="4553" y="1004"/>
                  </a:lnTo>
                  <a:lnTo>
                    <a:pt x="4941" y="293"/>
                  </a:lnTo>
                  <a:lnTo>
                    <a:pt x="5165" y="21"/>
                  </a:lnTo>
                  <a:lnTo>
                    <a:pt x="5492" y="0"/>
                  </a:lnTo>
                  <a:lnTo>
                    <a:pt x="5676" y="84"/>
                  </a:lnTo>
                  <a:lnTo>
                    <a:pt x="5839" y="146"/>
                  </a:lnTo>
                  <a:lnTo>
                    <a:pt x="5961" y="314"/>
                  </a:lnTo>
                  <a:lnTo>
                    <a:pt x="6125" y="606"/>
                  </a:lnTo>
                  <a:lnTo>
                    <a:pt x="6186" y="941"/>
                  </a:lnTo>
                  <a:lnTo>
                    <a:pt x="6451" y="983"/>
                  </a:lnTo>
                  <a:lnTo>
                    <a:pt x="7084" y="983"/>
                  </a:lnTo>
                  <a:lnTo>
                    <a:pt x="7452" y="1296"/>
                  </a:lnTo>
                  <a:lnTo>
                    <a:pt x="8146" y="1986"/>
                  </a:lnTo>
                  <a:lnTo>
                    <a:pt x="8779" y="2614"/>
                  </a:lnTo>
                  <a:lnTo>
                    <a:pt x="9085" y="2676"/>
                  </a:lnTo>
                  <a:lnTo>
                    <a:pt x="10718" y="2258"/>
                  </a:lnTo>
                  <a:lnTo>
                    <a:pt x="11106" y="2196"/>
                  </a:lnTo>
                  <a:lnTo>
                    <a:pt x="11535" y="2342"/>
                  </a:lnTo>
                  <a:lnTo>
                    <a:pt x="11637" y="2614"/>
                  </a:lnTo>
                  <a:lnTo>
                    <a:pt x="12290" y="2948"/>
                  </a:lnTo>
                  <a:lnTo>
                    <a:pt x="12678" y="3220"/>
                  </a:lnTo>
                  <a:lnTo>
                    <a:pt x="12944" y="3283"/>
                  </a:lnTo>
                  <a:lnTo>
                    <a:pt x="13883" y="3178"/>
                  </a:lnTo>
                  <a:lnTo>
                    <a:pt x="14312" y="2927"/>
                  </a:lnTo>
                  <a:lnTo>
                    <a:pt x="14536" y="2802"/>
                  </a:lnTo>
                  <a:lnTo>
                    <a:pt x="15251" y="1777"/>
                  </a:lnTo>
                  <a:lnTo>
                    <a:pt x="15475" y="1673"/>
                  </a:lnTo>
                  <a:lnTo>
                    <a:pt x="17047" y="1673"/>
                  </a:lnTo>
                  <a:lnTo>
                    <a:pt x="17394" y="1715"/>
                  </a:lnTo>
                  <a:lnTo>
                    <a:pt x="17639" y="2070"/>
                  </a:lnTo>
                  <a:lnTo>
                    <a:pt x="17721" y="2363"/>
                  </a:lnTo>
                  <a:lnTo>
                    <a:pt x="17680" y="2676"/>
                  </a:lnTo>
                  <a:lnTo>
                    <a:pt x="17884" y="3283"/>
                  </a:lnTo>
                  <a:lnTo>
                    <a:pt x="18395" y="3429"/>
                  </a:lnTo>
                  <a:lnTo>
                    <a:pt x="18742" y="3429"/>
                  </a:lnTo>
                  <a:lnTo>
                    <a:pt x="19354" y="3471"/>
                  </a:lnTo>
                  <a:lnTo>
                    <a:pt x="19967" y="3722"/>
                  </a:lnTo>
                  <a:lnTo>
                    <a:pt x="20293" y="4057"/>
                  </a:lnTo>
                  <a:lnTo>
                    <a:pt x="20375" y="4433"/>
                  </a:lnTo>
                  <a:lnTo>
                    <a:pt x="20538" y="4809"/>
                  </a:lnTo>
                  <a:lnTo>
                    <a:pt x="20722" y="5102"/>
                  </a:lnTo>
                  <a:lnTo>
                    <a:pt x="21600" y="5269"/>
                  </a:lnTo>
                  <a:lnTo>
                    <a:pt x="21518" y="5562"/>
                  </a:lnTo>
                  <a:lnTo>
                    <a:pt x="21498" y="6294"/>
                  </a:lnTo>
                  <a:lnTo>
                    <a:pt x="21253" y="6587"/>
                  </a:lnTo>
                  <a:lnTo>
                    <a:pt x="20783" y="6712"/>
                  </a:lnTo>
                  <a:lnTo>
                    <a:pt x="20375" y="6942"/>
                  </a:lnTo>
                  <a:lnTo>
                    <a:pt x="20232" y="7360"/>
                  </a:lnTo>
                  <a:lnTo>
                    <a:pt x="20395" y="7946"/>
                  </a:lnTo>
                  <a:lnTo>
                    <a:pt x="21294" y="8239"/>
                  </a:lnTo>
                  <a:lnTo>
                    <a:pt x="21008" y="8594"/>
                  </a:lnTo>
                  <a:lnTo>
                    <a:pt x="20089" y="8615"/>
                  </a:lnTo>
                  <a:lnTo>
                    <a:pt x="19803" y="8929"/>
                  </a:lnTo>
                  <a:lnTo>
                    <a:pt x="20089" y="9305"/>
                  </a:lnTo>
                  <a:lnTo>
                    <a:pt x="20232" y="9849"/>
                  </a:lnTo>
                  <a:lnTo>
                    <a:pt x="20110" y="10643"/>
                  </a:lnTo>
                  <a:lnTo>
                    <a:pt x="20457" y="11668"/>
                  </a:lnTo>
                  <a:lnTo>
                    <a:pt x="21049" y="11940"/>
                  </a:lnTo>
                </a:path>
              </a:pathLst>
            </a:custGeom>
            <a:noFill/>
            <a:ln w="3175" cap="flat">
              <a:solidFill>
                <a:srgbClr val="000000"/>
              </a:solidFill>
              <a:prstDash val="solid"/>
              <a:round/>
            </a:ln>
            <a:effectLst/>
          </p:spPr>
          <p:txBody>
            <a:bodyPr wrap="square" lIns="25717" tIns="25717" rIns="25717" bIns="25717" numCol="1" anchor="t">
              <a:noAutofit/>
            </a:bodyPr>
            <a:lstStyle/>
            <a:p>
              <a:endParaRPr sz="1000"/>
            </a:p>
          </p:txBody>
        </p:sp>
        <p:sp>
          <p:nvSpPr>
            <p:cNvPr id="16" name="Shape 73">
              <a:extLst>
                <a:ext uri="{FF2B5EF4-FFF2-40B4-BE49-F238E27FC236}">
                  <a16:creationId xmlns:a16="http://schemas.microsoft.com/office/drawing/2014/main" id="{C8624368-663C-4BA5-A895-CA9ABAB65367}"/>
                </a:ext>
              </a:extLst>
            </p:cNvPr>
            <p:cNvSpPr/>
            <p:nvPr/>
          </p:nvSpPr>
          <p:spPr>
            <a:xfrm>
              <a:off x="3201294" y="1111747"/>
              <a:ext cx="733352" cy="801440"/>
            </a:xfrm>
            <a:custGeom>
              <a:avLst/>
              <a:gdLst/>
              <a:ahLst/>
              <a:cxnLst>
                <a:cxn ang="0">
                  <a:pos x="wd2" y="hd2"/>
                </a:cxn>
                <a:cxn ang="5400000">
                  <a:pos x="wd2" y="hd2"/>
                </a:cxn>
                <a:cxn ang="10800000">
                  <a:pos x="wd2" y="hd2"/>
                </a:cxn>
                <a:cxn ang="16200000">
                  <a:pos x="wd2" y="hd2"/>
                </a:cxn>
              </a:cxnLst>
              <a:rect l="0" t="0" r="r" b="b"/>
              <a:pathLst>
                <a:path w="21600" h="21600" extrusionOk="0">
                  <a:moveTo>
                    <a:pt x="0" y="15873"/>
                  </a:moveTo>
                  <a:lnTo>
                    <a:pt x="66" y="15602"/>
                  </a:lnTo>
                  <a:lnTo>
                    <a:pt x="176" y="15331"/>
                  </a:lnTo>
                  <a:lnTo>
                    <a:pt x="395" y="14996"/>
                  </a:lnTo>
                  <a:lnTo>
                    <a:pt x="680" y="14756"/>
                  </a:lnTo>
                  <a:lnTo>
                    <a:pt x="1295" y="14405"/>
                  </a:lnTo>
                  <a:lnTo>
                    <a:pt x="1998" y="14150"/>
                  </a:lnTo>
                  <a:lnTo>
                    <a:pt x="2437" y="13576"/>
                  </a:lnTo>
                  <a:lnTo>
                    <a:pt x="2656" y="13033"/>
                  </a:lnTo>
                  <a:lnTo>
                    <a:pt x="2722" y="12698"/>
                  </a:lnTo>
                  <a:lnTo>
                    <a:pt x="2678" y="12427"/>
                  </a:lnTo>
                  <a:lnTo>
                    <a:pt x="2634" y="12188"/>
                  </a:lnTo>
                  <a:lnTo>
                    <a:pt x="2239" y="11071"/>
                  </a:lnTo>
                  <a:lnTo>
                    <a:pt x="2151" y="10513"/>
                  </a:lnTo>
                  <a:lnTo>
                    <a:pt x="2283" y="10226"/>
                  </a:lnTo>
                  <a:lnTo>
                    <a:pt x="2546" y="9955"/>
                  </a:lnTo>
                  <a:lnTo>
                    <a:pt x="2568" y="9396"/>
                  </a:lnTo>
                  <a:lnTo>
                    <a:pt x="2480" y="8854"/>
                  </a:lnTo>
                  <a:lnTo>
                    <a:pt x="2129" y="8583"/>
                  </a:lnTo>
                  <a:lnTo>
                    <a:pt x="1778" y="8008"/>
                  </a:lnTo>
                  <a:lnTo>
                    <a:pt x="1580" y="7753"/>
                  </a:lnTo>
                  <a:lnTo>
                    <a:pt x="1580" y="7594"/>
                  </a:lnTo>
                  <a:lnTo>
                    <a:pt x="1668" y="7402"/>
                  </a:lnTo>
                  <a:lnTo>
                    <a:pt x="1822" y="7243"/>
                  </a:lnTo>
                  <a:lnTo>
                    <a:pt x="2063" y="7195"/>
                  </a:lnTo>
                  <a:lnTo>
                    <a:pt x="2437" y="7274"/>
                  </a:lnTo>
                  <a:lnTo>
                    <a:pt x="2722" y="7243"/>
                  </a:lnTo>
                  <a:lnTo>
                    <a:pt x="2722" y="6652"/>
                  </a:lnTo>
                  <a:lnTo>
                    <a:pt x="2832" y="6381"/>
                  </a:lnTo>
                  <a:lnTo>
                    <a:pt x="3271" y="6333"/>
                  </a:lnTo>
                  <a:lnTo>
                    <a:pt x="3710" y="6238"/>
                  </a:lnTo>
                  <a:lnTo>
                    <a:pt x="3754" y="5759"/>
                  </a:lnTo>
                  <a:lnTo>
                    <a:pt x="4346" y="4913"/>
                  </a:lnTo>
                  <a:lnTo>
                    <a:pt x="4741" y="4626"/>
                  </a:lnTo>
                  <a:lnTo>
                    <a:pt x="5115" y="4594"/>
                  </a:lnTo>
                  <a:lnTo>
                    <a:pt x="5356" y="4339"/>
                  </a:lnTo>
                  <a:lnTo>
                    <a:pt x="5378" y="3781"/>
                  </a:lnTo>
                  <a:lnTo>
                    <a:pt x="5400" y="3494"/>
                  </a:lnTo>
                  <a:lnTo>
                    <a:pt x="5707" y="3222"/>
                  </a:lnTo>
                  <a:lnTo>
                    <a:pt x="6037" y="2935"/>
                  </a:lnTo>
                  <a:lnTo>
                    <a:pt x="6146" y="2680"/>
                  </a:lnTo>
                  <a:lnTo>
                    <a:pt x="6388" y="2584"/>
                  </a:lnTo>
                  <a:lnTo>
                    <a:pt x="7024" y="2632"/>
                  </a:lnTo>
                  <a:lnTo>
                    <a:pt x="7420" y="2840"/>
                  </a:lnTo>
                  <a:lnTo>
                    <a:pt x="7749" y="2600"/>
                  </a:lnTo>
                  <a:lnTo>
                    <a:pt x="7771" y="2329"/>
                  </a:lnTo>
                  <a:lnTo>
                    <a:pt x="7924" y="2154"/>
                  </a:lnTo>
                  <a:lnTo>
                    <a:pt x="8100" y="2074"/>
                  </a:lnTo>
                  <a:lnTo>
                    <a:pt x="8429" y="1962"/>
                  </a:lnTo>
                  <a:lnTo>
                    <a:pt x="9768" y="1436"/>
                  </a:lnTo>
                  <a:lnTo>
                    <a:pt x="11085" y="845"/>
                  </a:lnTo>
                  <a:lnTo>
                    <a:pt x="11480" y="271"/>
                  </a:lnTo>
                  <a:lnTo>
                    <a:pt x="11963" y="48"/>
                  </a:lnTo>
                  <a:lnTo>
                    <a:pt x="12446" y="0"/>
                  </a:lnTo>
                  <a:lnTo>
                    <a:pt x="12710" y="48"/>
                  </a:lnTo>
                  <a:lnTo>
                    <a:pt x="12820" y="255"/>
                  </a:lnTo>
                  <a:lnTo>
                    <a:pt x="12732" y="526"/>
                  </a:lnTo>
                  <a:lnTo>
                    <a:pt x="12512" y="814"/>
                  </a:lnTo>
                  <a:lnTo>
                    <a:pt x="12205" y="1021"/>
                  </a:lnTo>
                  <a:lnTo>
                    <a:pt x="12051" y="1372"/>
                  </a:lnTo>
                  <a:lnTo>
                    <a:pt x="12051" y="1866"/>
                  </a:lnTo>
                  <a:lnTo>
                    <a:pt x="11568" y="2233"/>
                  </a:lnTo>
                  <a:lnTo>
                    <a:pt x="10712" y="2632"/>
                  </a:lnTo>
                  <a:lnTo>
                    <a:pt x="10098" y="3270"/>
                  </a:lnTo>
                  <a:lnTo>
                    <a:pt x="9812" y="4722"/>
                  </a:lnTo>
                  <a:lnTo>
                    <a:pt x="9000" y="5711"/>
                  </a:lnTo>
                  <a:lnTo>
                    <a:pt x="9000" y="5950"/>
                  </a:lnTo>
                  <a:lnTo>
                    <a:pt x="9329" y="5966"/>
                  </a:lnTo>
                  <a:lnTo>
                    <a:pt x="10163" y="5759"/>
                  </a:lnTo>
                  <a:lnTo>
                    <a:pt x="10471" y="5998"/>
                  </a:lnTo>
                  <a:lnTo>
                    <a:pt x="10690" y="7258"/>
                  </a:lnTo>
                  <a:lnTo>
                    <a:pt x="11239" y="7817"/>
                  </a:lnTo>
                  <a:lnTo>
                    <a:pt x="12183" y="8168"/>
                  </a:lnTo>
                  <a:lnTo>
                    <a:pt x="13083" y="8264"/>
                  </a:lnTo>
                  <a:lnTo>
                    <a:pt x="14049" y="8024"/>
                  </a:lnTo>
                  <a:lnTo>
                    <a:pt x="14576" y="8088"/>
                  </a:lnTo>
                  <a:lnTo>
                    <a:pt x="15344" y="8455"/>
                  </a:lnTo>
                  <a:lnTo>
                    <a:pt x="15915" y="8997"/>
                  </a:lnTo>
                  <a:lnTo>
                    <a:pt x="16507" y="9556"/>
                  </a:lnTo>
                  <a:lnTo>
                    <a:pt x="17254" y="9763"/>
                  </a:lnTo>
                  <a:lnTo>
                    <a:pt x="18198" y="9492"/>
                  </a:lnTo>
                  <a:lnTo>
                    <a:pt x="19493" y="9747"/>
                  </a:lnTo>
                  <a:lnTo>
                    <a:pt x="19800" y="10242"/>
                  </a:lnTo>
                  <a:lnTo>
                    <a:pt x="19778" y="10816"/>
                  </a:lnTo>
                  <a:lnTo>
                    <a:pt x="19515" y="11550"/>
                  </a:lnTo>
                  <a:lnTo>
                    <a:pt x="19646" y="12108"/>
                  </a:lnTo>
                  <a:lnTo>
                    <a:pt x="20063" y="12395"/>
                  </a:lnTo>
                  <a:lnTo>
                    <a:pt x="20546" y="12523"/>
                  </a:lnTo>
                  <a:lnTo>
                    <a:pt x="20832" y="12874"/>
                  </a:lnTo>
                  <a:lnTo>
                    <a:pt x="20261" y="13241"/>
                  </a:lnTo>
                  <a:lnTo>
                    <a:pt x="20415" y="13991"/>
                  </a:lnTo>
                  <a:lnTo>
                    <a:pt x="21007" y="14597"/>
                  </a:lnTo>
                  <a:lnTo>
                    <a:pt x="21446" y="15267"/>
                  </a:lnTo>
                  <a:lnTo>
                    <a:pt x="21600" y="16144"/>
                  </a:lnTo>
                  <a:lnTo>
                    <a:pt x="20920" y="16272"/>
                  </a:lnTo>
                  <a:lnTo>
                    <a:pt x="20656" y="16064"/>
                  </a:lnTo>
                  <a:lnTo>
                    <a:pt x="20590" y="15474"/>
                  </a:lnTo>
                  <a:lnTo>
                    <a:pt x="20437" y="15235"/>
                  </a:lnTo>
                  <a:lnTo>
                    <a:pt x="20020" y="15362"/>
                  </a:lnTo>
                  <a:lnTo>
                    <a:pt x="19910" y="15650"/>
                  </a:lnTo>
                  <a:lnTo>
                    <a:pt x="19624" y="15650"/>
                  </a:lnTo>
                  <a:lnTo>
                    <a:pt x="19251" y="15410"/>
                  </a:lnTo>
                  <a:lnTo>
                    <a:pt x="18680" y="15522"/>
                  </a:lnTo>
                  <a:lnTo>
                    <a:pt x="18439" y="15873"/>
                  </a:lnTo>
                  <a:lnTo>
                    <a:pt x="18154" y="16001"/>
                  </a:lnTo>
                  <a:lnTo>
                    <a:pt x="17539" y="15793"/>
                  </a:lnTo>
                  <a:lnTo>
                    <a:pt x="16880" y="15841"/>
                  </a:lnTo>
                  <a:lnTo>
                    <a:pt x="16551" y="15985"/>
                  </a:lnTo>
                  <a:lnTo>
                    <a:pt x="16617" y="16176"/>
                  </a:lnTo>
                  <a:lnTo>
                    <a:pt x="17012" y="16240"/>
                  </a:lnTo>
                  <a:lnTo>
                    <a:pt x="17561" y="16336"/>
                  </a:lnTo>
                  <a:lnTo>
                    <a:pt x="17846" y="16543"/>
                  </a:lnTo>
                  <a:lnTo>
                    <a:pt x="17759" y="16814"/>
                  </a:lnTo>
                  <a:lnTo>
                    <a:pt x="16771" y="17229"/>
                  </a:lnTo>
                  <a:lnTo>
                    <a:pt x="16398" y="17468"/>
                  </a:lnTo>
                  <a:lnTo>
                    <a:pt x="16222" y="17915"/>
                  </a:lnTo>
                  <a:lnTo>
                    <a:pt x="16376" y="18425"/>
                  </a:lnTo>
                  <a:lnTo>
                    <a:pt x="16837" y="19016"/>
                  </a:lnTo>
                  <a:lnTo>
                    <a:pt x="17451" y="19558"/>
                  </a:lnTo>
                  <a:lnTo>
                    <a:pt x="17605" y="20037"/>
                  </a:lnTo>
                  <a:lnTo>
                    <a:pt x="17539" y="20579"/>
                  </a:lnTo>
                  <a:lnTo>
                    <a:pt x="17298" y="20962"/>
                  </a:lnTo>
                  <a:lnTo>
                    <a:pt x="17144" y="21600"/>
                  </a:lnTo>
                  <a:lnTo>
                    <a:pt x="16112" y="21552"/>
                  </a:lnTo>
                  <a:lnTo>
                    <a:pt x="15563" y="21361"/>
                  </a:lnTo>
                  <a:lnTo>
                    <a:pt x="15234" y="21105"/>
                  </a:lnTo>
                  <a:lnTo>
                    <a:pt x="14817" y="21090"/>
                  </a:lnTo>
                  <a:lnTo>
                    <a:pt x="14268" y="21137"/>
                  </a:lnTo>
                  <a:lnTo>
                    <a:pt x="13983" y="21393"/>
                  </a:lnTo>
                  <a:lnTo>
                    <a:pt x="13676" y="21425"/>
                  </a:lnTo>
                  <a:lnTo>
                    <a:pt x="13346" y="21393"/>
                  </a:lnTo>
                  <a:lnTo>
                    <a:pt x="12798" y="21233"/>
                  </a:lnTo>
                  <a:lnTo>
                    <a:pt x="12051" y="21153"/>
                  </a:lnTo>
                  <a:lnTo>
                    <a:pt x="11437" y="21425"/>
                  </a:lnTo>
                  <a:lnTo>
                    <a:pt x="11107" y="21425"/>
                  </a:lnTo>
                  <a:lnTo>
                    <a:pt x="10756" y="21153"/>
                  </a:lnTo>
                  <a:lnTo>
                    <a:pt x="10383" y="20483"/>
                  </a:lnTo>
                  <a:lnTo>
                    <a:pt x="9812" y="19877"/>
                  </a:lnTo>
                  <a:lnTo>
                    <a:pt x="8210" y="19399"/>
                  </a:lnTo>
                  <a:lnTo>
                    <a:pt x="6520" y="18569"/>
                  </a:lnTo>
                  <a:lnTo>
                    <a:pt x="5224" y="18234"/>
                  </a:lnTo>
                  <a:lnTo>
                    <a:pt x="4434" y="18170"/>
                  </a:lnTo>
                  <a:lnTo>
                    <a:pt x="3754" y="18266"/>
                  </a:lnTo>
                  <a:lnTo>
                    <a:pt x="3293" y="18202"/>
                  </a:lnTo>
                  <a:lnTo>
                    <a:pt x="3051" y="17931"/>
                  </a:lnTo>
                  <a:lnTo>
                    <a:pt x="3095" y="17452"/>
                  </a:lnTo>
                  <a:lnTo>
                    <a:pt x="3183" y="17085"/>
                  </a:lnTo>
                  <a:lnTo>
                    <a:pt x="2963" y="17022"/>
                  </a:lnTo>
                  <a:lnTo>
                    <a:pt x="2107" y="17053"/>
                  </a:lnTo>
                  <a:lnTo>
                    <a:pt x="1449" y="16926"/>
                  </a:lnTo>
                  <a:lnTo>
                    <a:pt x="790" y="16591"/>
                  </a:lnTo>
                  <a:lnTo>
                    <a:pt x="132" y="16176"/>
                  </a:lnTo>
                  <a:lnTo>
                    <a:pt x="0" y="15873"/>
                  </a:lnTo>
                  <a:close/>
                </a:path>
              </a:pathLst>
            </a:custGeom>
            <a:solidFill>
              <a:srgbClr val="FFFF00"/>
            </a:solidFill>
            <a:ln w="12700" cap="flat">
              <a:noFill/>
              <a:miter lim="400000"/>
            </a:ln>
            <a:effectLst/>
          </p:spPr>
          <p:txBody>
            <a:bodyPr wrap="square" lIns="25717" tIns="25717" rIns="25717" bIns="25717" numCol="1" anchor="t">
              <a:noAutofit/>
            </a:bodyPr>
            <a:lstStyle/>
            <a:p>
              <a:endParaRPr sz="1000"/>
            </a:p>
          </p:txBody>
        </p:sp>
        <p:sp>
          <p:nvSpPr>
            <p:cNvPr id="17" name="Shape 74">
              <a:extLst>
                <a:ext uri="{FF2B5EF4-FFF2-40B4-BE49-F238E27FC236}">
                  <a16:creationId xmlns:a16="http://schemas.microsoft.com/office/drawing/2014/main" id="{159CC2EA-4DCA-47F7-B709-4A127705C665}"/>
                </a:ext>
              </a:extLst>
            </p:cNvPr>
            <p:cNvSpPr/>
            <p:nvPr/>
          </p:nvSpPr>
          <p:spPr>
            <a:xfrm>
              <a:off x="3201294" y="1111747"/>
              <a:ext cx="733352" cy="801440"/>
            </a:xfrm>
            <a:custGeom>
              <a:avLst/>
              <a:gdLst/>
              <a:ahLst/>
              <a:cxnLst>
                <a:cxn ang="0">
                  <a:pos x="wd2" y="hd2"/>
                </a:cxn>
                <a:cxn ang="5400000">
                  <a:pos x="wd2" y="hd2"/>
                </a:cxn>
                <a:cxn ang="10800000">
                  <a:pos x="wd2" y="hd2"/>
                </a:cxn>
                <a:cxn ang="16200000">
                  <a:pos x="wd2" y="hd2"/>
                </a:cxn>
              </a:cxnLst>
              <a:rect l="0" t="0" r="r" b="b"/>
              <a:pathLst>
                <a:path w="21600" h="21600" extrusionOk="0">
                  <a:moveTo>
                    <a:pt x="0" y="15873"/>
                  </a:moveTo>
                  <a:lnTo>
                    <a:pt x="66" y="15602"/>
                  </a:lnTo>
                  <a:lnTo>
                    <a:pt x="176" y="15331"/>
                  </a:lnTo>
                  <a:lnTo>
                    <a:pt x="395" y="14996"/>
                  </a:lnTo>
                  <a:lnTo>
                    <a:pt x="680" y="14756"/>
                  </a:lnTo>
                  <a:lnTo>
                    <a:pt x="1295" y="14405"/>
                  </a:lnTo>
                  <a:lnTo>
                    <a:pt x="1998" y="14150"/>
                  </a:lnTo>
                  <a:lnTo>
                    <a:pt x="2437" y="13576"/>
                  </a:lnTo>
                  <a:lnTo>
                    <a:pt x="2656" y="13033"/>
                  </a:lnTo>
                  <a:lnTo>
                    <a:pt x="2722" y="12698"/>
                  </a:lnTo>
                  <a:lnTo>
                    <a:pt x="2678" y="12427"/>
                  </a:lnTo>
                  <a:lnTo>
                    <a:pt x="2634" y="12188"/>
                  </a:lnTo>
                  <a:lnTo>
                    <a:pt x="2239" y="11071"/>
                  </a:lnTo>
                  <a:lnTo>
                    <a:pt x="2151" y="10513"/>
                  </a:lnTo>
                  <a:lnTo>
                    <a:pt x="2283" y="10226"/>
                  </a:lnTo>
                  <a:lnTo>
                    <a:pt x="2546" y="9955"/>
                  </a:lnTo>
                  <a:lnTo>
                    <a:pt x="2568" y="9396"/>
                  </a:lnTo>
                  <a:lnTo>
                    <a:pt x="2480" y="8854"/>
                  </a:lnTo>
                  <a:lnTo>
                    <a:pt x="2129" y="8583"/>
                  </a:lnTo>
                  <a:lnTo>
                    <a:pt x="1778" y="8008"/>
                  </a:lnTo>
                  <a:lnTo>
                    <a:pt x="1580" y="7753"/>
                  </a:lnTo>
                  <a:lnTo>
                    <a:pt x="1580" y="7594"/>
                  </a:lnTo>
                  <a:lnTo>
                    <a:pt x="1668" y="7402"/>
                  </a:lnTo>
                  <a:lnTo>
                    <a:pt x="1822" y="7243"/>
                  </a:lnTo>
                  <a:lnTo>
                    <a:pt x="2063" y="7195"/>
                  </a:lnTo>
                  <a:lnTo>
                    <a:pt x="2437" y="7274"/>
                  </a:lnTo>
                  <a:lnTo>
                    <a:pt x="2722" y="7243"/>
                  </a:lnTo>
                  <a:lnTo>
                    <a:pt x="2722" y="6652"/>
                  </a:lnTo>
                  <a:lnTo>
                    <a:pt x="2832" y="6381"/>
                  </a:lnTo>
                  <a:lnTo>
                    <a:pt x="3271" y="6333"/>
                  </a:lnTo>
                  <a:lnTo>
                    <a:pt x="3710" y="6238"/>
                  </a:lnTo>
                  <a:lnTo>
                    <a:pt x="3754" y="5759"/>
                  </a:lnTo>
                  <a:lnTo>
                    <a:pt x="4346" y="4913"/>
                  </a:lnTo>
                  <a:lnTo>
                    <a:pt x="4741" y="4626"/>
                  </a:lnTo>
                  <a:lnTo>
                    <a:pt x="5115" y="4594"/>
                  </a:lnTo>
                  <a:lnTo>
                    <a:pt x="5356" y="4339"/>
                  </a:lnTo>
                  <a:lnTo>
                    <a:pt x="5378" y="3781"/>
                  </a:lnTo>
                  <a:lnTo>
                    <a:pt x="5400" y="3494"/>
                  </a:lnTo>
                  <a:lnTo>
                    <a:pt x="5707" y="3222"/>
                  </a:lnTo>
                  <a:lnTo>
                    <a:pt x="6037" y="2935"/>
                  </a:lnTo>
                  <a:lnTo>
                    <a:pt x="6146" y="2680"/>
                  </a:lnTo>
                  <a:lnTo>
                    <a:pt x="6388" y="2584"/>
                  </a:lnTo>
                  <a:lnTo>
                    <a:pt x="7024" y="2632"/>
                  </a:lnTo>
                  <a:lnTo>
                    <a:pt x="7420" y="2840"/>
                  </a:lnTo>
                  <a:lnTo>
                    <a:pt x="7749" y="2600"/>
                  </a:lnTo>
                  <a:lnTo>
                    <a:pt x="7771" y="2329"/>
                  </a:lnTo>
                  <a:lnTo>
                    <a:pt x="7924" y="2154"/>
                  </a:lnTo>
                  <a:lnTo>
                    <a:pt x="8100" y="2074"/>
                  </a:lnTo>
                  <a:lnTo>
                    <a:pt x="8429" y="1962"/>
                  </a:lnTo>
                  <a:lnTo>
                    <a:pt x="9768" y="1436"/>
                  </a:lnTo>
                  <a:lnTo>
                    <a:pt x="11085" y="845"/>
                  </a:lnTo>
                  <a:lnTo>
                    <a:pt x="11480" y="271"/>
                  </a:lnTo>
                  <a:lnTo>
                    <a:pt x="11963" y="48"/>
                  </a:lnTo>
                  <a:lnTo>
                    <a:pt x="12446" y="0"/>
                  </a:lnTo>
                  <a:lnTo>
                    <a:pt x="12710" y="48"/>
                  </a:lnTo>
                  <a:lnTo>
                    <a:pt x="12820" y="255"/>
                  </a:lnTo>
                  <a:lnTo>
                    <a:pt x="12732" y="526"/>
                  </a:lnTo>
                  <a:lnTo>
                    <a:pt x="12512" y="814"/>
                  </a:lnTo>
                  <a:lnTo>
                    <a:pt x="12205" y="1021"/>
                  </a:lnTo>
                  <a:lnTo>
                    <a:pt x="12051" y="1372"/>
                  </a:lnTo>
                  <a:lnTo>
                    <a:pt x="12051" y="1866"/>
                  </a:lnTo>
                  <a:lnTo>
                    <a:pt x="11568" y="2233"/>
                  </a:lnTo>
                  <a:lnTo>
                    <a:pt x="10712" y="2632"/>
                  </a:lnTo>
                  <a:lnTo>
                    <a:pt x="10098" y="3270"/>
                  </a:lnTo>
                  <a:lnTo>
                    <a:pt x="9812" y="4722"/>
                  </a:lnTo>
                  <a:lnTo>
                    <a:pt x="9000" y="5711"/>
                  </a:lnTo>
                  <a:lnTo>
                    <a:pt x="9000" y="5950"/>
                  </a:lnTo>
                  <a:lnTo>
                    <a:pt x="9329" y="5966"/>
                  </a:lnTo>
                  <a:lnTo>
                    <a:pt x="10163" y="5759"/>
                  </a:lnTo>
                  <a:lnTo>
                    <a:pt x="10471" y="5998"/>
                  </a:lnTo>
                  <a:lnTo>
                    <a:pt x="10690" y="7258"/>
                  </a:lnTo>
                  <a:lnTo>
                    <a:pt x="11239" y="7817"/>
                  </a:lnTo>
                  <a:lnTo>
                    <a:pt x="12183" y="8168"/>
                  </a:lnTo>
                  <a:lnTo>
                    <a:pt x="13083" y="8264"/>
                  </a:lnTo>
                  <a:lnTo>
                    <a:pt x="14049" y="8024"/>
                  </a:lnTo>
                  <a:lnTo>
                    <a:pt x="14576" y="8088"/>
                  </a:lnTo>
                  <a:lnTo>
                    <a:pt x="15344" y="8455"/>
                  </a:lnTo>
                  <a:lnTo>
                    <a:pt x="15915" y="8997"/>
                  </a:lnTo>
                  <a:lnTo>
                    <a:pt x="16507" y="9556"/>
                  </a:lnTo>
                  <a:lnTo>
                    <a:pt x="17254" y="9763"/>
                  </a:lnTo>
                  <a:lnTo>
                    <a:pt x="18198" y="9492"/>
                  </a:lnTo>
                  <a:lnTo>
                    <a:pt x="19493" y="9747"/>
                  </a:lnTo>
                  <a:lnTo>
                    <a:pt x="19800" y="10242"/>
                  </a:lnTo>
                  <a:lnTo>
                    <a:pt x="19778" y="10816"/>
                  </a:lnTo>
                  <a:lnTo>
                    <a:pt x="19515" y="11550"/>
                  </a:lnTo>
                  <a:lnTo>
                    <a:pt x="19646" y="12108"/>
                  </a:lnTo>
                  <a:lnTo>
                    <a:pt x="20063" y="12395"/>
                  </a:lnTo>
                  <a:lnTo>
                    <a:pt x="20546" y="12523"/>
                  </a:lnTo>
                  <a:lnTo>
                    <a:pt x="20832" y="12874"/>
                  </a:lnTo>
                  <a:lnTo>
                    <a:pt x="20261" y="13241"/>
                  </a:lnTo>
                  <a:lnTo>
                    <a:pt x="20415" y="13991"/>
                  </a:lnTo>
                  <a:lnTo>
                    <a:pt x="21007" y="14597"/>
                  </a:lnTo>
                  <a:lnTo>
                    <a:pt x="21446" y="15267"/>
                  </a:lnTo>
                  <a:lnTo>
                    <a:pt x="21600" y="16144"/>
                  </a:lnTo>
                  <a:lnTo>
                    <a:pt x="20920" y="16272"/>
                  </a:lnTo>
                  <a:lnTo>
                    <a:pt x="20656" y="16064"/>
                  </a:lnTo>
                  <a:lnTo>
                    <a:pt x="20590" y="15474"/>
                  </a:lnTo>
                  <a:lnTo>
                    <a:pt x="20437" y="15235"/>
                  </a:lnTo>
                  <a:lnTo>
                    <a:pt x="20020" y="15362"/>
                  </a:lnTo>
                  <a:lnTo>
                    <a:pt x="19910" y="15650"/>
                  </a:lnTo>
                  <a:lnTo>
                    <a:pt x="19624" y="15650"/>
                  </a:lnTo>
                  <a:lnTo>
                    <a:pt x="19251" y="15410"/>
                  </a:lnTo>
                  <a:lnTo>
                    <a:pt x="18680" y="15522"/>
                  </a:lnTo>
                  <a:lnTo>
                    <a:pt x="18439" y="15873"/>
                  </a:lnTo>
                  <a:lnTo>
                    <a:pt x="18154" y="16001"/>
                  </a:lnTo>
                  <a:lnTo>
                    <a:pt x="17539" y="15793"/>
                  </a:lnTo>
                  <a:lnTo>
                    <a:pt x="16880" y="15841"/>
                  </a:lnTo>
                  <a:lnTo>
                    <a:pt x="16551" y="15985"/>
                  </a:lnTo>
                  <a:lnTo>
                    <a:pt x="16617" y="16176"/>
                  </a:lnTo>
                  <a:lnTo>
                    <a:pt x="17012" y="16240"/>
                  </a:lnTo>
                  <a:lnTo>
                    <a:pt x="17561" y="16336"/>
                  </a:lnTo>
                  <a:lnTo>
                    <a:pt x="17846" y="16543"/>
                  </a:lnTo>
                  <a:lnTo>
                    <a:pt x="17759" y="16814"/>
                  </a:lnTo>
                  <a:lnTo>
                    <a:pt x="16771" y="17229"/>
                  </a:lnTo>
                  <a:lnTo>
                    <a:pt x="16398" y="17468"/>
                  </a:lnTo>
                  <a:lnTo>
                    <a:pt x="16222" y="17915"/>
                  </a:lnTo>
                  <a:lnTo>
                    <a:pt x="16376" y="18425"/>
                  </a:lnTo>
                  <a:lnTo>
                    <a:pt x="16837" y="19016"/>
                  </a:lnTo>
                  <a:lnTo>
                    <a:pt x="17451" y="19558"/>
                  </a:lnTo>
                  <a:lnTo>
                    <a:pt x="17605" y="20037"/>
                  </a:lnTo>
                  <a:lnTo>
                    <a:pt x="17539" y="20579"/>
                  </a:lnTo>
                  <a:lnTo>
                    <a:pt x="17298" y="20962"/>
                  </a:lnTo>
                  <a:lnTo>
                    <a:pt x="17144" y="21600"/>
                  </a:lnTo>
                  <a:lnTo>
                    <a:pt x="16112" y="21552"/>
                  </a:lnTo>
                  <a:lnTo>
                    <a:pt x="15563" y="21361"/>
                  </a:lnTo>
                  <a:lnTo>
                    <a:pt x="15234" y="21105"/>
                  </a:lnTo>
                  <a:lnTo>
                    <a:pt x="14817" y="21090"/>
                  </a:lnTo>
                  <a:lnTo>
                    <a:pt x="14268" y="21137"/>
                  </a:lnTo>
                  <a:lnTo>
                    <a:pt x="13983" y="21393"/>
                  </a:lnTo>
                  <a:lnTo>
                    <a:pt x="13676" y="21425"/>
                  </a:lnTo>
                  <a:lnTo>
                    <a:pt x="13346" y="21393"/>
                  </a:lnTo>
                  <a:lnTo>
                    <a:pt x="12798" y="21233"/>
                  </a:lnTo>
                  <a:lnTo>
                    <a:pt x="12051" y="21153"/>
                  </a:lnTo>
                  <a:lnTo>
                    <a:pt x="11437" y="21425"/>
                  </a:lnTo>
                  <a:lnTo>
                    <a:pt x="11107" y="21425"/>
                  </a:lnTo>
                  <a:lnTo>
                    <a:pt x="10756" y="21153"/>
                  </a:lnTo>
                  <a:lnTo>
                    <a:pt x="10383" y="20483"/>
                  </a:lnTo>
                  <a:lnTo>
                    <a:pt x="9812" y="19877"/>
                  </a:lnTo>
                  <a:lnTo>
                    <a:pt x="8210" y="19399"/>
                  </a:lnTo>
                  <a:lnTo>
                    <a:pt x="6520" y="18569"/>
                  </a:lnTo>
                  <a:lnTo>
                    <a:pt x="5224" y="18234"/>
                  </a:lnTo>
                  <a:lnTo>
                    <a:pt x="4434" y="18170"/>
                  </a:lnTo>
                  <a:lnTo>
                    <a:pt x="3754" y="18266"/>
                  </a:lnTo>
                  <a:lnTo>
                    <a:pt x="3293" y="18202"/>
                  </a:lnTo>
                  <a:lnTo>
                    <a:pt x="3051" y="17931"/>
                  </a:lnTo>
                  <a:lnTo>
                    <a:pt x="3095" y="17452"/>
                  </a:lnTo>
                  <a:lnTo>
                    <a:pt x="3183" y="17085"/>
                  </a:lnTo>
                  <a:lnTo>
                    <a:pt x="2963" y="17022"/>
                  </a:lnTo>
                  <a:lnTo>
                    <a:pt x="2107" y="17053"/>
                  </a:lnTo>
                  <a:lnTo>
                    <a:pt x="1449" y="16926"/>
                  </a:lnTo>
                  <a:lnTo>
                    <a:pt x="790" y="16591"/>
                  </a:lnTo>
                  <a:lnTo>
                    <a:pt x="132" y="16176"/>
                  </a:lnTo>
                  <a:lnTo>
                    <a:pt x="0" y="15873"/>
                  </a:lnTo>
                </a:path>
              </a:pathLst>
            </a:custGeom>
            <a:noFill/>
            <a:ln w="3175" cap="flat">
              <a:solidFill>
                <a:srgbClr val="000000"/>
              </a:solidFill>
              <a:prstDash val="solid"/>
              <a:round/>
            </a:ln>
            <a:effectLst/>
          </p:spPr>
          <p:txBody>
            <a:bodyPr wrap="square" lIns="25717" tIns="25717" rIns="25717" bIns="25717" numCol="1" anchor="t">
              <a:noAutofit/>
            </a:bodyPr>
            <a:lstStyle/>
            <a:p>
              <a:endParaRPr sz="1000"/>
            </a:p>
          </p:txBody>
        </p:sp>
        <p:sp>
          <p:nvSpPr>
            <p:cNvPr id="18" name="Shape 75">
              <a:extLst>
                <a:ext uri="{FF2B5EF4-FFF2-40B4-BE49-F238E27FC236}">
                  <a16:creationId xmlns:a16="http://schemas.microsoft.com/office/drawing/2014/main" id="{F1038C3D-FCED-44DC-8B3F-7DE8EFD78B31}"/>
                </a:ext>
              </a:extLst>
            </p:cNvPr>
            <p:cNvSpPr/>
            <p:nvPr/>
          </p:nvSpPr>
          <p:spPr>
            <a:xfrm>
              <a:off x="3110881" y="1701107"/>
              <a:ext cx="324818" cy="353840"/>
            </a:xfrm>
            <a:custGeom>
              <a:avLst/>
              <a:gdLst/>
              <a:ahLst/>
              <a:cxnLst>
                <a:cxn ang="0">
                  <a:pos x="wd2" y="hd2"/>
                </a:cxn>
                <a:cxn ang="5400000">
                  <a:pos x="wd2" y="hd2"/>
                </a:cxn>
                <a:cxn ang="10800000">
                  <a:pos x="wd2" y="hd2"/>
                </a:cxn>
                <a:cxn ang="16200000">
                  <a:pos x="wd2" y="hd2"/>
                </a:cxn>
              </a:cxnLst>
              <a:rect l="0" t="0" r="r" b="b"/>
              <a:pathLst>
                <a:path w="21600" h="21600" extrusionOk="0">
                  <a:moveTo>
                    <a:pt x="446" y="15830"/>
                  </a:moveTo>
                  <a:lnTo>
                    <a:pt x="1833" y="14496"/>
                  </a:lnTo>
                  <a:lnTo>
                    <a:pt x="2675" y="13883"/>
                  </a:lnTo>
                  <a:lnTo>
                    <a:pt x="3319" y="13198"/>
                  </a:lnTo>
                  <a:lnTo>
                    <a:pt x="3468" y="12621"/>
                  </a:lnTo>
                  <a:lnTo>
                    <a:pt x="3220" y="12044"/>
                  </a:lnTo>
                  <a:lnTo>
                    <a:pt x="2675" y="12044"/>
                  </a:lnTo>
                  <a:lnTo>
                    <a:pt x="1982" y="12477"/>
                  </a:lnTo>
                  <a:lnTo>
                    <a:pt x="1437" y="12621"/>
                  </a:lnTo>
                  <a:lnTo>
                    <a:pt x="892" y="12621"/>
                  </a:lnTo>
                  <a:lnTo>
                    <a:pt x="545" y="12369"/>
                  </a:lnTo>
                  <a:lnTo>
                    <a:pt x="297" y="12080"/>
                  </a:lnTo>
                  <a:lnTo>
                    <a:pt x="99" y="11359"/>
                  </a:lnTo>
                  <a:lnTo>
                    <a:pt x="0" y="10746"/>
                  </a:lnTo>
                  <a:lnTo>
                    <a:pt x="149" y="10205"/>
                  </a:lnTo>
                  <a:lnTo>
                    <a:pt x="594" y="8330"/>
                  </a:lnTo>
                  <a:lnTo>
                    <a:pt x="1338" y="6347"/>
                  </a:lnTo>
                  <a:lnTo>
                    <a:pt x="2477" y="3858"/>
                  </a:lnTo>
                  <a:lnTo>
                    <a:pt x="2923" y="2596"/>
                  </a:lnTo>
                  <a:lnTo>
                    <a:pt x="3369" y="1767"/>
                  </a:lnTo>
                  <a:lnTo>
                    <a:pt x="3815" y="1334"/>
                  </a:lnTo>
                  <a:lnTo>
                    <a:pt x="4905" y="613"/>
                  </a:lnTo>
                  <a:lnTo>
                    <a:pt x="5945" y="0"/>
                  </a:lnTo>
                  <a:lnTo>
                    <a:pt x="6242" y="685"/>
                  </a:lnTo>
                  <a:lnTo>
                    <a:pt x="7728" y="1623"/>
                  </a:lnTo>
                  <a:lnTo>
                    <a:pt x="9215" y="2380"/>
                  </a:lnTo>
                  <a:lnTo>
                    <a:pt x="10701" y="2668"/>
                  </a:lnTo>
                  <a:lnTo>
                    <a:pt x="12633" y="2596"/>
                  </a:lnTo>
                  <a:lnTo>
                    <a:pt x="13128" y="2741"/>
                  </a:lnTo>
                  <a:lnTo>
                    <a:pt x="12930" y="3570"/>
                  </a:lnTo>
                  <a:lnTo>
                    <a:pt x="12831" y="4652"/>
                  </a:lnTo>
                  <a:lnTo>
                    <a:pt x="13376" y="5265"/>
                  </a:lnTo>
                  <a:lnTo>
                    <a:pt x="14417" y="5409"/>
                  </a:lnTo>
                  <a:lnTo>
                    <a:pt x="15952" y="5193"/>
                  </a:lnTo>
                  <a:lnTo>
                    <a:pt x="17736" y="5337"/>
                  </a:lnTo>
                  <a:lnTo>
                    <a:pt x="20659" y="6094"/>
                  </a:lnTo>
                  <a:lnTo>
                    <a:pt x="20361" y="7032"/>
                  </a:lnTo>
                  <a:lnTo>
                    <a:pt x="21105" y="8077"/>
                  </a:lnTo>
                  <a:lnTo>
                    <a:pt x="21600" y="9267"/>
                  </a:lnTo>
                  <a:lnTo>
                    <a:pt x="21501" y="10169"/>
                  </a:lnTo>
                  <a:lnTo>
                    <a:pt x="20906" y="11034"/>
                  </a:lnTo>
                  <a:lnTo>
                    <a:pt x="19618" y="11683"/>
                  </a:lnTo>
                  <a:lnTo>
                    <a:pt x="18925" y="12188"/>
                  </a:lnTo>
                  <a:lnTo>
                    <a:pt x="18479" y="13198"/>
                  </a:lnTo>
                  <a:lnTo>
                    <a:pt x="17587" y="13775"/>
                  </a:lnTo>
                  <a:lnTo>
                    <a:pt x="14565" y="14244"/>
                  </a:lnTo>
                  <a:lnTo>
                    <a:pt x="11593" y="15145"/>
                  </a:lnTo>
                  <a:lnTo>
                    <a:pt x="10800" y="15542"/>
                  </a:lnTo>
                  <a:lnTo>
                    <a:pt x="10206" y="16335"/>
                  </a:lnTo>
                  <a:lnTo>
                    <a:pt x="9908" y="18210"/>
                  </a:lnTo>
                  <a:lnTo>
                    <a:pt x="9215" y="19977"/>
                  </a:lnTo>
                  <a:lnTo>
                    <a:pt x="8125" y="21023"/>
                  </a:lnTo>
                  <a:lnTo>
                    <a:pt x="6688" y="21600"/>
                  </a:lnTo>
                  <a:lnTo>
                    <a:pt x="5796" y="21492"/>
                  </a:lnTo>
                  <a:lnTo>
                    <a:pt x="5301" y="20662"/>
                  </a:lnTo>
                  <a:lnTo>
                    <a:pt x="4756" y="20122"/>
                  </a:lnTo>
                  <a:lnTo>
                    <a:pt x="3815" y="19869"/>
                  </a:lnTo>
                  <a:lnTo>
                    <a:pt x="3022" y="20266"/>
                  </a:lnTo>
                  <a:lnTo>
                    <a:pt x="2378" y="20013"/>
                  </a:lnTo>
                  <a:lnTo>
                    <a:pt x="2180" y="19292"/>
                  </a:lnTo>
                  <a:lnTo>
                    <a:pt x="2477" y="17886"/>
                  </a:lnTo>
                  <a:lnTo>
                    <a:pt x="2031" y="16624"/>
                  </a:lnTo>
                  <a:lnTo>
                    <a:pt x="842" y="15830"/>
                  </a:lnTo>
                  <a:lnTo>
                    <a:pt x="446" y="15830"/>
                  </a:lnTo>
                  <a:close/>
                </a:path>
              </a:pathLst>
            </a:custGeom>
            <a:solidFill>
              <a:srgbClr val="FF7F00"/>
            </a:solidFill>
            <a:ln w="12700" cap="flat">
              <a:noFill/>
              <a:miter lim="400000"/>
            </a:ln>
            <a:effectLst/>
          </p:spPr>
          <p:txBody>
            <a:bodyPr wrap="square" lIns="25717" tIns="25717" rIns="25717" bIns="25717" numCol="1" anchor="t">
              <a:noAutofit/>
            </a:bodyPr>
            <a:lstStyle/>
            <a:p>
              <a:endParaRPr sz="1000"/>
            </a:p>
          </p:txBody>
        </p:sp>
        <p:sp>
          <p:nvSpPr>
            <p:cNvPr id="19" name="Shape 76">
              <a:extLst>
                <a:ext uri="{FF2B5EF4-FFF2-40B4-BE49-F238E27FC236}">
                  <a16:creationId xmlns:a16="http://schemas.microsoft.com/office/drawing/2014/main" id="{098FA968-30AF-44AA-B0FC-E4AC7F7DC1F0}"/>
                </a:ext>
              </a:extLst>
            </p:cNvPr>
            <p:cNvSpPr/>
            <p:nvPr/>
          </p:nvSpPr>
          <p:spPr>
            <a:xfrm>
              <a:off x="3110881" y="1701107"/>
              <a:ext cx="324818" cy="353840"/>
            </a:xfrm>
            <a:custGeom>
              <a:avLst/>
              <a:gdLst/>
              <a:ahLst/>
              <a:cxnLst>
                <a:cxn ang="0">
                  <a:pos x="wd2" y="hd2"/>
                </a:cxn>
                <a:cxn ang="5400000">
                  <a:pos x="wd2" y="hd2"/>
                </a:cxn>
                <a:cxn ang="10800000">
                  <a:pos x="wd2" y="hd2"/>
                </a:cxn>
                <a:cxn ang="16200000">
                  <a:pos x="wd2" y="hd2"/>
                </a:cxn>
              </a:cxnLst>
              <a:rect l="0" t="0" r="r" b="b"/>
              <a:pathLst>
                <a:path w="21600" h="21600" extrusionOk="0">
                  <a:moveTo>
                    <a:pt x="446" y="15830"/>
                  </a:moveTo>
                  <a:lnTo>
                    <a:pt x="1833" y="14496"/>
                  </a:lnTo>
                  <a:lnTo>
                    <a:pt x="2675" y="13883"/>
                  </a:lnTo>
                  <a:lnTo>
                    <a:pt x="3319" y="13198"/>
                  </a:lnTo>
                  <a:lnTo>
                    <a:pt x="3468" y="12621"/>
                  </a:lnTo>
                  <a:lnTo>
                    <a:pt x="3220" y="12044"/>
                  </a:lnTo>
                  <a:lnTo>
                    <a:pt x="2675" y="12044"/>
                  </a:lnTo>
                  <a:lnTo>
                    <a:pt x="1982" y="12477"/>
                  </a:lnTo>
                  <a:lnTo>
                    <a:pt x="1437" y="12621"/>
                  </a:lnTo>
                  <a:lnTo>
                    <a:pt x="892" y="12621"/>
                  </a:lnTo>
                  <a:lnTo>
                    <a:pt x="545" y="12369"/>
                  </a:lnTo>
                  <a:lnTo>
                    <a:pt x="297" y="12080"/>
                  </a:lnTo>
                  <a:lnTo>
                    <a:pt x="99" y="11359"/>
                  </a:lnTo>
                  <a:lnTo>
                    <a:pt x="0" y="10746"/>
                  </a:lnTo>
                  <a:lnTo>
                    <a:pt x="149" y="10205"/>
                  </a:lnTo>
                  <a:lnTo>
                    <a:pt x="594" y="8330"/>
                  </a:lnTo>
                  <a:lnTo>
                    <a:pt x="1338" y="6347"/>
                  </a:lnTo>
                  <a:lnTo>
                    <a:pt x="2477" y="3858"/>
                  </a:lnTo>
                  <a:lnTo>
                    <a:pt x="2923" y="2596"/>
                  </a:lnTo>
                  <a:lnTo>
                    <a:pt x="3369" y="1767"/>
                  </a:lnTo>
                  <a:lnTo>
                    <a:pt x="3815" y="1334"/>
                  </a:lnTo>
                  <a:lnTo>
                    <a:pt x="4905" y="613"/>
                  </a:lnTo>
                  <a:lnTo>
                    <a:pt x="5945" y="0"/>
                  </a:lnTo>
                  <a:lnTo>
                    <a:pt x="6242" y="685"/>
                  </a:lnTo>
                  <a:lnTo>
                    <a:pt x="7728" y="1623"/>
                  </a:lnTo>
                  <a:lnTo>
                    <a:pt x="9215" y="2380"/>
                  </a:lnTo>
                  <a:lnTo>
                    <a:pt x="10701" y="2668"/>
                  </a:lnTo>
                  <a:lnTo>
                    <a:pt x="12633" y="2596"/>
                  </a:lnTo>
                  <a:lnTo>
                    <a:pt x="13128" y="2741"/>
                  </a:lnTo>
                  <a:lnTo>
                    <a:pt x="12930" y="3570"/>
                  </a:lnTo>
                  <a:lnTo>
                    <a:pt x="12831" y="4652"/>
                  </a:lnTo>
                  <a:lnTo>
                    <a:pt x="13376" y="5265"/>
                  </a:lnTo>
                  <a:lnTo>
                    <a:pt x="14417" y="5409"/>
                  </a:lnTo>
                  <a:lnTo>
                    <a:pt x="15952" y="5193"/>
                  </a:lnTo>
                  <a:lnTo>
                    <a:pt x="17736" y="5337"/>
                  </a:lnTo>
                  <a:lnTo>
                    <a:pt x="20659" y="6094"/>
                  </a:lnTo>
                  <a:lnTo>
                    <a:pt x="20361" y="7032"/>
                  </a:lnTo>
                  <a:lnTo>
                    <a:pt x="21105" y="8077"/>
                  </a:lnTo>
                  <a:lnTo>
                    <a:pt x="21600" y="9267"/>
                  </a:lnTo>
                  <a:lnTo>
                    <a:pt x="21501" y="10169"/>
                  </a:lnTo>
                  <a:lnTo>
                    <a:pt x="20906" y="11034"/>
                  </a:lnTo>
                  <a:lnTo>
                    <a:pt x="19618" y="11683"/>
                  </a:lnTo>
                  <a:lnTo>
                    <a:pt x="18925" y="12188"/>
                  </a:lnTo>
                  <a:lnTo>
                    <a:pt x="18479" y="13198"/>
                  </a:lnTo>
                  <a:lnTo>
                    <a:pt x="17587" y="13775"/>
                  </a:lnTo>
                  <a:lnTo>
                    <a:pt x="14565" y="14244"/>
                  </a:lnTo>
                  <a:lnTo>
                    <a:pt x="11593" y="15145"/>
                  </a:lnTo>
                  <a:lnTo>
                    <a:pt x="10800" y="15542"/>
                  </a:lnTo>
                  <a:lnTo>
                    <a:pt x="10206" y="16335"/>
                  </a:lnTo>
                  <a:lnTo>
                    <a:pt x="9908" y="18210"/>
                  </a:lnTo>
                  <a:lnTo>
                    <a:pt x="9215" y="19977"/>
                  </a:lnTo>
                  <a:lnTo>
                    <a:pt x="8125" y="21023"/>
                  </a:lnTo>
                  <a:lnTo>
                    <a:pt x="6688" y="21600"/>
                  </a:lnTo>
                  <a:lnTo>
                    <a:pt x="5796" y="21492"/>
                  </a:lnTo>
                  <a:lnTo>
                    <a:pt x="5301" y="20662"/>
                  </a:lnTo>
                  <a:lnTo>
                    <a:pt x="4756" y="20122"/>
                  </a:lnTo>
                  <a:lnTo>
                    <a:pt x="3815" y="19869"/>
                  </a:lnTo>
                  <a:lnTo>
                    <a:pt x="3022" y="20266"/>
                  </a:lnTo>
                  <a:lnTo>
                    <a:pt x="2378" y="20013"/>
                  </a:lnTo>
                  <a:lnTo>
                    <a:pt x="2180" y="19292"/>
                  </a:lnTo>
                  <a:lnTo>
                    <a:pt x="2477" y="17886"/>
                  </a:lnTo>
                  <a:lnTo>
                    <a:pt x="2031" y="16624"/>
                  </a:lnTo>
                  <a:lnTo>
                    <a:pt x="842" y="15830"/>
                  </a:lnTo>
                  <a:lnTo>
                    <a:pt x="446" y="15830"/>
                  </a:lnTo>
                </a:path>
              </a:pathLst>
            </a:custGeom>
            <a:noFill/>
            <a:ln w="3175" cap="flat">
              <a:solidFill>
                <a:srgbClr val="000000"/>
              </a:solidFill>
              <a:prstDash val="solid"/>
              <a:round/>
            </a:ln>
            <a:effectLst/>
          </p:spPr>
          <p:txBody>
            <a:bodyPr wrap="square" lIns="25717" tIns="25717" rIns="25717" bIns="25717" numCol="1" anchor="t">
              <a:noAutofit/>
            </a:bodyPr>
            <a:lstStyle/>
            <a:p>
              <a:endParaRPr sz="1000"/>
            </a:p>
          </p:txBody>
        </p:sp>
        <p:sp>
          <p:nvSpPr>
            <p:cNvPr id="20" name="Shape 77">
              <a:extLst>
                <a:ext uri="{FF2B5EF4-FFF2-40B4-BE49-F238E27FC236}">
                  <a16:creationId xmlns:a16="http://schemas.microsoft.com/office/drawing/2014/main" id="{9332EE60-0A49-4C24-BD51-C2489886AA32}"/>
                </a:ext>
              </a:extLst>
            </p:cNvPr>
            <p:cNvSpPr/>
            <p:nvPr/>
          </p:nvSpPr>
          <p:spPr>
            <a:xfrm>
              <a:off x="4231557" y="1276945"/>
              <a:ext cx="269007" cy="387326"/>
            </a:xfrm>
            <a:custGeom>
              <a:avLst/>
              <a:gdLst/>
              <a:ahLst/>
              <a:cxnLst>
                <a:cxn ang="0">
                  <a:pos x="wd2" y="hd2"/>
                </a:cxn>
                <a:cxn ang="5400000">
                  <a:pos x="wd2" y="hd2"/>
                </a:cxn>
                <a:cxn ang="10800000">
                  <a:pos x="wd2" y="hd2"/>
                </a:cxn>
                <a:cxn ang="16200000">
                  <a:pos x="wd2" y="hd2"/>
                </a:cxn>
              </a:cxnLst>
              <a:rect l="0" t="0" r="r" b="b"/>
              <a:pathLst>
                <a:path w="21600" h="21600" extrusionOk="0">
                  <a:moveTo>
                    <a:pt x="5222" y="0"/>
                  </a:moveTo>
                  <a:lnTo>
                    <a:pt x="8248" y="165"/>
                  </a:lnTo>
                  <a:lnTo>
                    <a:pt x="9138" y="264"/>
                  </a:lnTo>
                  <a:lnTo>
                    <a:pt x="10325" y="462"/>
                  </a:lnTo>
                  <a:lnTo>
                    <a:pt x="10978" y="791"/>
                  </a:lnTo>
                  <a:lnTo>
                    <a:pt x="12996" y="2473"/>
                  </a:lnTo>
                  <a:lnTo>
                    <a:pt x="13886" y="3067"/>
                  </a:lnTo>
                  <a:lnTo>
                    <a:pt x="14954" y="3660"/>
                  </a:lnTo>
                  <a:lnTo>
                    <a:pt x="16141" y="5111"/>
                  </a:lnTo>
                  <a:lnTo>
                    <a:pt x="17387" y="6101"/>
                  </a:lnTo>
                  <a:lnTo>
                    <a:pt x="17862" y="6464"/>
                  </a:lnTo>
                  <a:lnTo>
                    <a:pt x="18870" y="6826"/>
                  </a:lnTo>
                  <a:lnTo>
                    <a:pt x="18336" y="7024"/>
                  </a:lnTo>
                  <a:lnTo>
                    <a:pt x="17565" y="8739"/>
                  </a:lnTo>
                  <a:lnTo>
                    <a:pt x="17387" y="9365"/>
                  </a:lnTo>
                  <a:lnTo>
                    <a:pt x="16556" y="9992"/>
                  </a:lnTo>
                  <a:lnTo>
                    <a:pt x="15785" y="10223"/>
                  </a:lnTo>
                  <a:lnTo>
                    <a:pt x="14776" y="10454"/>
                  </a:lnTo>
                  <a:lnTo>
                    <a:pt x="14301" y="10948"/>
                  </a:lnTo>
                  <a:lnTo>
                    <a:pt x="14776" y="11542"/>
                  </a:lnTo>
                  <a:lnTo>
                    <a:pt x="15191" y="12333"/>
                  </a:lnTo>
                  <a:lnTo>
                    <a:pt x="15251" y="13422"/>
                  </a:lnTo>
                  <a:lnTo>
                    <a:pt x="16675" y="14642"/>
                  </a:lnTo>
                  <a:lnTo>
                    <a:pt x="18811" y="15565"/>
                  </a:lnTo>
                  <a:lnTo>
                    <a:pt x="19820" y="16522"/>
                  </a:lnTo>
                  <a:lnTo>
                    <a:pt x="20176" y="17841"/>
                  </a:lnTo>
                  <a:lnTo>
                    <a:pt x="21600" y="18401"/>
                  </a:lnTo>
                  <a:lnTo>
                    <a:pt x="18455" y="19456"/>
                  </a:lnTo>
                  <a:lnTo>
                    <a:pt x="16081" y="21072"/>
                  </a:lnTo>
                  <a:lnTo>
                    <a:pt x="14716" y="21600"/>
                  </a:lnTo>
                  <a:lnTo>
                    <a:pt x="11631" y="21600"/>
                  </a:lnTo>
                  <a:lnTo>
                    <a:pt x="9020" y="21171"/>
                  </a:lnTo>
                  <a:lnTo>
                    <a:pt x="8070" y="20446"/>
                  </a:lnTo>
                  <a:lnTo>
                    <a:pt x="7180" y="18500"/>
                  </a:lnTo>
                  <a:lnTo>
                    <a:pt x="6587" y="17478"/>
                  </a:lnTo>
                  <a:lnTo>
                    <a:pt x="5519" y="16950"/>
                  </a:lnTo>
                  <a:lnTo>
                    <a:pt x="5637" y="16192"/>
                  </a:lnTo>
                  <a:lnTo>
                    <a:pt x="6409" y="15169"/>
                  </a:lnTo>
                  <a:lnTo>
                    <a:pt x="6705" y="13883"/>
                  </a:lnTo>
                  <a:lnTo>
                    <a:pt x="5993" y="12531"/>
                  </a:lnTo>
                  <a:lnTo>
                    <a:pt x="5815" y="11311"/>
                  </a:lnTo>
                  <a:lnTo>
                    <a:pt x="4866" y="10619"/>
                  </a:lnTo>
                  <a:lnTo>
                    <a:pt x="3620" y="10520"/>
                  </a:lnTo>
                  <a:lnTo>
                    <a:pt x="1899" y="10091"/>
                  </a:lnTo>
                  <a:lnTo>
                    <a:pt x="890" y="8475"/>
                  </a:lnTo>
                  <a:lnTo>
                    <a:pt x="1246" y="7222"/>
                  </a:lnTo>
                  <a:lnTo>
                    <a:pt x="831" y="6365"/>
                  </a:lnTo>
                  <a:lnTo>
                    <a:pt x="0" y="5771"/>
                  </a:lnTo>
                  <a:lnTo>
                    <a:pt x="831" y="5276"/>
                  </a:lnTo>
                  <a:lnTo>
                    <a:pt x="3501" y="5243"/>
                  </a:lnTo>
                  <a:lnTo>
                    <a:pt x="4332" y="4683"/>
                  </a:lnTo>
                  <a:lnTo>
                    <a:pt x="1721" y="4221"/>
                  </a:lnTo>
                  <a:lnTo>
                    <a:pt x="1246" y="3298"/>
                  </a:lnTo>
                  <a:lnTo>
                    <a:pt x="1662" y="2638"/>
                  </a:lnTo>
                  <a:lnTo>
                    <a:pt x="2848" y="2275"/>
                  </a:lnTo>
                  <a:lnTo>
                    <a:pt x="4213" y="2078"/>
                  </a:lnTo>
                  <a:lnTo>
                    <a:pt x="4925" y="1616"/>
                  </a:lnTo>
                  <a:lnTo>
                    <a:pt x="4985" y="462"/>
                  </a:lnTo>
                  <a:lnTo>
                    <a:pt x="5222" y="0"/>
                  </a:lnTo>
                  <a:close/>
                </a:path>
              </a:pathLst>
            </a:custGeom>
            <a:solidFill>
              <a:srgbClr val="D4D4D4"/>
            </a:solidFill>
            <a:ln w="12700" cap="flat">
              <a:solidFill>
                <a:srgbClr val="000000"/>
              </a:solidFill>
              <a:prstDash val="solid"/>
              <a:miter lim="400000"/>
            </a:ln>
            <a:effectLst/>
          </p:spPr>
          <p:txBody>
            <a:bodyPr wrap="square" lIns="25717" tIns="25717" rIns="25717" bIns="25717" numCol="1" anchor="t">
              <a:noAutofit/>
            </a:bodyPr>
            <a:lstStyle/>
            <a:p>
              <a:endParaRPr sz="1000"/>
            </a:p>
          </p:txBody>
        </p:sp>
        <p:sp>
          <p:nvSpPr>
            <p:cNvPr id="21" name="Shape 78">
              <a:extLst>
                <a:ext uri="{FF2B5EF4-FFF2-40B4-BE49-F238E27FC236}">
                  <a16:creationId xmlns:a16="http://schemas.microsoft.com/office/drawing/2014/main" id="{42397188-30E5-427F-AEBE-8A696F696F37}"/>
                </a:ext>
              </a:extLst>
            </p:cNvPr>
            <p:cNvSpPr/>
            <p:nvPr/>
          </p:nvSpPr>
          <p:spPr>
            <a:xfrm>
              <a:off x="4231557" y="1276945"/>
              <a:ext cx="269007" cy="387326"/>
            </a:xfrm>
            <a:custGeom>
              <a:avLst/>
              <a:gdLst/>
              <a:ahLst/>
              <a:cxnLst>
                <a:cxn ang="0">
                  <a:pos x="wd2" y="hd2"/>
                </a:cxn>
                <a:cxn ang="5400000">
                  <a:pos x="wd2" y="hd2"/>
                </a:cxn>
                <a:cxn ang="10800000">
                  <a:pos x="wd2" y="hd2"/>
                </a:cxn>
                <a:cxn ang="16200000">
                  <a:pos x="wd2" y="hd2"/>
                </a:cxn>
              </a:cxnLst>
              <a:rect l="0" t="0" r="r" b="b"/>
              <a:pathLst>
                <a:path w="21600" h="21600" extrusionOk="0">
                  <a:moveTo>
                    <a:pt x="5222" y="0"/>
                  </a:moveTo>
                  <a:lnTo>
                    <a:pt x="8248" y="165"/>
                  </a:lnTo>
                  <a:lnTo>
                    <a:pt x="9138" y="264"/>
                  </a:lnTo>
                  <a:lnTo>
                    <a:pt x="10325" y="462"/>
                  </a:lnTo>
                  <a:lnTo>
                    <a:pt x="10978" y="791"/>
                  </a:lnTo>
                  <a:lnTo>
                    <a:pt x="12996" y="2473"/>
                  </a:lnTo>
                  <a:lnTo>
                    <a:pt x="13886" y="3067"/>
                  </a:lnTo>
                  <a:lnTo>
                    <a:pt x="14954" y="3660"/>
                  </a:lnTo>
                  <a:lnTo>
                    <a:pt x="16141" y="5111"/>
                  </a:lnTo>
                  <a:lnTo>
                    <a:pt x="17387" y="6101"/>
                  </a:lnTo>
                  <a:lnTo>
                    <a:pt x="17862" y="6464"/>
                  </a:lnTo>
                  <a:lnTo>
                    <a:pt x="18870" y="6826"/>
                  </a:lnTo>
                  <a:lnTo>
                    <a:pt x="18336" y="7024"/>
                  </a:lnTo>
                  <a:lnTo>
                    <a:pt x="17565" y="8739"/>
                  </a:lnTo>
                  <a:lnTo>
                    <a:pt x="17387" y="9365"/>
                  </a:lnTo>
                  <a:lnTo>
                    <a:pt x="16556" y="9992"/>
                  </a:lnTo>
                  <a:lnTo>
                    <a:pt x="15785" y="10223"/>
                  </a:lnTo>
                  <a:lnTo>
                    <a:pt x="14776" y="10454"/>
                  </a:lnTo>
                  <a:lnTo>
                    <a:pt x="14301" y="10948"/>
                  </a:lnTo>
                  <a:lnTo>
                    <a:pt x="14776" y="11542"/>
                  </a:lnTo>
                  <a:lnTo>
                    <a:pt x="15191" y="12333"/>
                  </a:lnTo>
                  <a:lnTo>
                    <a:pt x="15251" y="13422"/>
                  </a:lnTo>
                  <a:lnTo>
                    <a:pt x="16675" y="14642"/>
                  </a:lnTo>
                  <a:lnTo>
                    <a:pt x="18811" y="15565"/>
                  </a:lnTo>
                  <a:lnTo>
                    <a:pt x="19820" y="16522"/>
                  </a:lnTo>
                  <a:lnTo>
                    <a:pt x="20176" y="17841"/>
                  </a:lnTo>
                  <a:lnTo>
                    <a:pt x="21600" y="18401"/>
                  </a:lnTo>
                  <a:lnTo>
                    <a:pt x="18455" y="19456"/>
                  </a:lnTo>
                  <a:lnTo>
                    <a:pt x="16081" y="21072"/>
                  </a:lnTo>
                  <a:lnTo>
                    <a:pt x="14716" y="21600"/>
                  </a:lnTo>
                  <a:lnTo>
                    <a:pt x="11631" y="21600"/>
                  </a:lnTo>
                  <a:lnTo>
                    <a:pt x="9020" y="21171"/>
                  </a:lnTo>
                  <a:lnTo>
                    <a:pt x="8070" y="20446"/>
                  </a:lnTo>
                  <a:lnTo>
                    <a:pt x="7180" y="18500"/>
                  </a:lnTo>
                  <a:lnTo>
                    <a:pt x="6587" y="17478"/>
                  </a:lnTo>
                  <a:lnTo>
                    <a:pt x="5519" y="16950"/>
                  </a:lnTo>
                  <a:lnTo>
                    <a:pt x="5637" y="16192"/>
                  </a:lnTo>
                  <a:lnTo>
                    <a:pt x="6409" y="15169"/>
                  </a:lnTo>
                  <a:lnTo>
                    <a:pt x="6705" y="13883"/>
                  </a:lnTo>
                  <a:lnTo>
                    <a:pt x="5993" y="12531"/>
                  </a:lnTo>
                  <a:lnTo>
                    <a:pt x="5815" y="11311"/>
                  </a:lnTo>
                  <a:lnTo>
                    <a:pt x="4866" y="10619"/>
                  </a:lnTo>
                  <a:lnTo>
                    <a:pt x="3620" y="10520"/>
                  </a:lnTo>
                  <a:lnTo>
                    <a:pt x="1899" y="10091"/>
                  </a:lnTo>
                  <a:lnTo>
                    <a:pt x="890" y="8475"/>
                  </a:lnTo>
                  <a:lnTo>
                    <a:pt x="1246" y="7222"/>
                  </a:lnTo>
                  <a:lnTo>
                    <a:pt x="831" y="6365"/>
                  </a:lnTo>
                  <a:lnTo>
                    <a:pt x="0" y="5771"/>
                  </a:lnTo>
                  <a:lnTo>
                    <a:pt x="831" y="5276"/>
                  </a:lnTo>
                  <a:lnTo>
                    <a:pt x="3501" y="5243"/>
                  </a:lnTo>
                  <a:lnTo>
                    <a:pt x="4332" y="4683"/>
                  </a:lnTo>
                  <a:lnTo>
                    <a:pt x="1721" y="4221"/>
                  </a:lnTo>
                  <a:lnTo>
                    <a:pt x="1246" y="3298"/>
                  </a:lnTo>
                  <a:lnTo>
                    <a:pt x="1662" y="2638"/>
                  </a:lnTo>
                  <a:lnTo>
                    <a:pt x="2848" y="2275"/>
                  </a:lnTo>
                  <a:lnTo>
                    <a:pt x="4213" y="2078"/>
                  </a:lnTo>
                  <a:lnTo>
                    <a:pt x="4925" y="1616"/>
                  </a:lnTo>
                  <a:lnTo>
                    <a:pt x="4985" y="462"/>
                  </a:lnTo>
                  <a:lnTo>
                    <a:pt x="5222" y="0"/>
                  </a:lnTo>
                </a:path>
              </a:pathLst>
            </a:custGeom>
            <a:noFill/>
            <a:ln w="12700" cap="flat">
              <a:solidFill>
                <a:srgbClr val="FFFF00"/>
              </a:solidFill>
              <a:prstDash val="solid"/>
              <a:round/>
            </a:ln>
            <a:effectLst/>
          </p:spPr>
          <p:txBody>
            <a:bodyPr wrap="square" lIns="25717" tIns="25717" rIns="25717" bIns="25717" numCol="1" anchor="t">
              <a:noAutofit/>
            </a:bodyPr>
            <a:lstStyle/>
            <a:p>
              <a:endParaRPr sz="1000"/>
            </a:p>
          </p:txBody>
        </p:sp>
        <p:sp>
          <p:nvSpPr>
            <p:cNvPr id="22" name="Shape 79">
              <a:extLst>
                <a:ext uri="{FF2B5EF4-FFF2-40B4-BE49-F238E27FC236}">
                  <a16:creationId xmlns:a16="http://schemas.microsoft.com/office/drawing/2014/main" id="{4F5E444E-0996-4386-A54C-749965B94E42}"/>
                </a:ext>
              </a:extLst>
            </p:cNvPr>
            <p:cNvSpPr/>
            <p:nvPr/>
          </p:nvSpPr>
          <p:spPr>
            <a:xfrm>
              <a:off x="4409035" y="1381869"/>
              <a:ext cx="236638" cy="226591"/>
            </a:xfrm>
            <a:custGeom>
              <a:avLst/>
              <a:gdLst/>
              <a:ahLst/>
              <a:cxnLst>
                <a:cxn ang="0">
                  <a:pos x="wd2" y="hd2"/>
                </a:cxn>
                <a:cxn ang="5400000">
                  <a:pos x="wd2" y="hd2"/>
                </a:cxn>
                <a:cxn ang="10800000">
                  <a:pos x="wd2" y="hd2"/>
                </a:cxn>
                <a:cxn ang="16200000">
                  <a:pos x="wd2" y="hd2"/>
                </a:cxn>
              </a:cxnLst>
              <a:rect l="0" t="0" r="r" b="b"/>
              <a:pathLst>
                <a:path w="21600" h="21600" extrusionOk="0">
                  <a:moveTo>
                    <a:pt x="5247" y="1805"/>
                  </a:moveTo>
                  <a:lnTo>
                    <a:pt x="7291" y="2030"/>
                  </a:lnTo>
                  <a:lnTo>
                    <a:pt x="10493" y="1184"/>
                  </a:lnTo>
                  <a:lnTo>
                    <a:pt x="11584" y="1241"/>
                  </a:lnTo>
                  <a:lnTo>
                    <a:pt x="14650" y="733"/>
                  </a:lnTo>
                  <a:lnTo>
                    <a:pt x="17989" y="0"/>
                  </a:lnTo>
                  <a:lnTo>
                    <a:pt x="21600" y="0"/>
                  </a:lnTo>
                  <a:lnTo>
                    <a:pt x="20578" y="1241"/>
                  </a:lnTo>
                  <a:lnTo>
                    <a:pt x="19147" y="3779"/>
                  </a:lnTo>
                  <a:lnTo>
                    <a:pt x="18738" y="4737"/>
                  </a:lnTo>
                  <a:lnTo>
                    <a:pt x="18738" y="5583"/>
                  </a:lnTo>
                  <a:lnTo>
                    <a:pt x="18874" y="6655"/>
                  </a:lnTo>
                  <a:lnTo>
                    <a:pt x="19283" y="7614"/>
                  </a:lnTo>
                  <a:lnTo>
                    <a:pt x="20578" y="9700"/>
                  </a:lnTo>
                  <a:lnTo>
                    <a:pt x="21532" y="11279"/>
                  </a:lnTo>
                  <a:lnTo>
                    <a:pt x="21327" y="13028"/>
                  </a:lnTo>
                  <a:lnTo>
                    <a:pt x="20169" y="14607"/>
                  </a:lnTo>
                  <a:lnTo>
                    <a:pt x="18057" y="17483"/>
                  </a:lnTo>
                  <a:lnTo>
                    <a:pt x="17444" y="16750"/>
                  </a:lnTo>
                  <a:lnTo>
                    <a:pt x="16490" y="16806"/>
                  </a:lnTo>
                  <a:lnTo>
                    <a:pt x="15536" y="16806"/>
                  </a:lnTo>
                  <a:lnTo>
                    <a:pt x="15263" y="18385"/>
                  </a:lnTo>
                  <a:lnTo>
                    <a:pt x="14037" y="18893"/>
                  </a:lnTo>
                  <a:lnTo>
                    <a:pt x="13083" y="17878"/>
                  </a:lnTo>
                  <a:lnTo>
                    <a:pt x="11584" y="17878"/>
                  </a:lnTo>
                  <a:lnTo>
                    <a:pt x="10562" y="19570"/>
                  </a:lnTo>
                  <a:lnTo>
                    <a:pt x="9744" y="21092"/>
                  </a:lnTo>
                  <a:lnTo>
                    <a:pt x="8381" y="21600"/>
                  </a:lnTo>
                  <a:lnTo>
                    <a:pt x="6746" y="20641"/>
                  </a:lnTo>
                  <a:lnTo>
                    <a:pt x="6337" y="18385"/>
                  </a:lnTo>
                  <a:lnTo>
                    <a:pt x="5179" y="16750"/>
                  </a:lnTo>
                  <a:lnTo>
                    <a:pt x="2726" y="15171"/>
                  </a:lnTo>
                  <a:lnTo>
                    <a:pt x="1090" y="13084"/>
                  </a:lnTo>
                  <a:lnTo>
                    <a:pt x="1022" y="11223"/>
                  </a:lnTo>
                  <a:lnTo>
                    <a:pt x="545" y="9869"/>
                  </a:lnTo>
                  <a:lnTo>
                    <a:pt x="0" y="8854"/>
                  </a:lnTo>
                  <a:lnTo>
                    <a:pt x="545" y="8008"/>
                  </a:lnTo>
                  <a:lnTo>
                    <a:pt x="1703" y="7614"/>
                  </a:lnTo>
                  <a:lnTo>
                    <a:pt x="2589" y="7219"/>
                  </a:lnTo>
                  <a:lnTo>
                    <a:pt x="3543" y="6147"/>
                  </a:lnTo>
                  <a:lnTo>
                    <a:pt x="3748" y="5076"/>
                  </a:lnTo>
                  <a:lnTo>
                    <a:pt x="4633" y="2143"/>
                  </a:lnTo>
                  <a:lnTo>
                    <a:pt x="5247" y="1805"/>
                  </a:lnTo>
                  <a:close/>
                </a:path>
              </a:pathLst>
            </a:custGeom>
            <a:solidFill>
              <a:srgbClr val="D4D4D4"/>
            </a:solidFill>
            <a:ln w="12700" cap="flat">
              <a:noFill/>
              <a:miter lim="400000"/>
            </a:ln>
            <a:effectLst/>
          </p:spPr>
          <p:txBody>
            <a:bodyPr wrap="square" lIns="25717" tIns="25717" rIns="25717" bIns="25717" numCol="1" anchor="t">
              <a:noAutofit/>
            </a:bodyPr>
            <a:lstStyle/>
            <a:p>
              <a:endParaRPr sz="1000"/>
            </a:p>
          </p:txBody>
        </p:sp>
        <p:sp>
          <p:nvSpPr>
            <p:cNvPr id="23" name="Shape 80">
              <a:extLst>
                <a:ext uri="{FF2B5EF4-FFF2-40B4-BE49-F238E27FC236}">
                  <a16:creationId xmlns:a16="http://schemas.microsoft.com/office/drawing/2014/main" id="{885FA8B3-2A2B-423B-9214-9F9046BE384A}"/>
                </a:ext>
              </a:extLst>
            </p:cNvPr>
            <p:cNvSpPr/>
            <p:nvPr/>
          </p:nvSpPr>
          <p:spPr>
            <a:xfrm>
              <a:off x="4409035" y="1381869"/>
              <a:ext cx="236638" cy="226591"/>
            </a:xfrm>
            <a:custGeom>
              <a:avLst/>
              <a:gdLst/>
              <a:ahLst/>
              <a:cxnLst>
                <a:cxn ang="0">
                  <a:pos x="wd2" y="hd2"/>
                </a:cxn>
                <a:cxn ang="5400000">
                  <a:pos x="wd2" y="hd2"/>
                </a:cxn>
                <a:cxn ang="10800000">
                  <a:pos x="wd2" y="hd2"/>
                </a:cxn>
                <a:cxn ang="16200000">
                  <a:pos x="wd2" y="hd2"/>
                </a:cxn>
              </a:cxnLst>
              <a:rect l="0" t="0" r="r" b="b"/>
              <a:pathLst>
                <a:path w="21600" h="21600" extrusionOk="0">
                  <a:moveTo>
                    <a:pt x="5247" y="1805"/>
                  </a:moveTo>
                  <a:lnTo>
                    <a:pt x="7291" y="2030"/>
                  </a:lnTo>
                  <a:lnTo>
                    <a:pt x="10493" y="1184"/>
                  </a:lnTo>
                  <a:lnTo>
                    <a:pt x="11584" y="1241"/>
                  </a:lnTo>
                  <a:lnTo>
                    <a:pt x="14650" y="733"/>
                  </a:lnTo>
                  <a:lnTo>
                    <a:pt x="17989" y="0"/>
                  </a:lnTo>
                  <a:lnTo>
                    <a:pt x="21600" y="0"/>
                  </a:lnTo>
                  <a:lnTo>
                    <a:pt x="20578" y="1241"/>
                  </a:lnTo>
                  <a:lnTo>
                    <a:pt x="19147" y="3779"/>
                  </a:lnTo>
                  <a:lnTo>
                    <a:pt x="18738" y="4737"/>
                  </a:lnTo>
                  <a:lnTo>
                    <a:pt x="18738" y="5583"/>
                  </a:lnTo>
                  <a:lnTo>
                    <a:pt x="18874" y="6655"/>
                  </a:lnTo>
                  <a:lnTo>
                    <a:pt x="19283" y="7614"/>
                  </a:lnTo>
                  <a:lnTo>
                    <a:pt x="20578" y="9700"/>
                  </a:lnTo>
                  <a:lnTo>
                    <a:pt x="21532" y="11279"/>
                  </a:lnTo>
                  <a:lnTo>
                    <a:pt x="21327" y="13028"/>
                  </a:lnTo>
                  <a:lnTo>
                    <a:pt x="20169" y="14607"/>
                  </a:lnTo>
                  <a:lnTo>
                    <a:pt x="18057" y="17483"/>
                  </a:lnTo>
                  <a:lnTo>
                    <a:pt x="17444" y="16750"/>
                  </a:lnTo>
                  <a:lnTo>
                    <a:pt x="16490" y="16806"/>
                  </a:lnTo>
                  <a:lnTo>
                    <a:pt x="15536" y="16806"/>
                  </a:lnTo>
                  <a:lnTo>
                    <a:pt x="15263" y="18385"/>
                  </a:lnTo>
                  <a:lnTo>
                    <a:pt x="14037" y="18893"/>
                  </a:lnTo>
                  <a:lnTo>
                    <a:pt x="13083" y="17878"/>
                  </a:lnTo>
                  <a:lnTo>
                    <a:pt x="11584" y="17878"/>
                  </a:lnTo>
                  <a:lnTo>
                    <a:pt x="10562" y="19570"/>
                  </a:lnTo>
                  <a:lnTo>
                    <a:pt x="9744" y="21092"/>
                  </a:lnTo>
                  <a:lnTo>
                    <a:pt x="8381" y="21600"/>
                  </a:lnTo>
                  <a:lnTo>
                    <a:pt x="6746" y="20641"/>
                  </a:lnTo>
                  <a:lnTo>
                    <a:pt x="6337" y="18385"/>
                  </a:lnTo>
                  <a:lnTo>
                    <a:pt x="5179" y="16750"/>
                  </a:lnTo>
                  <a:lnTo>
                    <a:pt x="2726" y="15171"/>
                  </a:lnTo>
                  <a:lnTo>
                    <a:pt x="1090" y="13084"/>
                  </a:lnTo>
                  <a:lnTo>
                    <a:pt x="1022" y="11223"/>
                  </a:lnTo>
                  <a:lnTo>
                    <a:pt x="545" y="9869"/>
                  </a:lnTo>
                  <a:lnTo>
                    <a:pt x="0" y="8854"/>
                  </a:lnTo>
                  <a:lnTo>
                    <a:pt x="545" y="8008"/>
                  </a:lnTo>
                  <a:lnTo>
                    <a:pt x="1703" y="7614"/>
                  </a:lnTo>
                  <a:lnTo>
                    <a:pt x="2589" y="7219"/>
                  </a:lnTo>
                  <a:lnTo>
                    <a:pt x="3543" y="6147"/>
                  </a:lnTo>
                  <a:lnTo>
                    <a:pt x="3748" y="5076"/>
                  </a:lnTo>
                  <a:lnTo>
                    <a:pt x="4633" y="2143"/>
                  </a:lnTo>
                  <a:lnTo>
                    <a:pt x="5247" y="1805"/>
                  </a:lnTo>
                </a:path>
              </a:pathLst>
            </a:custGeom>
            <a:noFill/>
            <a:ln w="12700" cap="flat">
              <a:solidFill>
                <a:srgbClr val="008500"/>
              </a:solidFill>
              <a:prstDash val="solid"/>
              <a:round/>
            </a:ln>
            <a:effectLst/>
          </p:spPr>
          <p:txBody>
            <a:bodyPr wrap="square" lIns="25717" tIns="25717" rIns="25717" bIns="25717" numCol="1" anchor="t">
              <a:noAutofit/>
            </a:bodyPr>
            <a:lstStyle/>
            <a:p>
              <a:endParaRPr sz="1000"/>
            </a:p>
          </p:txBody>
        </p:sp>
        <p:sp>
          <p:nvSpPr>
            <p:cNvPr id="24" name="Shape 81">
              <a:extLst>
                <a:ext uri="{FF2B5EF4-FFF2-40B4-BE49-F238E27FC236}">
                  <a16:creationId xmlns:a16="http://schemas.microsoft.com/office/drawing/2014/main" id="{C817406B-21BD-4E56-850C-133121ACF610}"/>
                </a:ext>
              </a:extLst>
            </p:cNvPr>
            <p:cNvSpPr/>
            <p:nvPr/>
          </p:nvSpPr>
          <p:spPr>
            <a:xfrm>
              <a:off x="4599992" y="1381957"/>
              <a:ext cx="195338" cy="219894"/>
            </a:xfrm>
            <a:custGeom>
              <a:avLst/>
              <a:gdLst/>
              <a:ahLst/>
              <a:cxnLst>
                <a:cxn ang="0">
                  <a:pos x="wd2" y="hd2"/>
                </a:cxn>
                <a:cxn ang="5400000">
                  <a:pos x="wd2" y="hd2"/>
                </a:cxn>
                <a:cxn ang="10800000">
                  <a:pos x="wd2" y="hd2"/>
                </a:cxn>
                <a:cxn ang="16200000">
                  <a:pos x="wd2" y="hd2"/>
                </a:cxn>
              </a:cxnLst>
              <a:rect l="0" t="0" r="r" b="b"/>
              <a:pathLst>
                <a:path w="21600" h="21600" extrusionOk="0">
                  <a:moveTo>
                    <a:pt x="5853" y="0"/>
                  </a:moveTo>
                  <a:lnTo>
                    <a:pt x="13603" y="347"/>
                  </a:lnTo>
                  <a:lnTo>
                    <a:pt x="14840" y="462"/>
                  </a:lnTo>
                  <a:lnTo>
                    <a:pt x="16324" y="1213"/>
                  </a:lnTo>
                  <a:lnTo>
                    <a:pt x="18962" y="2888"/>
                  </a:lnTo>
                  <a:lnTo>
                    <a:pt x="20116" y="3119"/>
                  </a:lnTo>
                  <a:lnTo>
                    <a:pt x="21435" y="3927"/>
                  </a:lnTo>
                  <a:lnTo>
                    <a:pt x="21600" y="4678"/>
                  </a:lnTo>
                  <a:lnTo>
                    <a:pt x="19869" y="7046"/>
                  </a:lnTo>
                  <a:lnTo>
                    <a:pt x="16901" y="9472"/>
                  </a:lnTo>
                  <a:lnTo>
                    <a:pt x="16324" y="11551"/>
                  </a:lnTo>
                  <a:lnTo>
                    <a:pt x="16159" y="14958"/>
                  </a:lnTo>
                  <a:lnTo>
                    <a:pt x="14840" y="18193"/>
                  </a:lnTo>
                  <a:lnTo>
                    <a:pt x="12366" y="21600"/>
                  </a:lnTo>
                  <a:lnTo>
                    <a:pt x="10718" y="21427"/>
                  </a:lnTo>
                  <a:lnTo>
                    <a:pt x="9316" y="19983"/>
                  </a:lnTo>
                  <a:lnTo>
                    <a:pt x="7502" y="18886"/>
                  </a:lnTo>
                  <a:lnTo>
                    <a:pt x="5853" y="19174"/>
                  </a:lnTo>
                  <a:lnTo>
                    <a:pt x="3298" y="20503"/>
                  </a:lnTo>
                  <a:lnTo>
                    <a:pt x="1402" y="20907"/>
                  </a:lnTo>
                  <a:lnTo>
                    <a:pt x="0" y="20214"/>
                  </a:lnTo>
                  <a:lnTo>
                    <a:pt x="907" y="17904"/>
                  </a:lnTo>
                  <a:lnTo>
                    <a:pt x="3463" y="14958"/>
                  </a:lnTo>
                  <a:lnTo>
                    <a:pt x="4864" y="13341"/>
                  </a:lnTo>
                  <a:lnTo>
                    <a:pt x="5111" y="11551"/>
                  </a:lnTo>
                  <a:lnTo>
                    <a:pt x="3957" y="9934"/>
                  </a:lnTo>
                  <a:lnTo>
                    <a:pt x="2391" y="7797"/>
                  </a:lnTo>
                  <a:lnTo>
                    <a:pt x="1896" y="6815"/>
                  </a:lnTo>
                  <a:lnTo>
                    <a:pt x="1731" y="5718"/>
                  </a:lnTo>
                  <a:lnTo>
                    <a:pt x="1731" y="4851"/>
                  </a:lnTo>
                  <a:lnTo>
                    <a:pt x="2226" y="3870"/>
                  </a:lnTo>
                  <a:lnTo>
                    <a:pt x="3957" y="1271"/>
                  </a:lnTo>
                  <a:lnTo>
                    <a:pt x="5194" y="0"/>
                  </a:lnTo>
                  <a:lnTo>
                    <a:pt x="5853" y="0"/>
                  </a:lnTo>
                  <a:close/>
                </a:path>
              </a:pathLst>
            </a:custGeom>
            <a:solidFill>
              <a:srgbClr val="D4D4D4"/>
            </a:solidFill>
            <a:ln w="12700" cap="flat">
              <a:noFill/>
              <a:miter lim="400000"/>
            </a:ln>
            <a:effectLst/>
          </p:spPr>
          <p:txBody>
            <a:bodyPr wrap="square" lIns="25717" tIns="25717" rIns="25717" bIns="25717" numCol="1" anchor="t">
              <a:noAutofit/>
            </a:bodyPr>
            <a:lstStyle/>
            <a:p>
              <a:endParaRPr sz="1000"/>
            </a:p>
          </p:txBody>
        </p:sp>
        <p:sp>
          <p:nvSpPr>
            <p:cNvPr id="25" name="Shape 82">
              <a:extLst>
                <a:ext uri="{FF2B5EF4-FFF2-40B4-BE49-F238E27FC236}">
                  <a16:creationId xmlns:a16="http://schemas.microsoft.com/office/drawing/2014/main" id="{A5350EA8-D625-409B-807E-BB040B2C24C5}"/>
                </a:ext>
              </a:extLst>
            </p:cNvPr>
            <p:cNvSpPr/>
            <p:nvPr/>
          </p:nvSpPr>
          <p:spPr>
            <a:xfrm>
              <a:off x="4599992" y="1381957"/>
              <a:ext cx="195338" cy="219894"/>
            </a:xfrm>
            <a:custGeom>
              <a:avLst/>
              <a:gdLst/>
              <a:ahLst/>
              <a:cxnLst>
                <a:cxn ang="0">
                  <a:pos x="wd2" y="hd2"/>
                </a:cxn>
                <a:cxn ang="5400000">
                  <a:pos x="wd2" y="hd2"/>
                </a:cxn>
                <a:cxn ang="10800000">
                  <a:pos x="wd2" y="hd2"/>
                </a:cxn>
                <a:cxn ang="16200000">
                  <a:pos x="wd2" y="hd2"/>
                </a:cxn>
              </a:cxnLst>
              <a:rect l="0" t="0" r="r" b="b"/>
              <a:pathLst>
                <a:path w="21600" h="21600" extrusionOk="0">
                  <a:moveTo>
                    <a:pt x="5853" y="0"/>
                  </a:moveTo>
                  <a:lnTo>
                    <a:pt x="13603" y="347"/>
                  </a:lnTo>
                  <a:lnTo>
                    <a:pt x="14840" y="462"/>
                  </a:lnTo>
                  <a:lnTo>
                    <a:pt x="16324" y="1213"/>
                  </a:lnTo>
                  <a:lnTo>
                    <a:pt x="18962" y="2888"/>
                  </a:lnTo>
                  <a:lnTo>
                    <a:pt x="20116" y="3119"/>
                  </a:lnTo>
                  <a:lnTo>
                    <a:pt x="21435" y="3927"/>
                  </a:lnTo>
                  <a:lnTo>
                    <a:pt x="21600" y="4678"/>
                  </a:lnTo>
                  <a:lnTo>
                    <a:pt x="19869" y="7046"/>
                  </a:lnTo>
                  <a:lnTo>
                    <a:pt x="16901" y="9472"/>
                  </a:lnTo>
                  <a:lnTo>
                    <a:pt x="16324" y="11551"/>
                  </a:lnTo>
                  <a:lnTo>
                    <a:pt x="16159" y="14958"/>
                  </a:lnTo>
                  <a:lnTo>
                    <a:pt x="14840" y="18193"/>
                  </a:lnTo>
                  <a:lnTo>
                    <a:pt x="12366" y="21600"/>
                  </a:lnTo>
                  <a:lnTo>
                    <a:pt x="10718" y="21427"/>
                  </a:lnTo>
                  <a:lnTo>
                    <a:pt x="9316" y="19983"/>
                  </a:lnTo>
                  <a:lnTo>
                    <a:pt x="7502" y="18886"/>
                  </a:lnTo>
                  <a:lnTo>
                    <a:pt x="5853" y="19174"/>
                  </a:lnTo>
                  <a:lnTo>
                    <a:pt x="3298" y="20503"/>
                  </a:lnTo>
                  <a:lnTo>
                    <a:pt x="1402" y="20907"/>
                  </a:lnTo>
                  <a:lnTo>
                    <a:pt x="0" y="20214"/>
                  </a:lnTo>
                  <a:lnTo>
                    <a:pt x="907" y="17904"/>
                  </a:lnTo>
                  <a:lnTo>
                    <a:pt x="3463" y="14958"/>
                  </a:lnTo>
                  <a:lnTo>
                    <a:pt x="4864" y="13341"/>
                  </a:lnTo>
                  <a:lnTo>
                    <a:pt x="5111" y="11551"/>
                  </a:lnTo>
                  <a:lnTo>
                    <a:pt x="3957" y="9934"/>
                  </a:lnTo>
                  <a:lnTo>
                    <a:pt x="2391" y="7797"/>
                  </a:lnTo>
                  <a:lnTo>
                    <a:pt x="1896" y="6815"/>
                  </a:lnTo>
                  <a:lnTo>
                    <a:pt x="1731" y="5718"/>
                  </a:lnTo>
                  <a:lnTo>
                    <a:pt x="1731" y="4851"/>
                  </a:lnTo>
                  <a:lnTo>
                    <a:pt x="2226" y="3870"/>
                  </a:lnTo>
                  <a:lnTo>
                    <a:pt x="3957" y="1271"/>
                  </a:lnTo>
                  <a:lnTo>
                    <a:pt x="5194" y="0"/>
                  </a:lnTo>
                  <a:lnTo>
                    <a:pt x="5853" y="0"/>
                  </a:lnTo>
                </a:path>
              </a:pathLst>
            </a:custGeom>
            <a:noFill/>
            <a:ln w="12700" cap="flat">
              <a:solidFill>
                <a:srgbClr val="800000"/>
              </a:solidFill>
              <a:prstDash val="solid"/>
              <a:round/>
            </a:ln>
            <a:effectLst/>
          </p:spPr>
          <p:txBody>
            <a:bodyPr wrap="square" lIns="25717" tIns="25717" rIns="25717" bIns="25717" numCol="1" anchor="t">
              <a:noAutofit/>
            </a:bodyPr>
            <a:lstStyle/>
            <a:p>
              <a:endParaRPr sz="1000"/>
            </a:p>
          </p:txBody>
        </p:sp>
        <p:sp>
          <p:nvSpPr>
            <p:cNvPr id="26" name="Shape 83">
              <a:extLst>
                <a:ext uri="{FF2B5EF4-FFF2-40B4-BE49-F238E27FC236}">
                  <a16:creationId xmlns:a16="http://schemas.microsoft.com/office/drawing/2014/main" id="{03896649-79B8-42B0-B480-C56E5190DA0E}"/>
                </a:ext>
              </a:extLst>
            </p:cNvPr>
            <p:cNvSpPr/>
            <p:nvPr/>
          </p:nvSpPr>
          <p:spPr>
            <a:xfrm>
              <a:off x="4465959" y="3184549"/>
              <a:ext cx="295797" cy="219895"/>
            </a:xfrm>
            <a:custGeom>
              <a:avLst/>
              <a:gdLst/>
              <a:ahLst/>
              <a:cxnLst>
                <a:cxn ang="0">
                  <a:pos x="wd2" y="hd2"/>
                </a:cxn>
                <a:cxn ang="5400000">
                  <a:pos x="wd2" y="hd2"/>
                </a:cxn>
                <a:cxn ang="10800000">
                  <a:pos x="wd2" y="hd2"/>
                </a:cxn>
                <a:cxn ang="16200000">
                  <a:pos x="wd2" y="hd2"/>
                </a:cxn>
              </a:cxnLst>
              <a:rect l="0" t="0" r="r" b="b"/>
              <a:pathLst>
                <a:path w="21600" h="21600" extrusionOk="0">
                  <a:moveTo>
                    <a:pt x="0" y="20011"/>
                  </a:moveTo>
                  <a:lnTo>
                    <a:pt x="436" y="19893"/>
                  </a:lnTo>
                  <a:lnTo>
                    <a:pt x="1255" y="19952"/>
                  </a:lnTo>
                  <a:lnTo>
                    <a:pt x="3000" y="20364"/>
                  </a:lnTo>
                  <a:lnTo>
                    <a:pt x="4745" y="20717"/>
                  </a:lnTo>
                  <a:lnTo>
                    <a:pt x="6491" y="20953"/>
                  </a:lnTo>
                  <a:lnTo>
                    <a:pt x="9818" y="21423"/>
                  </a:lnTo>
                  <a:lnTo>
                    <a:pt x="11727" y="21600"/>
                  </a:lnTo>
                  <a:lnTo>
                    <a:pt x="14182" y="21306"/>
                  </a:lnTo>
                  <a:lnTo>
                    <a:pt x="16691" y="20423"/>
                  </a:lnTo>
                  <a:lnTo>
                    <a:pt x="18600" y="19246"/>
                  </a:lnTo>
                  <a:lnTo>
                    <a:pt x="20236" y="18186"/>
                  </a:lnTo>
                  <a:lnTo>
                    <a:pt x="21600" y="17068"/>
                  </a:lnTo>
                  <a:lnTo>
                    <a:pt x="20291" y="13125"/>
                  </a:lnTo>
                  <a:lnTo>
                    <a:pt x="20509" y="10182"/>
                  </a:lnTo>
                  <a:lnTo>
                    <a:pt x="19964" y="8828"/>
                  </a:lnTo>
                  <a:lnTo>
                    <a:pt x="18491" y="8769"/>
                  </a:lnTo>
                  <a:lnTo>
                    <a:pt x="17782" y="7828"/>
                  </a:lnTo>
                  <a:lnTo>
                    <a:pt x="17455" y="6239"/>
                  </a:lnTo>
                  <a:lnTo>
                    <a:pt x="16364" y="4532"/>
                  </a:lnTo>
                  <a:lnTo>
                    <a:pt x="14564" y="3708"/>
                  </a:lnTo>
                  <a:lnTo>
                    <a:pt x="12000" y="3708"/>
                  </a:lnTo>
                  <a:lnTo>
                    <a:pt x="10800" y="2825"/>
                  </a:lnTo>
                  <a:lnTo>
                    <a:pt x="9273" y="471"/>
                  </a:lnTo>
                  <a:lnTo>
                    <a:pt x="7745" y="0"/>
                  </a:lnTo>
                  <a:lnTo>
                    <a:pt x="4200" y="235"/>
                  </a:lnTo>
                  <a:lnTo>
                    <a:pt x="4527" y="235"/>
                  </a:lnTo>
                  <a:lnTo>
                    <a:pt x="2455" y="4767"/>
                  </a:lnTo>
                  <a:lnTo>
                    <a:pt x="1855" y="8887"/>
                  </a:lnTo>
                  <a:lnTo>
                    <a:pt x="2291" y="12654"/>
                  </a:lnTo>
                  <a:lnTo>
                    <a:pt x="1473" y="13478"/>
                  </a:lnTo>
                  <a:lnTo>
                    <a:pt x="0" y="13537"/>
                  </a:lnTo>
                  <a:lnTo>
                    <a:pt x="709" y="14832"/>
                  </a:lnTo>
                  <a:lnTo>
                    <a:pt x="873" y="17480"/>
                  </a:lnTo>
                  <a:lnTo>
                    <a:pt x="218" y="20011"/>
                  </a:lnTo>
                  <a:lnTo>
                    <a:pt x="0" y="20011"/>
                  </a:lnTo>
                  <a:close/>
                </a:path>
              </a:pathLst>
            </a:custGeom>
            <a:solidFill>
              <a:srgbClr val="FF00FF"/>
            </a:solidFill>
            <a:ln w="12700" cap="flat">
              <a:noFill/>
              <a:miter lim="400000"/>
            </a:ln>
            <a:effectLst/>
          </p:spPr>
          <p:txBody>
            <a:bodyPr wrap="square" lIns="25717" tIns="25717" rIns="25717" bIns="25717" numCol="1" anchor="t">
              <a:noAutofit/>
            </a:bodyPr>
            <a:lstStyle/>
            <a:p>
              <a:endParaRPr sz="1000"/>
            </a:p>
          </p:txBody>
        </p:sp>
        <p:sp>
          <p:nvSpPr>
            <p:cNvPr id="27" name="Shape 84">
              <a:extLst>
                <a:ext uri="{FF2B5EF4-FFF2-40B4-BE49-F238E27FC236}">
                  <a16:creationId xmlns:a16="http://schemas.microsoft.com/office/drawing/2014/main" id="{B26F3A3C-498B-4152-A705-B758E9903797}"/>
                </a:ext>
              </a:extLst>
            </p:cNvPr>
            <p:cNvSpPr/>
            <p:nvPr/>
          </p:nvSpPr>
          <p:spPr>
            <a:xfrm>
              <a:off x="4465959" y="3184549"/>
              <a:ext cx="295797" cy="219895"/>
            </a:xfrm>
            <a:custGeom>
              <a:avLst/>
              <a:gdLst/>
              <a:ahLst/>
              <a:cxnLst>
                <a:cxn ang="0">
                  <a:pos x="wd2" y="hd2"/>
                </a:cxn>
                <a:cxn ang="5400000">
                  <a:pos x="wd2" y="hd2"/>
                </a:cxn>
                <a:cxn ang="10800000">
                  <a:pos x="wd2" y="hd2"/>
                </a:cxn>
                <a:cxn ang="16200000">
                  <a:pos x="wd2" y="hd2"/>
                </a:cxn>
              </a:cxnLst>
              <a:rect l="0" t="0" r="r" b="b"/>
              <a:pathLst>
                <a:path w="21600" h="21600" extrusionOk="0">
                  <a:moveTo>
                    <a:pt x="0" y="20011"/>
                  </a:moveTo>
                  <a:lnTo>
                    <a:pt x="436" y="19893"/>
                  </a:lnTo>
                  <a:lnTo>
                    <a:pt x="1255" y="19952"/>
                  </a:lnTo>
                  <a:lnTo>
                    <a:pt x="3000" y="20364"/>
                  </a:lnTo>
                  <a:lnTo>
                    <a:pt x="4745" y="20717"/>
                  </a:lnTo>
                  <a:lnTo>
                    <a:pt x="6491" y="20953"/>
                  </a:lnTo>
                  <a:lnTo>
                    <a:pt x="9818" y="21423"/>
                  </a:lnTo>
                  <a:lnTo>
                    <a:pt x="11727" y="21600"/>
                  </a:lnTo>
                  <a:lnTo>
                    <a:pt x="14182" y="21306"/>
                  </a:lnTo>
                  <a:lnTo>
                    <a:pt x="16691" y="20423"/>
                  </a:lnTo>
                  <a:lnTo>
                    <a:pt x="18600" y="19246"/>
                  </a:lnTo>
                  <a:lnTo>
                    <a:pt x="20236" y="18186"/>
                  </a:lnTo>
                  <a:lnTo>
                    <a:pt x="21600" y="17068"/>
                  </a:lnTo>
                  <a:lnTo>
                    <a:pt x="20291" y="13125"/>
                  </a:lnTo>
                  <a:lnTo>
                    <a:pt x="20509" y="10182"/>
                  </a:lnTo>
                  <a:lnTo>
                    <a:pt x="19964" y="8828"/>
                  </a:lnTo>
                  <a:lnTo>
                    <a:pt x="18491" y="8769"/>
                  </a:lnTo>
                  <a:lnTo>
                    <a:pt x="17782" y="7828"/>
                  </a:lnTo>
                  <a:lnTo>
                    <a:pt x="17455" y="6239"/>
                  </a:lnTo>
                  <a:lnTo>
                    <a:pt x="16364" y="4532"/>
                  </a:lnTo>
                  <a:lnTo>
                    <a:pt x="14564" y="3708"/>
                  </a:lnTo>
                  <a:lnTo>
                    <a:pt x="12000" y="3708"/>
                  </a:lnTo>
                  <a:lnTo>
                    <a:pt x="10800" y="2825"/>
                  </a:lnTo>
                  <a:lnTo>
                    <a:pt x="9273" y="471"/>
                  </a:lnTo>
                  <a:lnTo>
                    <a:pt x="7745" y="0"/>
                  </a:lnTo>
                  <a:lnTo>
                    <a:pt x="4200" y="235"/>
                  </a:lnTo>
                  <a:lnTo>
                    <a:pt x="4527" y="235"/>
                  </a:lnTo>
                  <a:lnTo>
                    <a:pt x="2455" y="4767"/>
                  </a:lnTo>
                  <a:lnTo>
                    <a:pt x="1855" y="8887"/>
                  </a:lnTo>
                  <a:lnTo>
                    <a:pt x="2291" y="12654"/>
                  </a:lnTo>
                  <a:lnTo>
                    <a:pt x="1473" y="13478"/>
                  </a:lnTo>
                  <a:lnTo>
                    <a:pt x="0" y="13537"/>
                  </a:lnTo>
                  <a:lnTo>
                    <a:pt x="709" y="14832"/>
                  </a:lnTo>
                  <a:lnTo>
                    <a:pt x="873" y="17480"/>
                  </a:lnTo>
                  <a:lnTo>
                    <a:pt x="218" y="20011"/>
                  </a:lnTo>
                  <a:lnTo>
                    <a:pt x="0" y="20011"/>
                  </a:lnTo>
                </a:path>
              </a:pathLst>
            </a:custGeom>
            <a:noFill/>
            <a:ln w="12700" cap="flat">
              <a:solidFill>
                <a:srgbClr val="000000"/>
              </a:solidFill>
              <a:prstDash val="solid"/>
              <a:round/>
            </a:ln>
            <a:effectLst/>
          </p:spPr>
          <p:txBody>
            <a:bodyPr wrap="square" lIns="25717" tIns="25717" rIns="25717" bIns="25717" numCol="1" anchor="t">
              <a:noAutofit/>
            </a:bodyPr>
            <a:lstStyle/>
            <a:p>
              <a:endParaRPr sz="1000"/>
            </a:p>
          </p:txBody>
        </p:sp>
        <p:sp>
          <p:nvSpPr>
            <p:cNvPr id="28" name="Shape 85">
              <a:extLst>
                <a:ext uri="{FF2B5EF4-FFF2-40B4-BE49-F238E27FC236}">
                  <a16:creationId xmlns:a16="http://schemas.microsoft.com/office/drawing/2014/main" id="{A08FE0EC-86C2-43B1-A565-A0935758640A}"/>
                </a:ext>
              </a:extLst>
            </p:cNvPr>
            <p:cNvSpPr/>
            <p:nvPr/>
          </p:nvSpPr>
          <p:spPr>
            <a:xfrm>
              <a:off x="4266246" y="2668859"/>
              <a:ext cx="436440" cy="378397"/>
            </a:xfrm>
            <a:custGeom>
              <a:avLst/>
              <a:gdLst/>
              <a:ahLst/>
              <a:cxnLst>
                <a:cxn ang="0">
                  <a:pos x="wd2" y="hd2"/>
                </a:cxn>
                <a:cxn ang="5400000">
                  <a:pos x="wd2" y="hd2"/>
                </a:cxn>
                <a:cxn ang="10800000">
                  <a:pos x="wd2" y="hd2"/>
                </a:cxn>
                <a:cxn ang="16200000">
                  <a:pos x="wd2" y="hd2"/>
                </a:cxn>
              </a:cxnLst>
              <a:rect l="0" t="0" r="r" b="b"/>
              <a:pathLst>
                <a:path w="21600" h="21600" extrusionOk="0">
                  <a:moveTo>
                    <a:pt x="20674" y="16444"/>
                  </a:moveTo>
                  <a:lnTo>
                    <a:pt x="20340" y="17422"/>
                  </a:lnTo>
                  <a:lnTo>
                    <a:pt x="20451" y="19679"/>
                  </a:lnTo>
                  <a:lnTo>
                    <a:pt x="20155" y="20151"/>
                  </a:lnTo>
                  <a:lnTo>
                    <a:pt x="17487" y="20791"/>
                  </a:lnTo>
                  <a:lnTo>
                    <a:pt x="16191" y="21600"/>
                  </a:lnTo>
                  <a:lnTo>
                    <a:pt x="15042" y="21600"/>
                  </a:lnTo>
                  <a:lnTo>
                    <a:pt x="13301" y="21330"/>
                  </a:lnTo>
                  <a:lnTo>
                    <a:pt x="10485" y="21432"/>
                  </a:lnTo>
                  <a:lnTo>
                    <a:pt x="10485" y="20387"/>
                  </a:lnTo>
                  <a:lnTo>
                    <a:pt x="10967" y="19309"/>
                  </a:lnTo>
                  <a:lnTo>
                    <a:pt x="12597" y="17085"/>
                  </a:lnTo>
                  <a:lnTo>
                    <a:pt x="12523" y="15973"/>
                  </a:lnTo>
                  <a:lnTo>
                    <a:pt x="11634" y="15198"/>
                  </a:lnTo>
                  <a:lnTo>
                    <a:pt x="8892" y="14962"/>
                  </a:lnTo>
                  <a:lnTo>
                    <a:pt x="7336" y="14321"/>
                  </a:lnTo>
                  <a:lnTo>
                    <a:pt x="6076" y="12872"/>
                  </a:lnTo>
                  <a:lnTo>
                    <a:pt x="5002" y="12333"/>
                  </a:lnTo>
                  <a:lnTo>
                    <a:pt x="3297" y="12637"/>
                  </a:lnTo>
                  <a:lnTo>
                    <a:pt x="2593" y="12131"/>
                  </a:lnTo>
                  <a:lnTo>
                    <a:pt x="2038" y="11019"/>
                  </a:lnTo>
                  <a:lnTo>
                    <a:pt x="1000" y="10379"/>
                  </a:lnTo>
                  <a:lnTo>
                    <a:pt x="630" y="9705"/>
                  </a:lnTo>
                  <a:lnTo>
                    <a:pt x="593" y="8121"/>
                  </a:lnTo>
                  <a:lnTo>
                    <a:pt x="0" y="5729"/>
                  </a:lnTo>
                  <a:lnTo>
                    <a:pt x="74" y="4954"/>
                  </a:lnTo>
                  <a:lnTo>
                    <a:pt x="1074" y="4313"/>
                  </a:lnTo>
                  <a:lnTo>
                    <a:pt x="1556" y="3269"/>
                  </a:lnTo>
                  <a:lnTo>
                    <a:pt x="1482" y="1078"/>
                  </a:lnTo>
                  <a:lnTo>
                    <a:pt x="2038" y="607"/>
                  </a:lnTo>
                  <a:lnTo>
                    <a:pt x="4742" y="438"/>
                  </a:lnTo>
                  <a:lnTo>
                    <a:pt x="7706" y="0"/>
                  </a:lnTo>
                  <a:lnTo>
                    <a:pt x="10115" y="337"/>
                  </a:lnTo>
                  <a:lnTo>
                    <a:pt x="11708" y="1449"/>
                  </a:lnTo>
                  <a:lnTo>
                    <a:pt x="12041" y="3707"/>
                  </a:lnTo>
                  <a:lnTo>
                    <a:pt x="11893" y="6234"/>
                  </a:lnTo>
                  <a:lnTo>
                    <a:pt x="12449" y="7986"/>
                  </a:lnTo>
                  <a:lnTo>
                    <a:pt x="13634" y="8492"/>
                  </a:lnTo>
                  <a:lnTo>
                    <a:pt x="14709" y="7818"/>
                  </a:lnTo>
                  <a:lnTo>
                    <a:pt x="16117" y="7380"/>
                  </a:lnTo>
                  <a:lnTo>
                    <a:pt x="17376" y="7279"/>
                  </a:lnTo>
                  <a:lnTo>
                    <a:pt x="17747" y="7548"/>
                  </a:lnTo>
                  <a:lnTo>
                    <a:pt x="18191" y="7986"/>
                  </a:lnTo>
                  <a:lnTo>
                    <a:pt x="18266" y="8492"/>
                  </a:lnTo>
                  <a:lnTo>
                    <a:pt x="18154" y="8997"/>
                  </a:lnTo>
                  <a:lnTo>
                    <a:pt x="17858" y="10008"/>
                  </a:lnTo>
                  <a:lnTo>
                    <a:pt x="17747" y="10345"/>
                  </a:lnTo>
                  <a:lnTo>
                    <a:pt x="17784" y="10884"/>
                  </a:lnTo>
                  <a:lnTo>
                    <a:pt x="18043" y="11289"/>
                  </a:lnTo>
                  <a:lnTo>
                    <a:pt x="18377" y="11592"/>
                  </a:lnTo>
                  <a:lnTo>
                    <a:pt x="19673" y="11289"/>
                  </a:lnTo>
                  <a:lnTo>
                    <a:pt x="20044" y="11289"/>
                  </a:lnTo>
                  <a:lnTo>
                    <a:pt x="20377" y="11356"/>
                  </a:lnTo>
                  <a:lnTo>
                    <a:pt x="20933" y="11693"/>
                  </a:lnTo>
                  <a:lnTo>
                    <a:pt x="21563" y="12637"/>
                  </a:lnTo>
                  <a:lnTo>
                    <a:pt x="21600" y="13715"/>
                  </a:lnTo>
                  <a:lnTo>
                    <a:pt x="21304" y="15433"/>
                  </a:lnTo>
                  <a:lnTo>
                    <a:pt x="20674" y="16444"/>
                  </a:lnTo>
                  <a:close/>
                </a:path>
              </a:pathLst>
            </a:custGeom>
            <a:solidFill>
              <a:srgbClr val="FFFFBF"/>
            </a:solidFill>
            <a:ln w="12700" cap="flat">
              <a:noFill/>
              <a:miter lim="400000"/>
            </a:ln>
            <a:effectLst/>
          </p:spPr>
          <p:txBody>
            <a:bodyPr wrap="square" lIns="25717" tIns="25717" rIns="25717" bIns="25717" numCol="1" anchor="t">
              <a:noAutofit/>
            </a:bodyPr>
            <a:lstStyle/>
            <a:p>
              <a:endParaRPr sz="1000"/>
            </a:p>
          </p:txBody>
        </p:sp>
        <p:sp>
          <p:nvSpPr>
            <p:cNvPr id="29" name="Shape 86">
              <a:extLst>
                <a:ext uri="{FF2B5EF4-FFF2-40B4-BE49-F238E27FC236}">
                  <a16:creationId xmlns:a16="http://schemas.microsoft.com/office/drawing/2014/main" id="{F4D1A64A-AFC8-437F-B7D5-0BDB47CD12BF}"/>
                </a:ext>
              </a:extLst>
            </p:cNvPr>
            <p:cNvSpPr/>
            <p:nvPr/>
          </p:nvSpPr>
          <p:spPr>
            <a:xfrm>
              <a:off x="4266246" y="2668859"/>
              <a:ext cx="436440" cy="378397"/>
            </a:xfrm>
            <a:custGeom>
              <a:avLst/>
              <a:gdLst/>
              <a:ahLst/>
              <a:cxnLst>
                <a:cxn ang="0">
                  <a:pos x="wd2" y="hd2"/>
                </a:cxn>
                <a:cxn ang="5400000">
                  <a:pos x="wd2" y="hd2"/>
                </a:cxn>
                <a:cxn ang="10800000">
                  <a:pos x="wd2" y="hd2"/>
                </a:cxn>
                <a:cxn ang="16200000">
                  <a:pos x="wd2" y="hd2"/>
                </a:cxn>
              </a:cxnLst>
              <a:rect l="0" t="0" r="r" b="b"/>
              <a:pathLst>
                <a:path w="21600" h="21600" extrusionOk="0">
                  <a:moveTo>
                    <a:pt x="20674" y="16444"/>
                  </a:moveTo>
                  <a:lnTo>
                    <a:pt x="20340" y="17422"/>
                  </a:lnTo>
                  <a:lnTo>
                    <a:pt x="20451" y="19679"/>
                  </a:lnTo>
                  <a:lnTo>
                    <a:pt x="20155" y="20151"/>
                  </a:lnTo>
                  <a:lnTo>
                    <a:pt x="17487" y="20791"/>
                  </a:lnTo>
                  <a:lnTo>
                    <a:pt x="16191" y="21600"/>
                  </a:lnTo>
                  <a:lnTo>
                    <a:pt x="15042" y="21600"/>
                  </a:lnTo>
                  <a:lnTo>
                    <a:pt x="13301" y="21330"/>
                  </a:lnTo>
                  <a:lnTo>
                    <a:pt x="10485" y="21432"/>
                  </a:lnTo>
                  <a:lnTo>
                    <a:pt x="10485" y="20387"/>
                  </a:lnTo>
                  <a:lnTo>
                    <a:pt x="10967" y="19309"/>
                  </a:lnTo>
                  <a:lnTo>
                    <a:pt x="12597" y="17085"/>
                  </a:lnTo>
                  <a:lnTo>
                    <a:pt x="12523" y="15973"/>
                  </a:lnTo>
                  <a:lnTo>
                    <a:pt x="11634" y="15198"/>
                  </a:lnTo>
                  <a:lnTo>
                    <a:pt x="8892" y="14962"/>
                  </a:lnTo>
                  <a:lnTo>
                    <a:pt x="7336" y="14321"/>
                  </a:lnTo>
                  <a:lnTo>
                    <a:pt x="6076" y="12872"/>
                  </a:lnTo>
                  <a:lnTo>
                    <a:pt x="5002" y="12333"/>
                  </a:lnTo>
                  <a:lnTo>
                    <a:pt x="3297" y="12637"/>
                  </a:lnTo>
                  <a:lnTo>
                    <a:pt x="2593" y="12131"/>
                  </a:lnTo>
                  <a:lnTo>
                    <a:pt x="2038" y="11019"/>
                  </a:lnTo>
                  <a:lnTo>
                    <a:pt x="1000" y="10379"/>
                  </a:lnTo>
                  <a:lnTo>
                    <a:pt x="630" y="9705"/>
                  </a:lnTo>
                  <a:lnTo>
                    <a:pt x="593" y="8121"/>
                  </a:lnTo>
                  <a:lnTo>
                    <a:pt x="0" y="5729"/>
                  </a:lnTo>
                  <a:lnTo>
                    <a:pt x="74" y="4954"/>
                  </a:lnTo>
                  <a:lnTo>
                    <a:pt x="1074" y="4313"/>
                  </a:lnTo>
                  <a:lnTo>
                    <a:pt x="1556" y="3269"/>
                  </a:lnTo>
                  <a:lnTo>
                    <a:pt x="1482" y="1078"/>
                  </a:lnTo>
                  <a:lnTo>
                    <a:pt x="2038" y="607"/>
                  </a:lnTo>
                  <a:lnTo>
                    <a:pt x="4742" y="438"/>
                  </a:lnTo>
                  <a:lnTo>
                    <a:pt x="7706" y="0"/>
                  </a:lnTo>
                  <a:lnTo>
                    <a:pt x="10115" y="337"/>
                  </a:lnTo>
                  <a:lnTo>
                    <a:pt x="11708" y="1449"/>
                  </a:lnTo>
                  <a:lnTo>
                    <a:pt x="12041" y="3707"/>
                  </a:lnTo>
                  <a:lnTo>
                    <a:pt x="11893" y="6234"/>
                  </a:lnTo>
                  <a:lnTo>
                    <a:pt x="12449" y="7986"/>
                  </a:lnTo>
                  <a:lnTo>
                    <a:pt x="13634" y="8492"/>
                  </a:lnTo>
                  <a:lnTo>
                    <a:pt x="14709" y="7818"/>
                  </a:lnTo>
                  <a:lnTo>
                    <a:pt x="16117" y="7380"/>
                  </a:lnTo>
                  <a:lnTo>
                    <a:pt x="17376" y="7279"/>
                  </a:lnTo>
                  <a:lnTo>
                    <a:pt x="17747" y="7548"/>
                  </a:lnTo>
                  <a:lnTo>
                    <a:pt x="18191" y="7986"/>
                  </a:lnTo>
                  <a:lnTo>
                    <a:pt x="18266" y="8492"/>
                  </a:lnTo>
                  <a:lnTo>
                    <a:pt x="18154" y="8997"/>
                  </a:lnTo>
                  <a:lnTo>
                    <a:pt x="17858" y="10008"/>
                  </a:lnTo>
                  <a:lnTo>
                    <a:pt x="17747" y="10345"/>
                  </a:lnTo>
                  <a:lnTo>
                    <a:pt x="17784" y="10884"/>
                  </a:lnTo>
                  <a:lnTo>
                    <a:pt x="18043" y="11289"/>
                  </a:lnTo>
                  <a:lnTo>
                    <a:pt x="18377" y="11592"/>
                  </a:lnTo>
                  <a:lnTo>
                    <a:pt x="19673" y="11289"/>
                  </a:lnTo>
                  <a:lnTo>
                    <a:pt x="20044" y="11289"/>
                  </a:lnTo>
                  <a:lnTo>
                    <a:pt x="20377" y="11356"/>
                  </a:lnTo>
                  <a:lnTo>
                    <a:pt x="20933" y="11693"/>
                  </a:lnTo>
                  <a:lnTo>
                    <a:pt x="21563" y="12637"/>
                  </a:lnTo>
                  <a:lnTo>
                    <a:pt x="21600" y="13715"/>
                  </a:lnTo>
                  <a:lnTo>
                    <a:pt x="21304" y="15433"/>
                  </a:lnTo>
                  <a:lnTo>
                    <a:pt x="20674" y="16444"/>
                  </a:lnTo>
                </a:path>
              </a:pathLst>
            </a:custGeom>
            <a:noFill/>
            <a:ln w="3175" cap="flat">
              <a:solidFill>
                <a:srgbClr val="000000"/>
              </a:solidFill>
              <a:prstDash val="solid"/>
              <a:round/>
            </a:ln>
            <a:effectLst/>
          </p:spPr>
          <p:txBody>
            <a:bodyPr wrap="square" lIns="25717" tIns="25717" rIns="25717" bIns="25717" numCol="1" anchor="t">
              <a:noAutofit/>
            </a:bodyPr>
            <a:lstStyle/>
            <a:p>
              <a:endParaRPr sz="1000"/>
            </a:p>
          </p:txBody>
        </p:sp>
        <p:sp>
          <p:nvSpPr>
            <p:cNvPr id="30" name="Shape 87">
              <a:extLst>
                <a:ext uri="{FF2B5EF4-FFF2-40B4-BE49-F238E27FC236}">
                  <a16:creationId xmlns:a16="http://schemas.microsoft.com/office/drawing/2014/main" id="{2E934818-9FBF-43A3-B540-9E0A09601E2D}"/>
                </a:ext>
              </a:extLst>
            </p:cNvPr>
            <p:cNvSpPr/>
            <p:nvPr/>
          </p:nvSpPr>
          <p:spPr>
            <a:xfrm>
              <a:off x="3814093" y="2222375"/>
              <a:ext cx="718841" cy="664146"/>
            </a:xfrm>
            <a:custGeom>
              <a:avLst/>
              <a:gdLst/>
              <a:ahLst/>
              <a:cxnLst>
                <a:cxn ang="0">
                  <a:pos x="wd2" y="hd2"/>
                </a:cxn>
                <a:cxn ang="5400000">
                  <a:pos x="wd2" y="hd2"/>
                </a:cxn>
                <a:cxn ang="10800000">
                  <a:pos x="wd2" y="hd2"/>
                </a:cxn>
                <a:cxn ang="16200000">
                  <a:pos x="wd2" y="hd2"/>
                </a:cxn>
              </a:cxnLst>
              <a:rect l="0" t="0" r="r" b="b"/>
              <a:pathLst>
                <a:path w="21600" h="21600" extrusionOk="0">
                  <a:moveTo>
                    <a:pt x="20682" y="15286"/>
                  </a:moveTo>
                  <a:lnTo>
                    <a:pt x="20951" y="13668"/>
                  </a:lnTo>
                  <a:lnTo>
                    <a:pt x="21466" y="12783"/>
                  </a:lnTo>
                  <a:lnTo>
                    <a:pt x="21600" y="11936"/>
                  </a:lnTo>
                  <a:lnTo>
                    <a:pt x="21242" y="11512"/>
                  </a:lnTo>
                  <a:lnTo>
                    <a:pt x="20526" y="11532"/>
                  </a:lnTo>
                  <a:lnTo>
                    <a:pt x="20257" y="10916"/>
                  </a:lnTo>
                  <a:lnTo>
                    <a:pt x="20235" y="9664"/>
                  </a:lnTo>
                  <a:lnTo>
                    <a:pt x="19944" y="9375"/>
                  </a:lnTo>
                  <a:lnTo>
                    <a:pt x="18981" y="9703"/>
                  </a:lnTo>
                  <a:lnTo>
                    <a:pt x="17661" y="9703"/>
                  </a:lnTo>
                  <a:lnTo>
                    <a:pt x="17056" y="9433"/>
                  </a:lnTo>
                  <a:lnTo>
                    <a:pt x="16676" y="8509"/>
                  </a:lnTo>
                  <a:lnTo>
                    <a:pt x="15691" y="7932"/>
                  </a:lnTo>
                  <a:lnTo>
                    <a:pt x="15780" y="7778"/>
                  </a:lnTo>
                  <a:lnTo>
                    <a:pt x="16631" y="7585"/>
                  </a:lnTo>
                  <a:lnTo>
                    <a:pt x="16698" y="7239"/>
                  </a:lnTo>
                  <a:lnTo>
                    <a:pt x="16250" y="6719"/>
                  </a:lnTo>
                  <a:lnTo>
                    <a:pt x="15982" y="5737"/>
                  </a:lnTo>
                  <a:lnTo>
                    <a:pt x="15019" y="5756"/>
                  </a:lnTo>
                  <a:lnTo>
                    <a:pt x="14684" y="5525"/>
                  </a:lnTo>
                  <a:lnTo>
                    <a:pt x="14034" y="5448"/>
                  </a:lnTo>
                  <a:lnTo>
                    <a:pt x="13050" y="5795"/>
                  </a:lnTo>
                  <a:lnTo>
                    <a:pt x="12781" y="5660"/>
                  </a:lnTo>
                  <a:lnTo>
                    <a:pt x="12109" y="4678"/>
                  </a:lnTo>
                  <a:lnTo>
                    <a:pt x="11595" y="4351"/>
                  </a:lnTo>
                  <a:lnTo>
                    <a:pt x="10543" y="4601"/>
                  </a:lnTo>
                  <a:lnTo>
                    <a:pt x="10140" y="4486"/>
                  </a:lnTo>
                  <a:lnTo>
                    <a:pt x="9826" y="3870"/>
                  </a:lnTo>
                  <a:lnTo>
                    <a:pt x="9446" y="3619"/>
                  </a:lnTo>
                  <a:lnTo>
                    <a:pt x="7678" y="3465"/>
                  </a:lnTo>
                  <a:lnTo>
                    <a:pt x="7207" y="2984"/>
                  </a:lnTo>
                  <a:lnTo>
                    <a:pt x="7140" y="2175"/>
                  </a:lnTo>
                  <a:lnTo>
                    <a:pt x="7498" y="789"/>
                  </a:lnTo>
                  <a:lnTo>
                    <a:pt x="7364" y="250"/>
                  </a:lnTo>
                  <a:lnTo>
                    <a:pt x="6782" y="0"/>
                  </a:lnTo>
                  <a:lnTo>
                    <a:pt x="5842" y="308"/>
                  </a:lnTo>
                  <a:lnTo>
                    <a:pt x="4701" y="943"/>
                  </a:lnTo>
                  <a:lnTo>
                    <a:pt x="4521" y="2195"/>
                  </a:lnTo>
                  <a:lnTo>
                    <a:pt x="4454" y="2580"/>
                  </a:lnTo>
                  <a:lnTo>
                    <a:pt x="4230" y="2849"/>
                  </a:lnTo>
                  <a:lnTo>
                    <a:pt x="3984" y="2791"/>
                  </a:lnTo>
                  <a:lnTo>
                    <a:pt x="3290" y="2560"/>
                  </a:lnTo>
                  <a:lnTo>
                    <a:pt x="2887" y="2560"/>
                  </a:lnTo>
                  <a:lnTo>
                    <a:pt x="2753" y="2984"/>
                  </a:lnTo>
                  <a:lnTo>
                    <a:pt x="2664" y="3196"/>
                  </a:lnTo>
                  <a:lnTo>
                    <a:pt x="2552" y="3465"/>
                  </a:lnTo>
                  <a:lnTo>
                    <a:pt x="2305" y="3581"/>
                  </a:lnTo>
                  <a:lnTo>
                    <a:pt x="1925" y="3542"/>
                  </a:lnTo>
                  <a:lnTo>
                    <a:pt x="1679" y="3465"/>
                  </a:lnTo>
                  <a:lnTo>
                    <a:pt x="962" y="3196"/>
                  </a:lnTo>
                  <a:lnTo>
                    <a:pt x="0" y="3196"/>
                  </a:lnTo>
                  <a:lnTo>
                    <a:pt x="672" y="3831"/>
                  </a:lnTo>
                  <a:lnTo>
                    <a:pt x="1343" y="5044"/>
                  </a:lnTo>
                  <a:lnTo>
                    <a:pt x="1365" y="5660"/>
                  </a:lnTo>
                  <a:lnTo>
                    <a:pt x="1186" y="6141"/>
                  </a:lnTo>
                  <a:lnTo>
                    <a:pt x="851" y="6642"/>
                  </a:lnTo>
                  <a:lnTo>
                    <a:pt x="1164" y="7681"/>
                  </a:lnTo>
                  <a:lnTo>
                    <a:pt x="1231" y="8259"/>
                  </a:lnTo>
                  <a:lnTo>
                    <a:pt x="761" y="9087"/>
                  </a:lnTo>
                  <a:lnTo>
                    <a:pt x="694" y="9722"/>
                  </a:lnTo>
                  <a:lnTo>
                    <a:pt x="918" y="10396"/>
                  </a:lnTo>
                  <a:lnTo>
                    <a:pt x="1209" y="10781"/>
                  </a:lnTo>
                  <a:lnTo>
                    <a:pt x="1701" y="11320"/>
                  </a:lnTo>
                  <a:lnTo>
                    <a:pt x="1858" y="11820"/>
                  </a:lnTo>
                  <a:lnTo>
                    <a:pt x="1768" y="12205"/>
                  </a:lnTo>
                  <a:lnTo>
                    <a:pt x="1679" y="12302"/>
                  </a:lnTo>
                  <a:lnTo>
                    <a:pt x="1433" y="12379"/>
                  </a:lnTo>
                  <a:lnTo>
                    <a:pt x="515" y="12513"/>
                  </a:lnTo>
                  <a:lnTo>
                    <a:pt x="515" y="13457"/>
                  </a:lnTo>
                  <a:lnTo>
                    <a:pt x="1164" y="14053"/>
                  </a:lnTo>
                  <a:lnTo>
                    <a:pt x="1500" y="14670"/>
                  </a:lnTo>
                  <a:lnTo>
                    <a:pt x="1679" y="15517"/>
                  </a:lnTo>
                  <a:lnTo>
                    <a:pt x="2171" y="15882"/>
                  </a:lnTo>
                  <a:lnTo>
                    <a:pt x="2753" y="16306"/>
                  </a:lnTo>
                  <a:lnTo>
                    <a:pt x="2865" y="17037"/>
                  </a:lnTo>
                  <a:lnTo>
                    <a:pt x="2641" y="17403"/>
                  </a:lnTo>
                  <a:lnTo>
                    <a:pt x="2552" y="18039"/>
                  </a:lnTo>
                  <a:lnTo>
                    <a:pt x="3380" y="19001"/>
                  </a:lnTo>
                  <a:lnTo>
                    <a:pt x="3828" y="19848"/>
                  </a:lnTo>
                  <a:lnTo>
                    <a:pt x="4230" y="21080"/>
                  </a:lnTo>
                  <a:lnTo>
                    <a:pt x="4902" y="21388"/>
                  </a:lnTo>
                  <a:lnTo>
                    <a:pt x="5215" y="21080"/>
                  </a:lnTo>
                  <a:lnTo>
                    <a:pt x="5551" y="20137"/>
                  </a:lnTo>
                  <a:lnTo>
                    <a:pt x="6335" y="19752"/>
                  </a:lnTo>
                  <a:lnTo>
                    <a:pt x="6827" y="19867"/>
                  </a:lnTo>
                  <a:lnTo>
                    <a:pt x="7319" y="20329"/>
                  </a:lnTo>
                  <a:lnTo>
                    <a:pt x="7812" y="20406"/>
                  </a:lnTo>
                  <a:lnTo>
                    <a:pt x="8215" y="19829"/>
                  </a:lnTo>
                  <a:lnTo>
                    <a:pt x="8797" y="19771"/>
                  </a:lnTo>
                  <a:lnTo>
                    <a:pt x="9782" y="20714"/>
                  </a:lnTo>
                  <a:lnTo>
                    <a:pt x="9983" y="21330"/>
                  </a:lnTo>
                  <a:lnTo>
                    <a:pt x="10117" y="21600"/>
                  </a:lnTo>
                  <a:lnTo>
                    <a:pt x="10184" y="20965"/>
                  </a:lnTo>
                  <a:lnTo>
                    <a:pt x="10184" y="19983"/>
                  </a:lnTo>
                  <a:lnTo>
                    <a:pt x="10431" y="19752"/>
                  </a:lnTo>
                  <a:lnTo>
                    <a:pt x="10677" y="20098"/>
                  </a:lnTo>
                  <a:lnTo>
                    <a:pt x="10766" y="20445"/>
                  </a:lnTo>
                  <a:lnTo>
                    <a:pt x="11125" y="20387"/>
                  </a:lnTo>
                  <a:lnTo>
                    <a:pt x="11169" y="20021"/>
                  </a:lnTo>
                  <a:lnTo>
                    <a:pt x="11483" y="19598"/>
                  </a:lnTo>
                  <a:lnTo>
                    <a:pt x="12221" y="19444"/>
                  </a:lnTo>
                  <a:lnTo>
                    <a:pt x="12669" y="19713"/>
                  </a:lnTo>
                  <a:lnTo>
                    <a:pt x="12982" y="20021"/>
                  </a:lnTo>
                  <a:lnTo>
                    <a:pt x="13318" y="20098"/>
                  </a:lnTo>
                  <a:lnTo>
                    <a:pt x="13990" y="20002"/>
                  </a:lnTo>
                  <a:lnTo>
                    <a:pt x="13967" y="19097"/>
                  </a:lnTo>
                  <a:lnTo>
                    <a:pt x="13609" y="17730"/>
                  </a:lnTo>
                  <a:lnTo>
                    <a:pt x="13654" y="17288"/>
                  </a:lnTo>
                  <a:lnTo>
                    <a:pt x="14258" y="16922"/>
                  </a:lnTo>
                  <a:lnTo>
                    <a:pt x="14549" y="16325"/>
                  </a:lnTo>
                  <a:lnTo>
                    <a:pt x="14504" y="15074"/>
                  </a:lnTo>
                  <a:lnTo>
                    <a:pt x="14840" y="14804"/>
                  </a:lnTo>
                  <a:lnTo>
                    <a:pt x="16474" y="14708"/>
                  </a:lnTo>
                  <a:lnTo>
                    <a:pt x="18265" y="14458"/>
                  </a:lnTo>
                  <a:lnTo>
                    <a:pt x="19720" y="14650"/>
                  </a:lnTo>
                  <a:lnTo>
                    <a:pt x="20682" y="15286"/>
                  </a:lnTo>
                  <a:close/>
                </a:path>
              </a:pathLst>
            </a:custGeom>
            <a:solidFill>
              <a:srgbClr val="3F9FFF"/>
            </a:solidFill>
            <a:ln w="12700" cap="flat">
              <a:noFill/>
              <a:miter lim="400000"/>
            </a:ln>
            <a:effectLst/>
          </p:spPr>
          <p:txBody>
            <a:bodyPr wrap="square" lIns="25717" tIns="25717" rIns="25717" bIns="25717" numCol="1" anchor="t">
              <a:noAutofit/>
            </a:bodyPr>
            <a:lstStyle/>
            <a:p>
              <a:endParaRPr sz="1000"/>
            </a:p>
          </p:txBody>
        </p:sp>
        <p:sp>
          <p:nvSpPr>
            <p:cNvPr id="31" name="Shape 88">
              <a:extLst>
                <a:ext uri="{FF2B5EF4-FFF2-40B4-BE49-F238E27FC236}">
                  <a16:creationId xmlns:a16="http://schemas.microsoft.com/office/drawing/2014/main" id="{F8BC285E-3BA4-4F77-9FD7-FE759AA2C856}"/>
                </a:ext>
              </a:extLst>
            </p:cNvPr>
            <p:cNvSpPr/>
            <p:nvPr/>
          </p:nvSpPr>
          <p:spPr>
            <a:xfrm>
              <a:off x="3814093" y="2222375"/>
              <a:ext cx="718841" cy="664146"/>
            </a:xfrm>
            <a:custGeom>
              <a:avLst/>
              <a:gdLst/>
              <a:ahLst/>
              <a:cxnLst>
                <a:cxn ang="0">
                  <a:pos x="wd2" y="hd2"/>
                </a:cxn>
                <a:cxn ang="5400000">
                  <a:pos x="wd2" y="hd2"/>
                </a:cxn>
                <a:cxn ang="10800000">
                  <a:pos x="wd2" y="hd2"/>
                </a:cxn>
                <a:cxn ang="16200000">
                  <a:pos x="wd2" y="hd2"/>
                </a:cxn>
              </a:cxnLst>
              <a:rect l="0" t="0" r="r" b="b"/>
              <a:pathLst>
                <a:path w="21600" h="21600" extrusionOk="0">
                  <a:moveTo>
                    <a:pt x="20682" y="15286"/>
                  </a:moveTo>
                  <a:lnTo>
                    <a:pt x="20951" y="13668"/>
                  </a:lnTo>
                  <a:lnTo>
                    <a:pt x="21466" y="12783"/>
                  </a:lnTo>
                  <a:lnTo>
                    <a:pt x="21600" y="11936"/>
                  </a:lnTo>
                  <a:lnTo>
                    <a:pt x="21242" y="11512"/>
                  </a:lnTo>
                  <a:lnTo>
                    <a:pt x="20526" y="11532"/>
                  </a:lnTo>
                  <a:lnTo>
                    <a:pt x="20257" y="10916"/>
                  </a:lnTo>
                  <a:lnTo>
                    <a:pt x="20235" y="9664"/>
                  </a:lnTo>
                  <a:lnTo>
                    <a:pt x="19944" y="9375"/>
                  </a:lnTo>
                  <a:lnTo>
                    <a:pt x="18981" y="9703"/>
                  </a:lnTo>
                  <a:lnTo>
                    <a:pt x="17661" y="9703"/>
                  </a:lnTo>
                  <a:lnTo>
                    <a:pt x="17056" y="9433"/>
                  </a:lnTo>
                  <a:lnTo>
                    <a:pt x="16676" y="8509"/>
                  </a:lnTo>
                  <a:lnTo>
                    <a:pt x="15691" y="7932"/>
                  </a:lnTo>
                  <a:lnTo>
                    <a:pt x="15780" y="7778"/>
                  </a:lnTo>
                  <a:lnTo>
                    <a:pt x="16631" y="7585"/>
                  </a:lnTo>
                  <a:lnTo>
                    <a:pt x="16698" y="7239"/>
                  </a:lnTo>
                  <a:lnTo>
                    <a:pt x="16250" y="6719"/>
                  </a:lnTo>
                  <a:lnTo>
                    <a:pt x="15982" y="5737"/>
                  </a:lnTo>
                  <a:lnTo>
                    <a:pt x="15019" y="5756"/>
                  </a:lnTo>
                  <a:lnTo>
                    <a:pt x="14684" y="5525"/>
                  </a:lnTo>
                  <a:lnTo>
                    <a:pt x="14034" y="5448"/>
                  </a:lnTo>
                  <a:lnTo>
                    <a:pt x="13050" y="5795"/>
                  </a:lnTo>
                  <a:lnTo>
                    <a:pt x="12781" y="5660"/>
                  </a:lnTo>
                  <a:lnTo>
                    <a:pt x="12109" y="4678"/>
                  </a:lnTo>
                  <a:lnTo>
                    <a:pt x="11595" y="4351"/>
                  </a:lnTo>
                  <a:lnTo>
                    <a:pt x="10543" y="4601"/>
                  </a:lnTo>
                  <a:lnTo>
                    <a:pt x="10140" y="4486"/>
                  </a:lnTo>
                  <a:lnTo>
                    <a:pt x="9826" y="3870"/>
                  </a:lnTo>
                  <a:lnTo>
                    <a:pt x="9446" y="3619"/>
                  </a:lnTo>
                  <a:lnTo>
                    <a:pt x="7678" y="3465"/>
                  </a:lnTo>
                  <a:lnTo>
                    <a:pt x="7207" y="2984"/>
                  </a:lnTo>
                  <a:lnTo>
                    <a:pt x="7140" y="2175"/>
                  </a:lnTo>
                  <a:lnTo>
                    <a:pt x="7498" y="789"/>
                  </a:lnTo>
                  <a:lnTo>
                    <a:pt x="7364" y="250"/>
                  </a:lnTo>
                  <a:lnTo>
                    <a:pt x="6782" y="0"/>
                  </a:lnTo>
                  <a:lnTo>
                    <a:pt x="5842" y="308"/>
                  </a:lnTo>
                  <a:lnTo>
                    <a:pt x="4701" y="943"/>
                  </a:lnTo>
                  <a:lnTo>
                    <a:pt x="4521" y="2195"/>
                  </a:lnTo>
                  <a:lnTo>
                    <a:pt x="4454" y="2580"/>
                  </a:lnTo>
                  <a:lnTo>
                    <a:pt x="4230" y="2849"/>
                  </a:lnTo>
                  <a:lnTo>
                    <a:pt x="3984" y="2791"/>
                  </a:lnTo>
                  <a:lnTo>
                    <a:pt x="3290" y="2560"/>
                  </a:lnTo>
                  <a:lnTo>
                    <a:pt x="2887" y="2560"/>
                  </a:lnTo>
                  <a:lnTo>
                    <a:pt x="2753" y="2984"/>
                  </a:lnTo>
                  <a:lnTo>
                    <a:pt x="2664" y="3196"/>
                  </a:lnTo>
                  <a:lnTo>
                    <a:pt x="2552" y="3465"/>
                  </a:lnTo>
                  <a:lnTo>
                    <a:pt x="2305" y="3581"/>
                  </a:lnTo>
                  <a:lnTo>
                    <a:pt x="1925" y="3542"/>
                  </a:lnTo>
                  <a:lnTo>
                    <a:pt x="1679" y="3465"/>
                  </a:lnTo>
                  <a:lnTo>
                    <a:pt x="962" y="3196"/>
                  </a:lnTo>
                  <a:lnTo>
                    <a:pt x="0" y="3196"/>
                  </a:lnTo>
                  <a:lnTo>
                    <a:pt x="672" y="3831"/>
                  </a:lnTo>
                  <a:lnTo>
                    <a:pt x="1343" y="5044"/>
                  </a:lnTo>
                  <a:lnTo>
                    <a:pt x="1365" y="5660"/>
                  </a:lnTo>
                  <a:lnTo>
                    <a:pt x="1186" y="6141"/>
                  </a:lnTo>
                  <a:lnTo>
                    <a:pt x="851" y="6642"/>
                  </a:lnTo>
                  <a:lnTo>
                    <a:pt x="1164" y="7681"/>
                  </a:lnTo>
                  <a:lnTo>
                    <a:pt x="1231" y="8259"/>
                  </a:lnTo>
                  <a:lnTo>
                    <a:pt x="761" y="9087"/>
                  </a:lnTo>
                  <a:lnTo>
                    <a:pt x="694" y="9722"/>
                  </a:lnTo>
                  <a:lnTo>
                    <a:pt x="918" y="10396"/>
                  </a:lnTo>
                  <a:lnTo>
                    <a:pt x="1209" y="10781"/>
                  </a:lnTo>
                  <a:lnTo>
                    <a:pt x="1701" y="11320"/>
                  </a:lnTo>
                  <a:lnTo>
                    <a:pt x="1858" y="11820"/>
                  </a:lnTo>
                  <a:lnTo>
                    <a:pt x="1768" y="12205"/>
                  </a:lnTo>
                  <a:lnTo>
                    <a:pt x="1679" y="12302"/>
                  </a:lnTo>
                  <a:lnTo>
                    <a:pt x="1433" y="12379"/>
                  </a:lnTo>
                  <a:lnTo>
                    <a:pt x="515" y="12513"/>
                  </a:lnTo>
                  <a:lnTo>
                    <a:pt x="515" y="13457"/>
                  </a:lnTo>
                  <a:lnTo>
                    <a:pt x="1164" y="14053"/>
                  </a:lnTo>
                  <a:lnTo>
                    <a:pt x="1500" y="14670"/>
                  </a:lnTo>
                  <a:lnTo>
                    <a:pt x="1679" y="15517"/>
                  </a:lnTo>
                  <a:lnTo>
                    <a:pt x="2171" y="15882"/>
                  </a:lnTo>
                  <a:lnTo>
                    <a:pt x="2753" y="16306"/>
                  </a:lnTo>
                  <a:lnTo>
                    <a:pt x="2865" y="17037"/>
                  </a:lnTo>
                  <a:lnTo>
                    <a:pt x="2641" y="17403"/>
                  </a:lnTo>
                  <a:lnTo>
                    <a:pt x="2552" y="18039"/>
                  </a:lnTo>
                  <a:lnTo>
                    <a:pt x="3380" y="19001"/>
                  </a:lnTo>
                  <a:lnTo>
                    <a:pt x="3828" y="19848"/>
                  </a:lnTo>
                  <a:lnTo>
                    <a:pt x="4230" y="21080"/>
                  </a:lnTo>
                  <a:lnTo>
                    <a:pt x="4902" y="21388"/>
                  </a:lnTo>
                  <a:lnTo>
                    <a:pt x="5215" y="21080"/>
                  </a:lnTo>
                  <a:lnTo>
                    <a:pt x="5551" y="20137"/>
                  </a:lnTo>
                  <a:lnTo>
                    <a:pt x="6335" y="19752"/>
                  </a:lnTo>
                  <a:lnTo>
                    <a:pt x="6827" y="19867"/>
                  </a:lnTo>
                  <a:lnTo>
                    <a:pt x="7319" y="20329"/>
                  </a:lnTo>
                  <a:lnTo>
                    <a:pt x="7812" y="20406"/>
                  </a:lnTo>
                  <a:lnTo>
                    <a:pt x="8215" y="19829"/>
                  </a:lnTo>
                  <a:lnTo>
                    <a:pt x="8797" y="19771"/>
                  </a:lnTo>
                  <a:lnTo>
                    <a:pt x="9782" y="20714"/>
                  </a:lnTo>
                  <a:lnTo>
                    <a:pt x="9983" y="21330"/>
                  </a:lnTo>
                  <a:lnTo>
                    <a:pt x="10117" y="21600"/>
                  </a:lnTo>
                  <a:lnTo>
                    <a:pt x="10184" y="20965"/>
                  </a:lnTo>
                  <a:lnTo>
                    <a:pt x="10184" y="19983"/>
                  </a:lnTo>
                  <a:lnTo>
                    <a:pt x="10431" y="19752"/>
                  </a:lnTo>
                  <a:lnTo>
                    <a:pt x="10677" y="20098"/>
                  </a:lnTo>
                  <a:lnTo>
                    <a:pt x="10766" y="20445"/>
                  </a:lnTo>
                  <a:lnTo>
                    <a:pt x="11125" y="20387"/>
                  </a:lnTo>
                  <a:lnTo>
                    <a:pt x="11169" y="20021"/>
                  </a:lnTo>
                  <a:lnTo>
                    <a:pt x="11483" y="19598"/>
                  </a:lnTo>
                  <a:lnTo>
                    <a:pt x="12221" y="19444"/>
                  </a:lnTo>
                  <a:lnTo>
                    <a:pt x="12669" y="19713"/>
                  </a:lnTo>
                  <a:lnTo>
                    <a:pt x="12982" y="20021"/>
                  </a:lnTo>
                  <a:lnTo>
                    <a:pt x="13318" y="20098"/>
                  </a:lnTo>
                  <a:lnTo>
                    <a:pt x="13990" y="20002"/>
                  </a:lnTo>
                  <a:lnTo>
                    <a:pt x="13967" y="19097"/>
                  </a:lnTo>
                  <a:lnTo>
                    <a:pt x="13609" y="17730"/>
                  </a:lnTo>
                  <a:lnTo>
                    <a:pt x="13654" y="17288"/>
                  </a:lnTo>
                  <a:lnTo>
                    <a:pt x="14258" y="16922"/>
                  </a:lnTo>
                  <a:lnTo>
                    <a:pt x="14549" y="16325"/>
                  </a:lnTo>
                  <a:lnTo>
                    <a:pt x="14504" y="15074"/>
                  </a:lnTo>
                  <a:lnTo>
                    <a:pt x="14840" y="14804"/>
                  </a:lnTo>
                  <a:lnTo>
                    <a:pt x="16474" y="14708"/>
                  </a:lnTo>
                  <a:lnTo>
                    <a:pt x="18265" y="14458"/>
                  </a:lnTo>
                  <a:lnTo>
                    <a:pt x="19720" y="14650"/>
                  </a:lnTo>
                  <a:lnTo>
                    <a:pt x="20682" y="15286"/>
                  </a:lnTo>
                </a:path>
              </a:pathLst>
            </a:custGeom>
            <a:noFill/>
            <a:ln w="3175" cap="flat">
              <a:solidFill>
                <a:srgbClr val="000000"/>
              </a:solidFill>
              <a:prstDash val="solid"/>
              <a:round/>
            </a:ln>
            <a:effectLst/>
          </p:spPr>
          <p:txBody>
            <a:bodyPr wrap="square" lIns="25717" tIns="25717" rIns="25717" bIns="25717" numCol="1" anchor="t">
              <a:noAutofit/>
            </a:bodyPr>
            <a:lstStyle/>
            <a:p>
              <a:endParaRPr sz="1000"/>
            </a:p>
          </p:txBody>
        </p:sp>
        <p:sp>
          <p:nvSpPr>
            <p:cNvPr id="32" name="Shape 89">
              <a:extLst>
                <a:ext uri="{FF2B5EF4-FFF2-40B4-BE49-F238E27FC236}">
                  <a16:creationId xmlns:a16="http://schemas.microsoft.com/office/drawing/2014/main" id="{3D110B9B-5F76-4CA6-8959-F5C8D22F7992}"/>
                </a:ext>
              </a:extLst>
            </p:cNvPr>
            <p:cNvSpPr/>
            <p:nvPr/>
          </p:nvSpPr>
          <p:spPr>
            <a:xfrm>
              <a:off x="3694658" y="2821781"/>
              <a:ext cx="1053705" cy="1388567"/>
            </a:xfrm>
            <a:custGeom>
              <a:avLst/>
              <a:gdLst/>
              <a:ahLst/>
              <a:cxnLst>
                <a:cxn ang="0">
                  <a:pos x="wd2" y="hd2"/>
                </a:cxn>
                <a:cxn ang="5400000">
                  <a:pos x="wd2" y="hd2"/>
                </a:cxn>
                <a:cxn ang="10800000">
                  <a:pos x="wd2" y="hd2"/>
                </a:cxn>
                <a:cxn ang="16200000">
                  <a:pos x="wd2" y="hd2"/>
                </a:cxn>
              </a:cxnLst>
              <a:rect l="0" t="0" r="r" b="b"/>
              <a:pathLst>
                <a:path w="21600" h="21600" extrusionOk="0">
                  <a:moveTo>
                    <a:pt x="15871" y="8798"/>
                  </a:moveTo>
                  <a:lnTo>
                    <a:pt x="15733" y="8798"/>
                  </a:lnTo>
                  <a:lnTo>
                    <a:pt x="15871" y="9047"/>
                  </a:lnTo>
                  <a:lnTo>
                    <a:pt x="16254" y="9350"/>
                  </a:lnTo>
                  <a:lnTo>
                    <a:pt x="16499" y="9498"/>
                  </a:lnTo>
                  <a:lnTo>
                    <a:pt x="16759" y="9663"/>
                  </a:lnTo>
                  <a:lnTo>
                    <a:pt x="16958" y="9847"/>
                  </a:lnTo>
                  <a:lnTo>
                    <a:pt x="17004" y="9967"/>
                  </a:lnTo>
                  <a:lnTo>
                    <a:pt x="17050" y="10133"/>
                  </a:lnTo>
                  <a:lnTo>
                    <a:pt x="17081" y="10446"/>
                  </a:lnTo>
                  <a:lnTo>
                    <a:pt x="17081" y="10611"/>
                  </a:lnTo>
                  <a:lnTo>
                    <a:pt x="17020" y="10759"/>
                  </a:lnTo>
                  <a:lnTo>
                    <a:pt x="17004" y="10933"/>
                  </a:lnTo>
                  <a:lnTo>
                    <a:pt x="16928" y="11099"/>
                  </a:lnTo>
                  <a:lnTo>
                    <a:pt x="16836" y="11256"/>
                  </a:lnTo>
                  <a:lnTo>
                    <a:pt x="16667" y="11421"/>
                  </a:lnTo>
                  <a:lnTo>
                    <a:pt x="16483" y="11568"/>
                  </a:lnTo>
                  <a:lnTo>
                    <a:pt x="16085" y="11743"/>
                  </a:lnTo>
                  <a:lnTo>
                    <a:pt x="15442" y="11927"/>
                  </a:lnTo>
                  <a:lnTo>
                    <a:pt x="14936" y="12102"/>
                  </a:lnTo>
                  <a:lnTo>
                    <a:pt x="14231" y="12268"/>
                  </a:lnTo>
                  <a:lnTo>
                    <a:pt x="13772" y="12434"/>
                  </a:lnTo>
                  <a:lnTo>
                    <a:pt x="13282" y="12590"/>
                  </a:lnTo>
                  <a:lnTo>
                    <a:pt x="12592" y="12645"/>
                  </a:lnTo>
                  <a:lnTo>
                    <a:pt x="12117" y="12774"/>
                  </a:lnTo>
                  <a:lnTo>
                    <a:pt x="11397" y="12811"/>
                  </a:lnTo>
                  <a:lnTo>
                    <a:pt x="11137" y="12793"/>
                  </a:lnTo>
                  <a:lnTo>
                    <a:pt x="10907" y="12673"/>
                  </a:lnTo>
                  <a:lnTo>
                    <a:pt x="10708" y="12728"/>
                  </a:lnTo>
                  <a:lnTo>
                    <a:pt x="10662" y="12986"/>
                  </a:lnTo>
                  <a:lnTo>
                    <a:pt x="10662" y="13142"/>
                  </a:lnTo>
                  <a:lnTo>
                    <a:pt x="10616" y="13308"/>
                  </a:lnTo>
                  <a:lnTo>
                    <a:pt x="10494" y="13464"/>
                  </a:lnTo>
                  <a:lnTo>
                    <a:pt x="10463" y="13934"/>
                  </a:lnTo>
                  <a:lnTo>
                    <a:pt x="10402" y="14072"/>
                  </a:lnTo>
                  <a:lnTo>
                    <a:pt x="10233" y="14090"/>
                  </a:lnTo>
                  <a:lnTo>
                    <a:pt x="9774" y="14127"/>
                  </a:lnTo>
                  <a:lnTo>
                    <a:pt x="9283" y="14145"/>
                  </a:lnTo>
                  <a:lnTo>
                    <a:pt x="8854" y="14118"/>
                  </a:lnTo>
                  <a:lnTo>
                    <a:pt x="8563" y="14017"/>
                  </a:lnTo>
                  <a:lnTo>
                    <a:pt x="8073" y="13998"/>
                  </a:lnTo>
                  <a:lnTo>
                    <a:pt x="7828" y="14017"/>
                  </a:lnTo>
                  <a:lnTo>
                    <a:pt x="7675" y="14072"/>
                  </a:lnTo>
                  <a:lnTo>
                    <a:pt x="7614" y="14182"/>
                  </a:lnTo>
                  <a:lnTo>
                    <a:pt x="7874" y="14808"/>
                  </a:lnTo>
                  <a:lnTo>
                    <a:pt x="7966" y="14909"/>
                  </a:lnTo>
                  <a:lnTo>
                    <a:pt x="8119" y="14955"/>
                  </a:lnTo>
                  <a:lnTo>
                    <a:pt x="8625" y="14974"/>
                  </a:lnTo>
                  <a:lnTo>
                    <a:pt x="8824" y="15093"/>
                  </a:lnTo>
                  <a:lnTo>
                    <a:pt x="8854" y="15268"/>
                  </a:lnTo>
                  <a:lnTo>
                    <a:pt x="8809" y="15369"/>
                  </a:lnTo>
                  <a:lnTo>
                    <a:pt x="8640" y="15425"/>
                  </a:lnTo>
                  <a:lnTo>
                    <a:pt x="8395" y="15406"/>
                  </a:lnTo>
                  <a:lnTo>
                    <a:pt x="8165" y="15443"/>
                  </a:lnTo>
                  <a:lnTo>
                    <a:pt x="7935" y="15618"/>
                  </a:lnTo>
                  <a:lnTo>
                    <a:pt x="7828" y="15903"/>
                  </a:lnTo>
                  <a:lnTo>
                    <a:pt x="7675" y="16078"/>
                  </a:lnTo>
                  <a:lnTo>
                    <a:pt x="7629" y="16188"/>
                  </a:lnTo>
                  <a:lnTo>
                    <a:pt x="7537" y="16290"/>
                  </a:lnTo>
                  <a:lnTo>
                    <a:pt x="7460" y="16419"/>
                  </a:lnTo>
                  <a:lnTo>
                    <a:pt x="7460" y="16575"/>
                  </a:lnTo>
                  <a:lnTo>
                    <a:pt x="7476" y="16713"/>
                  </a:lnTo>
                  <a:lnTo>
                    <a:pt x="7277" y="16897"/>
                  </a:lnTo>
                  <a:lnTo>
                    <a:pt x="7108" y="16934"/>
                  </a:lnTo>
                  <a:lnTo>
                    <a:pt x="6986" y="17008"/>
                  </a:lnTo>
                  <a:lnTo>
                    <a:pt x="6802" y="17072"/>
                  </a:lnTo>
                  <a:lnTo>
                    <a:pt x="6526" y="17072"/>
                  </a:lnTo>
                  <a:lnTo>
                    <a:pt x="6296" y="17090"/>
                  </a:lnTo>
                  <a:lnTo>
                    <a:pt x="5821" y="17090"/>
                  </a:lnTo>
                  <a:lnTo>
                    <a:pt x="5607" y="17109"/>
                  </a:lnTo>
                  <a:lnTo>
                    <a:pt x="5362" y="17247"/>
                  </a:lnTo>
                  <a:lnTo>
                    <a:pt x="5178" y="17532"/>
                  </a:lnTo>
                  <a:lnTo>
                    <a:pt x="5178" y="17744"/>
                  </a:lnTo>
                  <a:lnTo>
                    <a:pt x="5239" y="17863"/>
                  </a:lnTo>
                  <a:lnTo>
                    <a:pt x="5377" y="18048"/>
                  </a:lnTo>
                  <a:lnTo>
                    <a:pt x="5883" y="18186"/>
                  </a:lnTo>
                  <a:lnTo>
                    <a:pt x="6143" y="18314"/>
                  </a:lnTo>
                  <a:lnTo>
                    <a:pt x="6327" y="18360"/>
                  </a:lnTo>
                  <a:lnTo>
                    <a:pt x="6419" y="18489"/>
                  </a:lnTo>
                  <a:lnTo>
                    <a:pt x="6373" y="18765"/>
                  </a:lnTo>
                  <a:lnTo>
                    <a:pt x="6235" y="18830"/>
                  </a:lnTo>
                  <a:lnTo>
                    <a:pt x="5929" y="19143"/>
                  </a:lnTo>
                  <a:lnTo>
                    <a:pt x="5484" y="19492"/>
                  </a:lnTo>
                  <a:lnTo>
                    <a:pt x="5224" y="19631"/>
                  </a:lnTo>
                  <a:lnTo>
                    <a:pt x="5055" y="19658"/>
                  </a:lnTo>
                  <a:lnTo>
                    <a:pt x="4979" y="19796"/>
                  </a:lnTo>
                  <a:lnTo>
                    <a:pt x="4810" y="19934"/>
                  </a:lnTo>
                  <a:lnTo>
                    <a:pt x="4734" y="20109"/>
                  </a:lnTo>
                  <a:lnTo>
                    <a:pt x="4550" y="20137"/>
                  </a:lnTo>
                  <a:lnTo>
                    <a:pt x="4289" y="20118"/>
                  </a:lnTo>
                  <a:lnTo>
                    <a:pt x="4106" y="20173"/>
                  </a:lnTo>
                  <a:lnTo>
                    <a:pt x="4060" y="20302"/>
                  </a:lnTo>
                  <a:lnTo>
                    <a:pt x="3814" y="20624"/>
                  </a:lnTo>
                  <a:lnTo>
                    <a:pt x="3707" y="20680"/>
                  </a:lnTo>
                  <a:lnTo>
                    <a:pt x="3585" y="20781"/>
                  </a:lnTo>
                  <a:lnTo>
                    <a:pt x="3355" y="20956"/>
                  </a:lnTo>
                  <a:lnTo>
                    <a:pt x="3370" y="21112"/>
                  </a:lnTo>
                  <a:lnTo>
                    <a:pt x="3232" y="21287"/>
                  </a:lnTo>
                  <a:lnTo>
                    <a:pt x="3386" y="21444"/>
                  </a:lnTo>
                  <a:lnTo>
                    <a:pt x="3386" y="21591"/>
                  </a:lnTo>
                  <a:lnTo>
                    <a:pt x="1930" y="21582"/>
                  </a:lnTo>
                  <a:lnTo>
                    <a:pt x="1057" y="21600"/>
                  </a:lnTo>
                  <a:lnTo>
                    <a:pt x="843" y="21462"/>
                  </a:lnTo>
                  <a:lnTo>
                    <a:pt x="766" y="20864"/>
                  </a:lnTo>
                  <a:lnTo>
                    <a:pt x="643" y="20809"/>
                  </a:lnTo>
                  <a:lnTo>
                    <a:pt x="398" y="20882"/>
                  </a:lnTo>
                  <a:lnTo>
                    <a:pt x="306" y="20901"/>
                  </a:lnTo>
                  <a:lnTo>
                    <a:pt x="169" y="20864"/>
                  </a:lnTo>
                  <a:lnTo>
                    <a:pt x="61" y="20763"/>
                  </a:lnTo>
                  <a:lnTo>
                    <a:pt x="15" y="20578"/>
                  </a:lnTo>
                  <a:lnTo>
                    <a:pt x="0" y="20137"/>
                  </a:lnTo>
                  <a:lnTo>
                    <a:pt x="77" y="19971"/>
                  </a:lnTo>
                  <a:lnTo>
                    <a:pt x="260" y="19842"/>
                  </a:lnTo>
                  <a:lnTo>
                    <a:pt x="659" y="19824"/>
                  </a:lnTo>
                  <a:lnTo>
                    <a:pt x="843" y="19658"/>
                  </a:lnTo>
                  <a:lnTo>
                    <a:pt x="873" y="19428"/>
                  </a:lnTo>
                  <a:lnTo>
                    <a:pt x="628" y="19235"/>
                  </a:lnTo>
                  <a:lnTo>
                    <a:pt x="628" y="18940"/>
                  </a:lnTo>
                  <a:lnTo>
                    <a:pt x="843" y="18655"/>
                  </a:lnTo>
                  <a:lnTo>
                    <a:pt x="1271" y="18489"/>
                  </a:lnTo>
                  <a:lnTo>
                    <a:pt x="1639" y="18250"/>
                  </a:lnTo>
                  <a:lnTo>
                    <a:pt x="1716" y="17900"/>
                  </a:lnTo>
                  <a:lnTo>
                    <a:pt x="1501" y="17670"/>
                  </a:lnTo>
                  <a:lnTo>
                    <a:pt x="1057" y="17597"/>
                  </a:lnTo>
                  <a:lnTo>
                    <a:pt x="873" y="17330"/>
                  </a:lnTo>
                  <a:lnTo>
                    <a:pt x="812" y="17008"/>
                  </a:lnTo>
                  <a:lnTo>
                    <a:pt x="934" y="16805"/>
                  </a:lnTo>
                  <a:lnTo>
                    <a:pt x="1241" y="16704"/>
                  </a:lnTo>
                  <a:lnTo>
                    <a:pt x="1639" y="16842"/>
                  </a:lnTo>
                  <a:lnTo>
                    <a:pt x="1838" y="16833"/>
                  </a:lnTo>
                  <a:lnTo>
                    <a:pt x="1930" y="16575"/>
                  </a:lnTo>
                  <a:lnTo>
                    <a:pt x="1685" y="16446"/>
                  </a:lnTo>
                  <a:lnTo>
                    <a:pt x="1241" y="16419"/>
                  </a:lnTo>
                  <a:lnTo>
                    <a:pt x="1226" y="16106"/>
                  </a:lnTo>
                  <a:lnTo>
                    <a:pt x="1042" y="15977"/>
                  </a:lnTo>
                  <a:lnTo>
                    <a:pt x="934" y="15710"/>
                  </a:lnTo>
                  <a:lnTo>
                    <a:pt x="1011" y="15425"/>
                  </a:lnTo>
                  <a:lnTo>
                    <a:pt x="1210" y="15222"/>
                  </a:lnTo>
                  <a:lnTo>
                    <a:pt x="1256" y="15093"/>
                  </a:lnTo>
                  <a:lnTo>
                    <a:pt x="1195" y="14946"/>
                  </a:lnTo>
                  <a:lnTo>
                    <a:pt x="950" y="14771"/>
                  </a:lnTo>
                  <a:lnTo>
                    <a:pt x="919" y="14624"/>
                  </a:lnTo>
                  <a:lnTo>
                    <a:pt x="1011" y="14486"/>
                  </a:lnTo>
                  <a:lnTo>
                    <a:pt x="1241" y="14366"/>
                  </a:lnTo>
                  <a:lnTo>
                    <a:pt x="1394" y="14201"/>
                  </a:lnTo>
                  <a:lnTo>
                    <a:pt x="1471" y="13796"/>
                  </a:lnTo>
                  <a:lnTo>
                    <a:pt x="1379" y="13446"/>
                  </a:lnTo>
                  <a:lnTo>
                    <a:pt x="1455" y="13105"/>
                  </a:lnTo>
                  <a:lnTo>
                    <a:pt x="1593" y="12848"/>
                  </a:lnTo>
                  <a:lnTo>
                    <a:pt x="2022" y="12608"/>
                  </a:lnTo>
                  <a:lnTo>
                    <a:pt x="2283" y="12314"/>
                  </a:lnTo>
                  <a:lnTo>
                    <a:pt x="2237" y="11955"/>
                  </a:lnTo>
                  <a:lnTo>
                    <a:pt x="1808" y="11504"/>
                  </a:lnTo>
                  <a:lnTo>
                    <a:pt x="1777" y="11375"/>
                  </a:lnTo>
                  <a:lnTo>
                    <a:pt x="1838" y="11210"/>
                  </a:lnTo>
                  <a:lnTo>
                    <a:pt x="1961" y="11108"/>
                  </a:lnTo>
                  <a:lnTo>
                    <a:pt x="2359" y="10952"/>
                  </a:lnTo>
                  <a:lnTo>
                    <a:pt x="2880" y="10897"/>
                  </a:lnTo>
                  <a:lnTo>
                    <a:pt x="2880" y="9967"/>
                  </a:lnTo>
                  <a:lnTo>
                    <a:pt x="3156" y="9673"/>
                  </a:lnTo>
                  <a:lnTo>
                    <a:pt x="3232" y="9461"/>
                  </a:lnTo>
                  <a:lnTo>
                    <a:pt x="3186" y="9286"/>
                  </a:lnTo>
                  <a:lnTo>
                    <a:pt x="3049" y="9120"/>
                  </a:lnTo>
                  <a:lnTo>
                    <a:pt x="2681" y="8669"/>
                  </a:lnTo>
                  <a:lnTo>
                    <a:pt x="2574" y="7970"/>
                  </a:lnTo>
                  <a:lnTo>
                    <a:pt x="2803" y="7188"/>
                  </a:lnTo>
                  <a:lnTo>
                    <a:pt x="3049" y="6709"/>
                  </a:lnTo>
                  <a:lnTo>
                    <a:pt x="2941" y="6028"/>
                  </a:lnTo>
                  <a:lnTo>
                    <a:pt x="3110" y="5550"/>
                  </a:lnTo>
                  <a:lnTo>
                    <a:pt x="3431" y="5402"/>
                  </a:lnTo>
                  <a:lnTo>
                    <a:pt x="3661" y="5273"/>
                  </a:lnTo>
                  <a:lnTo>
                    <a:pt x="3860" y="5117"/>
                  </a:lnTo>
                  <a:lnTo>
                    <a:pt x="3876" y="5007"/>
                  </a:lnTo>
                  <a:lnTo>
                    <a:pt x="3753" y="4850"/>
                  </a:lnTo>
                  <a:lnTo>
                    <a:pt x="3615" y="4694"/>
                  </a:lnTo>
                  <a:lnTo>
                    <a:pt x="3814" y="4372"/>
                  </a:lnTo>
                  <a:lnTo>
                    <a:pt x="4657" y="4390"/>
                  </a:lnTo>
                  <a:lnTo>
                    <a:pt x="4427" y="4068"/>
                  </a:lnTo>
                  <a:lnTo>
                    <a:pt x="4780" y="3921"/>
                  </a:lnTo>
                  <a:lnTo>
                    <a:pt x="5040" y="3746"/>
                  </a:lnTo>
                  <a:lnTo>
                    <a:pt x="4703" y="3608"/>
                  </a:lnTo>
                  <a:lnTo>
                    <a:pt x="4473" y="3378"/>
                  </a:lnTo>
                  <a:lnTo>
                    <a:pt x="4764" y="3055"/>
                  </a:lnTo>
                  <a:lnTo>
                    <a:pt x="4780" y="2982"/>
                  </a:lnTo>
                  <a:lnTo>
                    <a:pt x="4764" y="2899"/>
                  </a:lnTo>
                  <a:lnTo>
                    <a:pt x="4703" y="2770"/>
                  </a:lnTo>
                  <a:lnTo>
                    <a:pt x="4473" y="2522"/>
                  </a:lnTo>
                  <a:lnTo>
                    <a:pt x="4580" y="2365"/>
                  </a:lnTo>
                  <a:lnTo>
                    <a:pt x="4734" y="2282"/>
                  </a:lnTo>
                  <a:lnTo>
                    <a:pt x="5576" y="2108"/>
                  </a:lnTo>
                  <a:lnTo>
                    <a:pt x="5898" y="2016"/>
                  </a:lnTo>
                  <a:lnTo>
                    <a:pt x="6005" y="1914"/>
                  </a:lnTo>
                  <a:lnTo>
                    <a:pt x="6051" y="1813"/>
                  </a:lnTo>
                  <a:lnTo>
                    <a:pt x="5974" y="1362"/>
                  </a:lnTo>
                  <a:lnTo>
                    <a:pt x="5974" y="782"/>
                  </a:lnTo>
                  <a:lnTo>
                    <a:pt x="6204" y="331"/>
                  </a:lnTo>
                  <a:lnTo>
                    <a:pt x="6740" y="147"/>
                  </a:lnTo>
                  <a:lnTo>
                    <a:pt x="7077" y="202"/>
                  </a:lnTo>
                  <a:lnTo>
                    <a:pt x="7414" y="423"/>
                  </a:lnTo>
                  <a:lnTo>
                    <a:pt x="7751" y="460"/>
                  </a:lnTo>
                  <a:lnTo>
                    <a:pt x="8027" y="184"/>
                  </a:lnTo>
                  <a:lnTo>
                    <a:pt x="8426" y="156"/>
                  </a:lnTo>
                  <a:lnTo>
                    <a:pt x="9100" y="607"/>
                  </a:lnTo>
                  <a:lnTo>
                    <a:pt x="9237" y="902"/>
                  </a:lnTo>
                  <a:lnTo>
                    <a:pt x="9329" y="1031"/>
                  </a:lnTo>
                  <a:lnTo>
                    <a:pt x="9375" y="727"/>
                  </a:lnTo>
                  <a:lnTo>
                    <a:pt x="9375" y="258"/>
                  </a:lnTo>
                  <a:lnTo>
                    <a:pt x="9544" y="147"/>
                  </a:lnTo>
                  <a:lnTo>
                    <a:pt x="9712" y="313"/>
                  </a:lnTo>
                  <a:lnTo>
                    <a:pt x="9774" y="479"/>
                  </a:lnTo>
                  <a:lnTo>
                    <a:pt x="10019" y="451"/>
                  </a:lnTo>
                  <a:lnTo>
                    <a:pt x="10049" y="276"/>
                  </a:lnTo>
                  <a:lnTo>
                    <a:pt x="10264" y="74"/>
                  </a:lnTo>
                  <a:lnTo>
                    <a:pt x="10769" y="0"/>
                  </a:lnTo>
                  <a:lnTo>
                    <a:pt x="11076" y="129"/>
                  </a:lnTo>
                  <a:lnTo>
                    <a:pt x="11290" y="276"/>
                  </a:lnTo>
                  <a:lnTo>
                    <a:pt x="11520" y="313"/>
                  </a:lnTo>
                  <a:lnTo>
                    <a:pt x="11980" y="267"/>
                  </a:lnTo>
                  <a:lnTo>
                    <a:pt x="12133" y="451"/>
                  </a:lnTo>
                  <a:lnTo>
                    <a:pt x="12562" y="626"/>
                  </a:lnTo>
                  <a:lnTo>
                    <a:pt x="12791" y="930"/>
                  </a:lnTo>
                  <a:lnTo>
                    <a:pt x="13083" y="1068"/>
                  </a:lnTo>
                  <a:lnTo>
                    <a:pt x="13787" y="985"/>
                  </a:lnTo>
                  <a:lnTo>
                    <a:pt x="14231" y="1132"/>
                  </a:lnTo>
                  <a:lnTo>
                    <a:pt x="14752" y="1528"/>
                  </a:lnTo>
                  <a:lnTo>
                    <a:pt x="15396" y="1703"/>
                  </a:lnTo>
                  <a:lnTo>
                    <a:pt x="16529" y="1767"/>
                  </a:lnTo>
                  <a:lnTo>
                    <a:pt x="16897" y="1979"/>
                  </a:lnTo>
                  <a:lnTo>
                    <a:pt x="16928" y="2282"/>
                  </a:lnTo>
                  <a:lnTo>
                    <a:pt x="16254" y="2890"/>
                  </a:lnTo>
                  <a:lnTo>
                    <a:pt x="16054" y="3184"/>
                  </a:lnTo>
                  <a:lnTo>
                    <a:pt x="16054" y="3470"/>
                  </a:lnTo>
                  <a:lnTo>
                    <a:pt x="17219" y="3442"/>
                  </a:lnTo>
                  <a:lnTo>
                    <a:pt x="17939" y="3516"/>
                  </a:lnTo>
                  <a:lnTo>
                    <a:pt x="18414" y="3516"/>
                  </a:lnTo>
                  <a:lnTo>
                    <a:pt x="18950" y="3295"/>
                  </a:lnTo>
                  <a:lnTo>
                    <a:pt x="20053" y="3120"/>
                  </a:lnTo>
                  <a:lnTo>
                    <a:pt x="20175" y="2991"/>
                  </a:lnTo>
                  <a:lnTo>
                    <a:pt x="20129" y="2374"/>
                  </a:lnTo>
                  <a:lnTo>
                    <a:pt x="20267" y="2108"/>
                  </a:lnTo>
                  <a:lnTo>
                    <a:pt x="21340" y="2236"/>
                  </a:lnTo>
                  <a:lnTo>
                    <a:pt x="21569" y="2448"/>
                  </a:lnTo>
                  <a:lnTo>
                    <a:pt x="21600" y="2678"/>
                  </a:lnTo>
                  <a:lnTo>
                    <a:pt x="21386" y="2982"/>
                  </a:lnTo>
                  <a:lnTo>
                    <a:pt x="21401" y="3258"/>
                  </a:lnTo>
                  <a:lnTo>
                    <a:pt x="21294" y="3368"/>
                  </a:lnTo>
                  <a:lnTo>
                    <a:pt x="20512" y="3424"/>
                  </a:lnTo>
                  <a:lnTo>
                    <a:pt x="19532" y="3875"/>
                  </a:lnTo>
                  <a:lnTo>
                    <a:pt x="18184" y="4684"/>
                  </a:lnTo>
                  <a:lnTo>
                    <a:pt x="16989" y="5706"/>
                  </a:lnTo>
                  <a:lnTo>
                    <a:pt x="17081" y="5706"/>
                  </a:lnTo>
                  <a:lnTo>
                    <a:pt x="16499" y="6415"/>
                  </a:lnTo>
                  <a:lnTo>
                    <a:pt x="16330" y="7059"/>
                  </a:lnTo>
                  <a:lnTo>
                    <a:pt x="16453" y="7648"/>
                  </a:lnTo>
                  <a:lnTo>
                    <a:pt x="16223" y="7777"/>
                  </a:lnTo>
                  <a:lnTo>
                    <a:pt x="15809" y="7786"/>
                  </a:lnTo>
                  <a:lnTo>
                    <a:pt x="16009" y="7988"/>
                  </a:lnTo>
                  <a:lnTo>
                    <a:pt x="16054" y="8403"/>
                  </a:lnTo>
                  <a:lnTo>
                    <a:pt x="15871" y="8798"/>
                  </a:lnTo>
                  <a:close/>
                </a:path>
              </a:pathLst>
            </a:custGeom>
            <a:solidFill>
              <a:srgbClr val="FFFF00"/>
            </a:solidFill>
            <a:ln w="12700" cap="flat">
              <a:noFill/>
              <a:miter lim="400000"/>
            </a:ln>
            <a:effectLst/>
          </p:spPr>
          <p:txBody>
            <a:bodyPr wrap="square" lIns="25717" tIns="25717" rIns="25717" bIns="25717" numCol="1" anchor="t">
              <a:noAutofit/>
            </a:bodyPr>
            <a:lstStyle/>
            <a:p>
              <a:endParaRPr sz="1000"/>
            </a:p>
          </p:txBody>
        </p:sp>
        <p:sp>
          <p:nvSpPr>
            <p:cNvPr id="33" name="Shape 90">
              <a:extLst>
                <a:ext uri="{FF2B5EF4-FFF2-40B4-BE49-F238E27FC236}">
                  <a16:creationId xmlns:a16="http://schemas.microsoft.com/office/drawing/2014/main" id="{84877C70-8D77-4C7D-BB89-9E6894A59DBF}"/>
                </a:ext>
              </a:extLst>
            </p:cNvPr>
            <p:cNvSpPr/>
            <p:nvPr/>
          </p:nvSpPr>
          <p:spPr>
            <a:xfrm>
              <a:off x="3694658" y="2821781"/>
              <a:ext cx="1053705" cy="1388567"/>
            </a:xfrm>
            <a:custGeom>
              <a:avLst/>
              <a:gdLst/>
              <a:ahLst/>
              <a:cxnLst>
                <a:cxn ang="0">
                  <a:pos x="wd2" y="hd2"/>
                </a:cxn>
                <a:cxn ang="5400000">
                  <a:pos x="wd2" y="hd2"/>
                </a:cxn>
                <a:cxn ang="10800000">
                  <a:pos x="wd2" y="hd2"/>
                </a:cxn>
                <a:cxn ang="16200000">
                  <a:pos x="wd2" y="hd2"/>
                </a:cxn>
              </a:cxnLst>
              <a:rect l="0" t="0" r="r" b="b"/>
              <a:pathLst>
                <a:path w="21600" h="21600" extrusionOk="0">
                  <a:moveTo>
                    <a:pt x="15871" y="8798"/>
                  </a:moveTo>
                  <a:lnTo>
                    <a:pt x="15733" y="8798"/>
                  </a:lnTo>
                  <a:lnTo>
                    <a:pt x="15871" y="9047"/>
                  </a:lnTo>
                  <a:lnTo>
                    <a:pt x="16254" y="9350"/>
                  </a:lnTo>
                  <a:lnTo>
                    <a:pt x="16499" y="9498"/>
                  </a:lnTo>
                  <a:lnTo>
                    <a:pt x="16759" y="9663"/>
                  </a:lnTo>
                  <a:lnTo>
                    <a:pt x="16958" y="9847"/>
                  </a:lnTo>
                  <a:lnTo>
                    <a:pt x="17004" y="9967"/>
                  </a:lnTo>
                  <a:lnTo>
                    <a:pt x="17050" y="10133"/>
                  </a:lnTo>
                  <a:lnTo>
                    <a:pt x="17081" y="10446"/>
                  </a:lnTo>
                  <a:lnTo>
                    <a:pt x="17081" y="10611"/>
                  </a:lnTo>
                  <a:lnTo>
                    <a:pt x="17020" y="10759"/>
                  </a:lnTo>
                  <a:lnTo>
                    <a:pt x="17004" y="10933"/>
                  </a:lnTo>
                  <a:lnTo>
                    <a:pt x="16928" y="11099"/>
                  </a:lnTo>
                  <a:lnTo>
                    <a:pt x="16836" y="11256"/>
                  </a:lnTo>
                  <a:lnTo>
                    <a:pt x="16667" y="11421"/>
                  </a:lnTo>
                  <a:lnTo>
                    <a:pt x="16483" y="11568"/>
                  </a:lnTo>
                  <a:lnTo>
                    <a:pt x="16085" y="11743"/>
                  </a:lnTo>
                  <a:lnTo>
                    <a:pt x="15442" y="11927"/>
                  </a:lnTo>
                  <a:lnTo>
                    <a:pt x="14936" y="12102"/>
                  </a:lnTo>
                  <a:lnTo>
                    <a:pt x="14231" y="12268"/>
                  </a:lnTo>
                  <a:lnTo>
                    <a:pt x="13772" y="12434"/>
                  </a:lnTo>
                  <a:lnTo>
                    <a:pt x="13282" y="12590"/>
                  </a:lnTo>
                  <a:lnTo>
                    <a:pt x="12592" y="12645"/>
                  </a:lnTo>
                  <a:lnTo>
                    <a:pt x="12117" y="12774"/>
                  </a:lnTo>
                  <a:lnTo>
                    <a:pt x="11397" y="12811"/>
                  </a:lnTo>
                  <a:lnTo>
                    <a:pt x="11137" y="12793"/>
                  </a:lnTo>
                  <a:lnTo>
                    <a:pt x="10907" y="12673"/>
                  </a:lnTo>
                  <a:lnTo>
                    <a:pt x="10708" y="12728"/>
                  </a:lnTo>
                  <a:lnTo>
                    <a:pt x="10662" y="12986"/>
                  </a:lnTo>
                  <a:lnTo>
                    <a:pt x="10662" y="13142"/>
                  </a:lnTo>
                  <a:lnTo>
                    <a:pt x="10616" y="13308"/>
                  </a:lnTo>
                  <a:lnTo>
                    <a:pt x="10494" y="13464"/>
                  </a:lnTo>
                  <a:lnTo>
                    <a:pt x="10463" y="13934"/>
                  </a:lnTo>
                  <a:lnTo>
                    <a:pt x="10402" y="14072"/>
                  </a:lnTo>
                  <a:lnTo>
                    <a:pt x="10233" y="14090"/>
                  </a:lnTo>
                  <a:lnTo>
                    <a:pt x="9774" y="14127"/>
                  </a:lnTo>
                  <a:lnTo>
                    <a:pt x="9283" y="14145"/>
                  </a:lnTo>
                  <a:lnTo>
                    <a:pt x="8854" y="14118"/>
                  </a:lnTo>
                  <a:lnTo>
                    <a:pt x="8563" y="14017"/>
                  </a:lnTo>
                  <a:lnTo>
                    <a:pt x="8073" y="13998"/>
                  </a:lnTo>
                  <a:lnTo>
                    <a:pt x="7828" y="14017"/>
                  </a:lnTo>
                  <a:lnTo>
                    <a:pt x="7675" y="14072"/>
                  </a:lnTo>
                  <a:lnTo>
                    <a:pt x="7614" y="14182"/>
                  </a:lnTo>
                  <a:lnTo>
                    <a:pt x="7874" y="14808"/>
                  </a:lnTo>
                  <a:lnTo>
                    <a:pt x="7966" y="14909"/>
                  </a:lnTo>
                  <a:lnTo>
                    <a:pt x="8119" y="14955"/>
                  </a:lnTo>
                  <a:lnTo>
                    <a:pt x="8625" y="14974"/>
                  </a:lnTo>
                  <a:lnTo>
                    <a:pt x="8824" y="15093"/>
                  </a:lnTo>
                  <a:lnTo>
                    <a:pt x="8854" y="15268"/>
                  </a:lnTo>
                  <a:lnTo>
                    <a:pt x="8809" y="15369"/>
                  </a:lnTo>
                  <a:lnTo>
                    <a:pt x="8640" y="15425"/>
                  </a:lnTo>
                  <a:lnTo>
                    <a:pt x="8395" y="15406"/>
                  </a:lnTo>
                  <a:lnTo>
                    <a:pt x="8165" y="15443"/>
                  </a:lnTo>
                  <a:lnTo>
                    <a:pt x="7935" y="15618"/>
                  </a:lnTo>
                  <a:lnTo>
                    <a:pt x="7828" y="15903"/>
                  </a:lnTo>
                  <a:lnTo>
                    <a:pt x="7675" y="16078"/>
                  </a:lnTo>
                  <a:lnTo>
                    <a:pt x="7629" y="16188"/>
                  </a:lnTo>
                  <a:lnTo>
                    <a:pt x="7537" y="16290"/>
                  </a:lnTo>
                  <a:lnTo>
                    <a:pt x="7460" y="16419"/>
                  </a:lnTo>
                  <a:lnTo>
                    <a:pt x="7460" y="16575"/>
                  </a:lnTo>
                  <a:lnTo>
                    <a:pt x="7476" y="16713"/>
                  </a:lnTo>
                  <a:lnTo>
                    <a:pt x="7277" y="16897"/>
                  </a:lnTo>
                  <a:lnTo>
                    <a:pt x="7108" y="16934"/>
                  </a:lnTo>
                  <a:lnTo>
                    <a:pt x="6986" y="17008"/>
                  </a:lnTo>
                  <a:lnTo>
                    <a:pt x="6802" y="17072"/>
                  </a:lnTo>
                  <a:lnTo>
                    <a:pt x="6526" y="17072"/>
                  </a:lnTo>
                  <a:lnTo>
                    <a:pt x="6296" y="17090"/>
                  </a:lnTo>
                  <a:lnTo>
                    <a:pt x="5821" y="17090"/>
                  </a:lnTo>
                  <a:lnTo>
                    <a:pt x="5607" y="17109"/>
                  </a:lnTo>
                  <a:lnTo>
                    <a:pt x="5362" y="17247"/>
                  </a:lnTo>
                  <a:lnTo>
                    <a:pt x="5178" y="17532"/>
                  </a:lnTo>
                  <a:lnTo>
                    <a:pt x="5178" y="17744"/>
                  </a:lnTo>
                  <a:lnTo>
                    <a:pt x="5239" y="17863"/>
                  </a:lnTo>
                  <a:lnTo>
                    <a:pt x="5377" y="18048"/>
                  </a:lnTo>
                  <a:lnTo>
                    <a:pt x="5883" y="18186"/>
                  </a:lnTo>
                  <a:lnTo>
                    <a:pt x="6143" y="18314"/>
                  </a:lnTo>
                  <a:lnTo>
                    <a:pt x="6327" y="18360"/>
                  </a:lnTo>
                  <a:lnTo>
                    <a:pt x="6419" y="18489"/>
                  </a:lnTo>
                  <a:lnTo>
                    <a:pt x="6373" y="18765"/>
                  </a:lnTo>
                  <a:lnTo>
                    <a:pt x="6235" y="18830"/>
                  </a:lnTo>
                  <a:lnTo>
                    <a:pt x="5929" y="19143"/>
                  </a:lnTo>
                  <a:lnTo>
                    <a:pt x="5484" y="19492"/>
                  </a:lnTo>
                  <a:lnTo>
                    <a:pt x="5224" y="19631"/>
                  </a:lnTo>
                  <a:lnTo>
                    <a:pt x="5055" y="19658"/>
                  </a:lnTo>
                  <a:lnTo>
                    <a:pt x="4979" y="19796"/>
                  </a:lnTo>
                  <a:lnTo>
                    <a:pt x="4810" y="19934"/>
                  </a:lnTo>
                  <a:lnTo>
                    <a:pt x="4734" y="20109"/>
                  </a:lnTo>
                  <a:lnTo>
                    <a:pt x="4550" y="20137"/>
                  </a:lnTo>
                  <a:lnTo>
                    <a:pt x="4289" y="20118"/>
                  </a:lnTo>
                  <a:lnTo>
                    <a:pt x="4106" y="20173"/>
                  </a:lnTo>
                  <a:lnTo>
                    <a:pt x="4060" y="20302"/>
                  </a:lnTo>
                  <a:lnTo>
                    <a:pt x="3814" y="20624"/>
                  </a:lnTo>
                  <a:lnTo>
                    <a:pt x="3707" y="20680"/>
                  </a:lnTo>
                  <a:lnTo>
                    <a:pt x="3585" y="20781"/>
                  </a:lnTo>
                  <a:lnTo>
                    <a:pt x="3355" y="20956"/>
                  </a:lnTo>
                  <a:lnTo>
                    <a:pt x="3370" y="21112"/>
                  </a:lnTo>
                  <a:lnTo>
                    <a:pt x="3232" y="21287"/>
                  </a:lnTo>
                  <a:lnTo>
                    <a:pt x="3386" y="21444"/>
                  </a:lnTo>
                  <a:lnTo>
                    <a:pt x="3386" y="21591"/>
                  </a:lnTo>
                  <a:lnTo>
                    <a:pt x="1930" y="21582"/>
                  </a:lnTo>
                  <a:lnTo>
                    <a:pt x="1057" y="21600"/>
                  </a:lnTo>
                  <a:lnTo>
                    <a:pt x="843" y="21462"/>
                  </a:lnTo>
                  <a:lnTo>
                    <a:pt x="766" y="20864"/>
                  </a:lnTo>
                  <a:lnTo>
                    <a:pt x="643" y="20809"/>
                  </a:lnTo>
                  <a:lnTo>
                    <a:pt x="398" y="20882"/>
                  </a:lnTo>
                  <a:lnTo>
                    <a:pt x="306" y="20901"/>
                  </a:lnTo>
                  <a:lnTo>
                    <a:pt x="169" y="20864"/>
                  </a:lnTo>
                  <a:lnTo>
                    <a:pt x="61" y="20763"/>
                  </a:lnTo>
                  <a:lnTo>
                    <a:pt x="15" y="20578"/>
                  </a:lnTo>
                  <a:lnTo>
                    <a:pt x="0" y="20137"/>
                  </a:lnTo>
                  <a:lnTo>
                    <a:pt x="77" y="19971"/>
                  </a:lnTo>
                  <a:lnTo>
                    <a:pt x="260" y="19842"/>
                  </a:lnTo>
                  <a:lnTo>
                    <a:pt x="659" y="19824"/>
                  </a:lnTo>
                  <a:lnTo>
                    <a:pt x="843" y="19658"/>
                  </a:lnTo>
                  <a:lnTo>
                    <a:pt x="873" y="19428"/>
                  </a:lnTo>
                  <a:lnTo>
                    <a:pt x="628" y="19235"/>
                  </a:lnTo>
                  <a:lnTo>
                    <a:pt x="628" y="18940"/>
                  </a:lnTo>
                  <a:lnTo>
                    <a:pt x="843" y="18655"/>
                  </a:lnTo>
                  <a:lnTo>
                    <a:pt x="1271" y="18489"/>
                  </a:lnTo>
                  <a:lnTo>
                    <a:pt x="1639" y="18250"/>
                  </a:lnTo>
                  <a:lnTo>
                    <a:pt x="1716" y="17900"/>
                  </a:lnTo>
                  <a:lnTo>
                    <a:pt x="1501" y="17670"/>
                  </a:lnTo>
                  <a:lnTo>
                    <a:pt x="1057" y="17597"/>
                  </a:lnTo>
                  <a:lnTo>
                    <a:pt x="873" y="17330"/>
                  </a:lnTo>
                  <a:lnTo>
                    <a:pt x="812" y="17008"/>
                  </a:lnTo>
                  <a:lnTo>
                    <a:pt x="934" y="16805"/>
                  </a:lnTo>
                  <a:lnTo>
                    <a:pt x="1241" y="16704"/>
                  </a:lnTo>
                  <a:lnTo>
                    <a:pt x="1639" y="16842"/>
                  </a:lnTo>
                  <a:lnTo>
                    <a:pt x="1838" y="16833"/>
                  </a:lnTo>
                  <a:lnTo>
                    <a:pt x="1930" y="16575"/>
                  </a:lnTo>
                  <a:lnTo>
                    <a:pt x="1685" y="16446"/>
                  </a:lnTo>
                  <a:lnTo>
                    <a:pt x="1241" y="16419"/>
                  </a:lnTo>
                  <a:lnTo>
                    <a:pt x="1226" y="16106"/>
                  </a:lnTo>
                  <a:lnTo>
                    <a:pt x="1042" y="15977"/>
                  </a:lnTo>
                  <a:lnTo>
                    <a:pt x="934" y="15710"/>
                  </a:lnTo>
                  <a:lnTo>
                    <a:pt x="1011" y="15425"/>
                  </a:lnTo>
                  <a:lnTo>
                    <a:pt x="1210" y="15222"/>
                  </a:lnTo>
                  <a:lnTo>
                    <a:pt x="1256" y="15093"/>
                  </a:lnTo>
                  <a:lnTo>
                    <a:pt x="1195" y="14946"/>
                  </a:lnTo>
                  <a:lnTo>
                    <a:pt x="950" y="14771"/>
                  </a:lnTo>
                  <a:lnTo>
                    <a:pt x="919" y="14624"/>
                  </a:lnTo>
                  <a:lnTo>
                    <a:pt x="1011" y="14486"/>
                  </a:lnTo>
                  <a:lnTo>
                    <a:pt x="1241" y="14366"/>
                  </a:lnTo>
                  <a:lnTo>
                    <a:pt x="1394" y="14201"/>
                  </a:lnTo>
                  <a:lnTo>
                    <a:pt x="1471" y="13796"/>
                  </a:lnTo>
                  <a:lnTo>
                    <a:pt x="1379" y="13446"/>
                  </a:lnTo>
                  <a:lnTo>
                    <a:pt x="1455" y="13105"/>
                  </a:lnTo>
                  <a:lnTo>
                    <a:pt x="1593" y="12848"/>
                  </a:lnTo>
                  <a:lnTo>
                    <a:pt x="2022" y="12608"/>
                  </a:lnTo>
                  <a:lnTo>
                    <a:pt x="2283" y="12314"/>
                  </a:lnTo>
                  <a:lnTo>
                    <a:pt x="2237" y="11955"/>
                  </a:lnTo>
                  <a:lnTo>
                    <a:pt x="1808" y="11504"/>
                  </a:lnTo>
                  <a:lnTo>
                    <a:pt x="1777" y="11375"/>
                  </a:lnTo>
                  <a:lnTo>
                    <a:pt x="1838" y="11210"/>
                  </a:lnTo>
                  <a:lnTo>
                    <a:pt x="1961" y="11108"/>
                  </a:lnTo>
                  <a:lnTo>
                    <a:pt x="2359" y="10952"/>
                  </a:lnTo>
                  <a:lnTo>
                    <a:pt x="2880" y="10897"/>
                  </a:lnTo>
                  <a:lnTo>
                    <a:pt x="2880" y="9967"/>
                  </a:lnTo>
                  <a:lnTo>
                    <a:pt x="3156" y="9673"/>
                  </a:lnTo>
                  <a:lnTo>
                    <a:pt x="3232" y="9461"/>
                  </a:lnTo>
                  <a:lnTo>
                    <a:pt x="3186" y="9286"/>
                  </a:lnTo>
                  <a:lnTo>
                    <a:pt x="3049" y="9120"/>
                  </a:lnTo>
                  <a:lnTo>
                    <a:pt x="2681" y="8669"/>
                  </a:lnTo>
                  <a:lnTo>
                    <a:pt x="2574" y="7970"/>
                  </a:lnTo>
                  <a:lnTo>
                    <a:pt x="2803" y="7188"/>
                  </a:lnTo>
                  <a:lnTo>
                    <a:pt x="3049" y="6709"/>
                  </a:lnTo>
                  <a:lnTo>
                    <a:pt x="2941" y="6028"/>
                  </a:lnTo>
                  <a:lnTo>
                    <a:pt x="3110" y="5550"/>
                  </a:lnTo>
                  <a:lnTo>
                    <a:pt x="3431" y="5402"/>
                  </a:lnTo>
                  <a:lnTo>
                    <a:pt x="3661" y="5273"/>
                  </a:lnTo>
                  <a:lnTo>
                    <a:pt x="3860" y="5117"/>
                  </a:lnTo>
                  <a:lnTo>
                    <a:pt x="3876" y="5007"/>
                  </a:lnTo>
                  <a:lnTo>
                    <a:pt x="3753" y="4850"/>
                  </a:lnTo>
                  <a:lnTo>
                    <a:pt x="3615" y="4694"/>
                  </a:lnTo>
                  <a:lnTo>
                    <a:pt x="3814" y="4372"/>
                  </a:lnTo>
                  <a:lnTo>
                    <a:pt x="4657" y="4390"/>
                  </a:lnTo>
                  <a:lnTo>
                    <a:pt x="4427" y="4068"/>
                  </a:lnTo>
                  <a:lnTo>
                    <a:pt x="4780" y="3921"/>
                  </a:lnTo>
                  <a:lnTo>
                    <a:pt x="5040" y="3746"/>
                  </a:lnTo>
                  <a:lnTo>
                    <a:pt x="4703" y="3608"/>
                  </a:lnTo>
                  <a:lnTo>
                    <a:pt x="4473" y="3378"/>
                  </a:lnTo>
                  <a:lnTo>
                    <a:pt x="4764" y="3055"/>
                  </a:lnTo>
                  <a:lnTo>
                    <a:pt x="4780" y="2982"/>
                  </a:lnTo>
                  <a:lnTo>
                    <a:pt x="4764" y="2899"/>
                  </a:lnTo>
                  <a:lnTo>
                    <a:pt x="4703" y="2770"/>
                  </a:lnTo>
                  <a:lnTo>
                    <a:pt x="4473" y="2522"/>
                  </a:lnTo>
                  <a:lnTo>
                    <a:pt x="4580" y="2365"/>
                  </a:lnTo>
                  <a:lnTo>
                    <a:pt x="4734" y="2282"/>
                  </a:lnTo>
                  <a:lnTo>
                    <a:pt x="5576" y="2108"/>
                  </a:lnTo>
                  <a:lnTo>
                    <a:pt x="5898" y="2016"/>
                  </a:lnTo>
                  <a:lnTo>
                    <a:pt x="6005" y="1914"/>
                  </a:lnTo>
                  <a:lnTo>
                    <a:pt x="6051" y="1813"/>
                  </a:lnTo>
                  <a:lnTo>
                    <a:pt x="5974" y="1362"/>
                  </a:lnTo>
                  <a:lnTo>
                    <a:pt x="5974" y="782"/>
                  </a:lnTo>
                  <a:lnTo>
                    <a:pt x="6204" y="331"/>
                  </a:lnTo>
                  <a:lnTo>
                    <a:pt x="6740" y="147"/>
                  </a:lnTo>
                  <a:lnTo>
                    <a:pt x="7077" y="202"/>
                  </a:lnTo>
                  <a:lnTo>
                    <a:pt x="7414" y="423"/>
                  </a:lnTo>
                  <a:lnTo>
                    <a:pt x="7751" y="460"/>
                  </a:lnTo>
                  <a:lnTo>
                    <a:pt x="8027" y="184"/>
                  </a:lnTo>
                  <a:lnTo>
                    <a:pt x="8426" y="156"/>
                  </a:lnTo>
                  <a:lnTo>
                    <a:pt x="9100" y="607"/>
                  </a:lnTo>
                  <a:lnTo>
                    <a:pt x="9237" y="902"/>
                  </a:lnTo>
                  <a:lnTo>
                    <a:pt x="9329" y="1031"/>
                  </a:lnTo>
                  <a:lnTo>
                    <a:pt x="9375" y="727"/>
                  </a:lnTo>
                  <a:lnTo>
                    <a:pt x="9375" y="258"/>
                  </a:lnTo>
                  <a:lnTo>
                    <a:pt x="9544" y="147"/>
                  </a:lnTo>
                  <a:lnTo>
                    <a:pt x="9712" y="313"/>
                  </a:lnTo>
                  <a:lnTo>
                    <a:pt x="9774" y="479"/>
                  </a:lnTo>
                  <a:lnTo>
                    <a:pt x="10019" y="451"/>
                  </a:lnTo>
                  <a:lnTo>
                    <a:pt x="10049" y="276"/>
                  </a:lnTo>
                  <a:lnTo>
                    <a:pt x="10264" y="74"/>
                  </a:lnTo>
                  <a:lnTo>
                    <a:pt x="10769" y="0"/>
                  </a:lnTo>
                  <a:lnTo>
                    <a:pt x="11076" y="129"/>
                  </a:lnTo>
                  <a:lnTo>
                    <a:pt x="11290" y="276"/>
                  </a:lnTo>
                  <a:lnTo>
                    <a:pt x="11520" y="313"/>
                  </a:lnTo>
                  <a:lnTo>
                    <a:pt x="11980" y="267"/>
                  </a:lnTo>
                  <a:lnTo>
                    <a:pt x="12133" y="451"/>
                  </a:lnTo>
                  <a:lnTo>
                    <a:pt x="12562" y="626"/>
                  </a:lnTo>
                  <a:lnTo>
                    <a:pt x="12791" y="930"/>
                  </a:lnTo>
                  <a:lnTo>
                    <a:pt x="13083" y="1068"/>
                  </a:lnTo>
                  <a:lnTo>
                    <a:pt x="13787" y="985"/>
                  </a:lnTo>
                  <a:lnTo>
                    <a:pt x="14231" y="1132"/>
                  </a:lnTo>
                  <a:lnTo>
                    <a:pt x="14752" y="1528"/>
                  </a:lnTo>
                  <a:lnTo>
                    <a:pt x="15396" y="1703"/>
                  </a:lnTo>
                  <a:lnTo>
                    <a:pt x="16529" y="1767"/>
                  </a:lnTo>
                  <a:lnTo>
                    <a:pt x="16897" y="1979"/>
                  </a:lnTo>
                  <a:lnTo>
                    <a:pt x="16928" y="2282"/>
                  </a:lnTo>
                  <a:lnTo>
                    <a:pt x="16254" y="2890"/>
                  </a:lnTo>
                  <a:lnTo>
                    <a:pt x="16054" y="3184"/>
                  </a:lnTo>
                  <a:lnTo>
                    <a:pt x="16054" y="3470"/>
                  </a:lnTo>
                  <a:lnTo>
                    <a:pt x="17219" y="3442"/>
                  </a:lnTo>
                  <a:lnTo>
                    <a:pt x="17939" y="3516"/>
                  </a:lnTo>
                  <a:lnTo>
                    <a:pt x="18414" y="3516"/>
                  </a:lnTo>
                  <a:lnTo>
                    <a:pt x="18950" y="3295"/>
                  </a:lnTo>
                  <a:lnTo>
                    <a:pt x="20053" y="3120"/>
                  </a:lnTo>
                  <a:lnTo>
                    <a:pt x="20175" y="2991"/>
                  </a:lnTo>
                  <a:lnTo>
                    <a:pt x="20129" y="2374"/>
                  </a:lnTo>
                  <a:lnTo>
                    <a:pt x="20267" y="2108"/>
                  </a:lnTo>
                  <a:lnTo>
                    <a:pt x="21340" y="2236"/>
                  </a:lnTo>
                  <a:lnTo>
                    <a:pt x="21569" y="2448"/>
                  </a:lnTo>
                  <a:lnTo>
                    <a:pt x="21600" y="2678"/>
                  </a:lnTo>
                  <a:lnTo>
                    <a:pt x="21386" y="2982"/>
                  </a:lnTo>
                  <a:lnTo>
                    <a:pt x="21401" y="3258"/>
                  </a:lnTo>
                  <a:lnTo>
                    <a:pt x="21294" y="3368"/>
                  </a:lnTo>
                  <a:lnTo>
                    <a:pt x="20512" y="3424"/>
                  </a:lnTo>
                  <a:lnTo>
                    <a:pt x="19532" y="3875"/>
                  </a:lnTo>
                  <a:lnTo>
                    <a:pt x="18184" y="4684"/>
                  </a:lnTo>
                  <a:lnTo>
                    <a:pt x="16989" y="5706"/>
                  </a:lnTo>
                  <a:lnTo>
                    <a:pt x="17081" y="5706"/>
                  </a:lnTo>
                  <a:lnTo>
                    <a:pt x="16499" y="6415"/>
                  </a:lnTo>
                  <a:lnTo>
                    <a:pt x="16330" y="7059"/>
                  </a:lnTo>
                  <a:lnTo>
                    <a:pt x="16453" y="7648"/>
                  </a:lnTo>
                  <a:lnTo>
                    <a:pt x="16223" y="7777"/>
                  </a:lnTo>
                  <a:lnTo>
                    <a:pt x="15809" y="7786"/>
                  </a:lnTo>
                  <a:lnTo>
                    <a:pt x="16009" y="7988"/>
                  </a:lnTo>
                  <a:lnTo>
                    <a:pt x="16054" y="8403"/>
                  </a:lnTo>
                  <a:lnTo>
                    <a:pt x="15871" y="8798"/>
                  </a:lnTo>
                </a:path>
              </a:pathLst>
            </a:custGeom>
            <a:noFill/>
            <a:ln w="3175" cap="flat">
              <a:solidFill>
                <a:srgbClr val="000000"/>
              </a:solidFill>
              <a:prstDash val="solid"/>
              <a:round/>
            </a:ln>
            <a:effectLst/>
          </p:spPr>
          <p:txBody>
            <a:bodyPr wrap="square" lIns="25717" tIns="25717" rIns="25717" bIns="25717" numCol="1" anchor="t">
              <a:noAutofit/>
            </a:bodyPr>
            <a:lstStyle/>
            <a:p>
              <a:endParaRPr sz="1000"/>
            </a:p>
          </p:txBody>
        </p:sp>
        <p:sp>
          <p:nvSpPr>
            <p:cNvPr id="34" name="Shape 91">
              <a:extLst>
                <a:ext uri="{FF2B5EF4-FFF2-40B4-BE49-F238E27FC236}">
                  <a16:creationId xmlns:a16="http://schemas.microsoft.com/office/drawing/2014/main" id="{A41252DB-A8C9-4D73-A645-C9FA374FD2D4}"/>
                </a:ext>
              </a:extLst>
            </p:cNvPr>
            <p:cNvSpPr/>
            <p:nvPr/>
          </p:nvSpPr>
          <p:spPr>
            <a:xfrm>
              <a:off x="3539506" y="1423168"/>
              <a:ext cx="2344044" cy="1934395"/>
            </a:xfrm>
            <a:custGeom>
              <a:avLst/>
              <a:gdLst/>
              <a:ahLst/>
              <a:cxnLst>
                <a:cxn ang="0">
                  <a:pos x="wd2" y="hd2"/>
                </a:cxn>
                <a:cxn ang="5400000">
                  <a:pos x="wd2" y="hd2"/>
                </a:cxn>
                <a:cxn ang="10800000">
                  <a:pos x="wd2" y="hd2"/>
                </a:cxn>
                <a:cxn ang="16200000">
                  <a:pos x="wd2" y="hd2"/>
                </a:cxn>
              </a:cxnLst>
              <a:rect l="0" t="0" r="r" b="b"/>
              <a:pathLst>
                <a:path w="21600" h="21600" extrusionOk="0">
                  <a:moveTo>
                    <a:pt x="4797" y="9041"/>
                  </a:moveTo>
                  <a:lnTo>
                    <a:pt x="4618" y="8955"/>
                  </a:lnTo>
                  <a:lnTo>
                    <a:pt x="4330" y="9061"/>
                  </a:lnTo>
                  <a:lnTo>
                    <a:pt x="3979" y="9279"/>
                  </a:lnTo>
                  <a:lnTo>
                    <a:pt x="3924" y="9708"/>
                  </a:lnTo>
                  <a:lnTo>
                    <a:pt x="3904" y="9840"/>
                  </a:lnTo>
                  <a:lnTo>
                    <a:pt x="3835" y="9932"/>
                  </a:lnTo>
                  <a:lnTo>
                    <a:pt x="3759" y="9912"/>
                  </a:lnTo>
                  <a:lnTo>
                    <a:pt x="3546" y="9833"/>
                  </a:lnTo>
                  <a:lnTo>
                    <a:pt x="3422" y="9833"/>
                  </a:lnTo>
                  <a:lnTo>
                    <a:pt x="3381" y="9978"/>
                  </a:lnTo>
                  <a:lnTo>
                    <a:pt x="3354" y="10051"/>
                  </a:lnTo>
                  <a:lnTo>
                    <a:pt x="3319" y="10143"/>
                  </a:lnTo>
                  <a:lnTo>
                    <a:pt x="3244" y="10183"/>
                  </a:lnTo>
                  <a:lnTo>
                    <a:pt x="3127" y="10170"/>
                  </a:lnTo>
                  <a:lnTo>
                    <a:pt x="3051" y="10143"/>
                  </a:lnTo>
                  <a:lnTo>
                    <a:pt x="2831" y="10051"/>
                  </a:lnTo>
                  <a:lnTo>
                    <a:pt x="2536" y="10051"/>
                  </a:lnTo>
                  <a:lnTo>
                    <a:pt x="2302" y="10104"/>
                  </a:lnTo>
                  <a:lnTo>
                    <a:pt x="2117" y="10183"/>
                  </a:lnTo>
                  <a:lnTo>
                    <a:pt x="1945" y="10051"/>
                  </a:lnTo>
                  <a:lnTo>
                    <a:pt x="1835" y="9754"/>
                  </a:lnTo>
                  <a:lnTo>
                    <a:pt x="1821" y="9536"/>
                  </a:lnTo>
                  <a:lnTo>
                    <a:pt x="1739" y="9477"/>
                  </a:lnTo>
                  <a:lnTo>
                    <a:pt x="1622" y="9490"/>
                  </a:lnTo>
                  <a:lnTo>
                    <a:pt x="1450" y="9708"/>
                  </a:lnTo>
                  <a:lnTo>
                    <a:pt x="1148" y="9701"/>
                  </a:lnTo>
                  <a:lnTo>
                    <a:pt x="955" y="9497"/>
                  </a:lnTo>
                  <a:lnTo>
                    <a:pt x="838" y="9233"/>
                  </a:lnTo>
                  <a:lnTo>
                    <a:pt x="612" y="9206"/>
                  </a:lnTo>
                  <a:lnTo>
                    <a:pt x="467" y="9186"/>
                  </a:lnTo>
                  <a:lnTo>
                    <a:pt x="419" y="9028"/>
                  </a:lnTo>
                  <a:lnTo>
                    <a:pt x="522" y="8817"/>
                  </a:lnTo>
                  <a:lnTo>
                    <a:pt x="481" y="8771"/>
                  </a:lnTo>
                  <a:lnTo>
                    <a:pt x="220" y="8718"/>
                  </a:lnTo>
                  <a:lnTo>
                    <a:pt x="76" y="8553"/>
                  </a:lnTo>
                  <a:lnTo>
                    <a:pt x="0" y="8289"/>
                  </a:lnTo>
                  <a:lnTo>
                    <a:pt x="41" y="7999"/>
                  </a:lnTo>
                  <a:lnTo>
                    <a:pt x="151" y="7820"/>
                  </a:lnTo>
                  <a:lnTo>
                    <a:pt x="385" y="7768"/>
                  </a:lnTo>
                  <a:lnTo>
                    <a:pt x="550" y="7715"/>
                  </a:lnTo>
                  <a:lnTo>
                    <a:pt x="591" y="7642"/>
                  </a:lnTo>
                  <a:lnTo>
                    <a:pt x="502" y="7424"/>
                  </a:lnTo>
                  <a:lnTo>
                    <a:pt x="467" y="7101"/>
                  </a:lnTo>
                  <a:lnTo>
                    <a:pt x="557" y="6870"/>
                  </a:lnTo>
                  <a:lnTo>
                    <a:pt x="797" y="6758"/>
                  </a:lnTo>
                  <a:lnTo>
                    <a:pt x="962" y="6613"/>
                  </a:lnTo>
                  <a:lnTo>
                    <a:pt x="1175" y="6467"/>
                  </a:lnTo>
                  <a:lnTo>
                    <a:pt x="1416" y="6434"/>
                  </a:lnTo>
                  <a:lnTo>
                    <a:pt x="1890" y="6448"/>
                  </a:lnTo>
                  <a:lnTo>
                    <a:pt x="1979" y="6421"/>
                  </a:lnTo>
                  <a:lnTo>
                    <a:pt x="2055" y="6362"/>
                  </a:lnTo>
                  <a:lnTo>
                    <a:pt x="2179" y="6203"/>
                  </a:lnTo>
                  <a:lnTo>
                    <a:pt x="2268" y="5801"/>
                  </a:lnTo>
                  <a:lnTo>
                    <a:pt x="2254" y="5484"/>
                  </a:lnTo>
                  <a:lnTo>
                    <a:pt x="2302" y="5220"/>
                  </a:lnTo>
                  <a:lnTo>
                    <a:pt x="2378" y="5062"/>
                  </a:lnTo>
                  <a:lnTo>
                    <a:pt x="2398" y="4837"/>
                  </a:lnTo>
                  <a:lnTo>
                    <a:pt x="2350" y="4639"/>
                  </a:lnTo>
                  <a:lnTo>
                    <a:pt x="2158" y="4415"/>
                  </a:lnTo>
                  <a:lnTo>
                    <a:pt x="2014" y="4171"/>
                  </a:lnTo>
                  <a:lnTo>
                    <a:pt x="1966" y="3960"/>
                  </a:lnTo>
                  <a:lnTo>
                    <a:pt x="2020" y="3775"/>
                  </a:lnTo>
                  <a:lnTo>
                    <a:pt x="2137" y="3676"/>
                  </a:lnTo>
                  <a:lnTo>
                    <a:pt x="2447" y="3504"/>
                  </a:lnTo>
                  <a:lnTo>
                    <a:pt x="2474" y="3392"/>
                  </a:lnTo>
                  <a:lnTo>
                    <a:pt x="2385" y="3306"/>
                  </a:lnTo>
                  <a:lnTo>
                    <a:pt x="2213" y="3267"/>
                  </a:lnTo>
                  <a:lnTo>
                    <a:pt x="2089" y="3240"/>
                  </a:lnTo>
                  <a:lnTo>
                    <a:pt x="2069" y="3161"/>
                  </a:lnTo>
                  <a:lnTo>
                    <a:pt x="2172" y="3102"/>
                  </a:lnTo>
                  <a:lnTo>
                    <a:pt x="2378" y="3082"/>
                  </a:lnTo>
                  <a:lnTo>
                    <a:pt x="2570" y="3168"/>
                  </a:lnTo>
                  <a:lnTo>
                    <a:pt x="2660" y="3115"/>
                  </a:lnTo>
                  <a:lnTo>
                    <a:pt x="2735" y="2970"/>
                  </a:lnTo>
                  <a:lnTo>
                    <a:pt x="2914" y="2924"/>
                  </a:lnTo>
                  <a:lnTo>
                    <a:pt x="3031" y="3023"/>
                  </a:lnTo>
                  <a:lnTo>
                    <a:pt x="3120" y="3023"/>
                  </a:lnTo>
                  <a:lnTo>
                    <a:pt x="3154" y="2904"/>
                  </a:lnTo>
                  <a:lnTo>
                    <a:pt x="3285" y="2851"/>
                  </a:lnTo>
                  <a:lnTo>
                    <a:pt x="3333" y="2950"/>
                  </a:lnTo>
                  <a:lnTo>
                    <a:pt x="3354" y="3194"/>
                  </a:lnTo>
                  <a:lnTo>
                    <a:pt x="3436" y="3280"/>
                  </a:lnTo>
                  <a:lnTo>
                    <a:pt x="3649" y="3227"/>
                  </a:lnTo>
                  <a:lnTo>
                    <a:pt x="3690" y="3438"/>
                  </a:lnTo>
                  <a:lnTo>
                    <a:pt x="3849" y="3551"/>
                  </a:lnTo>
                  <a:lnTo>
                    <a:pt x="4027" y="3531"/>
                  </a:lnTo>
                  <a:lnTo>
                    <a:pt x="4185" y="3438"/>
                  </a:lnTo>
                  <a:lnTo>
                    <a:pt x="4398" y="3333"/>
                  </a:lnTo>
                  <a:lnTo>
                    <a:pt x="4632" y="3293"/>
                  </a:lnTo>
                  <a:lnTo>
                    <a:pt x="4763" y="3194"/>
                  </a:lnTo>
                  <a:lnTo>
                    <a:pt x="4893" y="2963"/>
                  </a:lnTo>
                  <a:lnTo>
                    <a:pt x="5017" y="2778"/>
                  </a:lnTo>
                  <a:lnTo>
                    <a:pt x="5120" y="2666"/>
                  </a:lnTo>
                  <a:lnTo>
                    <a:pt x="5409" y="2561"/>
                  </a:lnTo>
                  <a:lnTo>
                    <a:pt x="5512" y="2336"/>
                  </a:lnTo>
                  <a:lnTo>
                    <a:pt x="5477" y="2191"/>
                  </a:lnTo>
                  <a:lnTo>
                    <a:pt x="5326" y="2085"/>
                  </a:lnTo>
                  <a:lnTo>
                    <a:pt x="5141" y="2052"/>
                  </a:lnTo>
                  <a:lnTo>
                    <a:pt x="4976" y="1920"/>
                  </a:lnTo>
                  <a:lnTo>
                    <a:pt x="4934" y="1736"/>
                  </a:lnTo>
                  <a:lnTo>
                    <a:pt x="4962" y="1637"/>
                  </a:lnTo>
                  <a:lnTo>
                    <a:pt x="5299" y="1749"/>
                  </a:lnTo>
                  <a:lnTo>
                    <a:pt x="5697" y="1749"/>
                  </a:lnTo>
                  <a:lnTo>
                    <a:pt x="6123" y="1656"/>
                  </a:lnTo>
                  <a:lnTo>
                    <a:pt x="6329" y="1557"/>
                  </a:lnTo>
                  <a:lnTo>
                    <a:pt x="6426" y="1439"/>
                  </a:lnTo>
                  <a:lnTo>
                    <a:pt x="6501" y="1155"/>
                  </a:lnTo>
                  <a:lnTo>
                    <a:pt x="6625" y="1030"/>
                  </a:lnTo>
                  <a:lnTo>
                    <a:pt x="6728" y="917"/>
                  </a:lnTo>
                  <a:lnTo>
                    <a:pt x="6728" y="733"/>
                  </a:lnTo>
                  <a:lnTo>
                    <a:pt x="6652" y="587"/>
                  </a:lnTo>
                  <a:lnTo>
                    <a:pt x="6790" y="502"/>
                  </a:lnTo>
                  <a:lnTo>
                    <a:pt x="6934" y="521"/>
                  </a:lnTo>
                  <a:lnTo>
                    <a:pt x="7044" y="660"/>
                  </a:lnTo>
                  <a:lnTo>
                    <a:pt x="7065" y="904"/>
                  </a:lnTo>
                  <a:lnTo>
                    <a:pt x="7147" y="1175"/>
                  </a:lnTo>
                  <a:lnTo>
                    <a:pt x="7113" y="1432"/>
                  </a:lnTo>
                  <a:lnTo>
                    <a:pt x="7024" y="1637"/>
                  </a:lnTo>
                  <a:lnTo>
                    <a:pt x="7010" y="1788"/>
                  </a:lnTo>
                  <a:lnTo>
                    <a:pt x="7134" y="1894"/>
                  </a:lnTo>
                  <a:lnTo>
                    <a:pt x="7202" y="2099"/>
                  </a:lnTo>
                  <a:lnTo>
                    <a:pt x="7305" y="2488"/>
                  </a:lnTo>
                  <a:lnTo>
                    <a:pt x="7415" y="2633"/>
                  </a:lnTo>
                  <a:lnTo>
                    <a:pt x="7718" y="2719"/>
                  </a:lnTo>
                  <a:lnTo>
                    <a:pt x="8075" y="2719"/>
                  </a:lnTo>
                  <a:lnTo>
                    <a:pt x="8233" y="2613"/>
                  </a:lnTo>
                  <a:lnTo>
                    <a:pt x="8508" y="2290"/>
                  </a:lnTo>
                  <a:lnTo>
                    <a:pt x="8872" y="2079"/>
                  </a:lnTo>
                  <a:lnTo>
                    <a:pt x="9010" y="2019"/>
                  </a:lnTo>
                  <a:lnTo>
                    <a:pt x="9092" y="1841"/>
                  </a:lnTo>
                  <a:lnTo>
                    <a:pt x="9195" y="1643"/>
                  </a:lnTo>
                  <a:lnTo>
                    <a:pt x="9346" y="1643"/>
                  </a:lnTo>
                  <a:lnTo>
                    <a:pt x="9443" y="1762"/>
                  </a:lnTo>
                  <a:lnTo>
                    <a:pt x="9566" y="1703"/>
                  </a:lnTo>
                  <a:lnTo>
                    <a:pt x="9594" y="1518"/>
                  </a:lnTo>
                  <a:lnTo>
                    <a:pt x="9690" y="1518"/>
                  </a:lnTo>
                  <a:lnTo>
                    <a:pt x="9786" y="1511"/>
                  </a:lnTo>
                  <a:lnTo>
                    <a:pt x="9848" y="1597"/>
                  </a:lnTo>
                  <a:lnTo>
                    <a:pt x="9773" y="1861"/>
                  </a:lnTo>
                  <a:lnTo>
                    <a:pt x="9889" y="1940"/>
                  </a:lnTo>
                  <a:lnTo>
                    <a:pt x="10047" y="1894"/>
                  </a:lnTo>
                  <a:lnTo>
                    <a:pt x="10261" y="1742"/>
                  </a:lnTo>
                  <a:lnTo>
                    <a:pt x="10398" y="1709"/>
                  </a:lnTo>
                  <a:lnTo>
                    <a:pt x="10549" y="1835"/>
                  </a:lnTo>
                  <a:lnTo>
                    <a:pt x="10666" y="2000"/>
                  </a:lnTo>
                  <a:lnTo>
                    <a:pt x="10803" y="2019"/>
                  </a:lnTo>
                  <a:lnTo>
                    <a:pt x="11010" y="1630"/>
                  </a:lnTo>
                  <a:lnTo>
                    <a:pt x="11120" y="1260"/>
                  </a:lnTo>
                  <a:lnTo>
                    <a:pt x="11133" y="871"/>
                  </a:lnTo>
                  <a:lnTo>
                    <a:pt x="11181" y="634"/>
                  </a:lnTo>
                  <a:lnTo>
                    <a:pt x="11429" y="356"/>
                  </a:lnTo>
                  <a:lnTo>
                    <a:pt x="11573" y="86"/>
                  </a:lnTo>
                  <a:lnTo>
                    <a:pt x="11559" y="0"/>
                  </a:lnTo>
                  <a:lnTo>
                    <a:pt x="11690" y="33"/>
                  </a:lnTo>
                  <a:lnTo>
                    <a:pt x="11779" y="112"/>
                  </a:lnTo>
                  <a:lnTo>
                    <a:pt x="11917" y="224"/>
                  </a:lnTo>
                  <a:lnTo>
                    <a:pt x="12013" y="343"/>
                  </a:lnTo>
                  <a:lnTo>
                    <a:pt x="12150" y="680"/>
                  </a:lnTo>
                  <a:lnTo>
                    <a:pt x="12240" y="792"/>
                  </a:lnTo>
                  <a:lnTo>
                    <a:pt x="12467" y="1142"/>
                  </a:lnTo>
                  <a:lnTo>
                    <a:pt x="12570" y="1353"/>
                  </a:lnTo>
                  <a:lnTo>
                    <a:pt x="12611" y="1465"/>
                  </a:lnTo>
                  <a:lnTo>
                    <a:pt x="12631" y="1538"/>
                  </a:lnTo>
                  <a:lnTo>
                    <a:pt x="12851" y="1643"/>
                  </a:lnTo>
                  <a:lnTo>
                    <a:pt x="12893" y="1821"/>
                  </a:lnTo>
                  <a:lnTo>
                    <a:pt x="12900" y="1986"/>
                  </a:lnTo>
                  <a:lnTo>
                    <a:pt x="12845" y="2297"/>
                  </a:lnTo>
                  <a:lnTo>
                    <a:pt x="12673" y="2528"/>
                  </a:lnTo>
                  <a:lnTo>
                    <a:pt x="12515" y="2798"/>
                  </a:lnTo>
                  <a:lnTo>
                    <a:pt x="12453" y="3023"/>
                  </a:lnTo>
                  <a:lnTo>
                    <a:pt x="12508" y="3161"/>
                  </a:lnTo>
                  <a:lnTo>
                    <a:pt x="12666" y="3168"/>
                  </a:lnTo>
                  <a:lnTo>
                    <a:pt x="12783" y="3115"/>
                  </a:lnTo>
                  <a:lnTo>
                    <a:pt x="12845" y="2950"/>
                  </a:lnTo>
                  <a:lnTo>
                    <a:pt x="12961" y="2798"/>
                  </a:lnTo>
                  <a:lnTo>
                    <a:pt x="13133" y="2765"/>
                  </a:lnTo>
                  <a:lnTo>
                    <a:pt x="13346" y="2745"/>
                  </a:lnTo>
                  <a:lnTo>
                    <a:pt x="13511" y="2706"/>
                  </a:lnTo>
                  <a:lnTo>
                    <a:pt x="13731" y="2666"/>
                  </a:lnTo>
                  <a:lnTo>
                    <a:pt x="13889" y="2706"/>
                  </a:lnTo>
                  <a:lnTo>
                    <a:pt x="13965" y="2831"/>
                  </a:lnTo>
                  <a:lnTo>
                    <a:pt x="13924" y="2963"/>
                  </a:lnTo>
                  <a:lnTo>
                    <a:pt x="13978" y="3056"/>
                  </a:lnTo>
                  <a:lnTo>
                    <a:pt x="14033" y="3089"/>
                  </a:lnTo>
                  <a:lnTo>
                    <a:pt x="14123" y="3062"/>
                  </a:lnTo>
                  <a:lnTo>
                    <a:pt x="14219" y="2871"/>
                  </a:lnTo>
                  <a:lnTo>
                    <a:pt x="14329" y="2778"/>
                  </a:lnTo>
                  <a:lnTo>
                    <a:pt x="14494" y="2759"/>
                  </a:lnTo>
                  <a:lnTo>
                    <a:pt x="14865" y="2792"/>
                  </a:lnTo>
                  <a:lnTo>
                    <a:pt x="15236" y="2805"/>
                  </a:lnTo>
                  <a:lnTo>
                    <a:pt x="15580" y="2805"/>
                  </a:lnTo>
                  <a:lnTo>
                    <a:pt x="15930" y="2858"/>
                  </a:lnTo>
                  <a:lnTo>
                    <a:pt x="16123" y="2917"/>
                  </a:lnTo>
                  <a:lnTo>
                    <a:pt x="16226" y="3049"/>
                  </a:lnTo>
                  <a:lnTo>
                    <a:pt x="16212" y="3188"/>
                  </a:lnTo>
                  <a:lnTo>
                    <a:pt x="16267" y="3280"/>
                  </a:lnTo>
                  <a:lnTo>
                    <a:pt x="16391" y="3306"/>
                  </a:lnTo>
                  <a:lnTo>
                    <a:pt x="16535" y="3260"/>
                  </a:lnTo>
                  <a:lnTo>
                    <a:pt x="16645" y="3161"/>
                  </a:lnTo>
                  <a:lnTo>
                    <a:pt x="16810" y="3141"/>
                  </a:lnTo>
                  <a:lnTo>
                    <a:pt x="17099" y="3207"/>
                  </a:lnTo>
                  <a:lnTo>
                    <a:pt x="17463" y="3247"/>
                  </a:lnTo>
                  <a:lnTo>
                    <a:pt x="17875" y="3240"/>
                  </a:lnTo>
                  <a:lnTo>
                    <a:pt x="18308" y="3194"/>
                  </a:lnTo>
                  <a:lnTo>
                    <a:pt x="18631" y="3188"/>
                  </a:lnTo>
                  <a:lnTo>
                    <a:pt x="18844" y="3161"/>
                  </a:lnTo>
                  <a:lnTo>
                    <a:pt x="18954" y="3141"/>
                  </a:lnTo>
                  <a:lnTo>
                    <a:pt x="19064" y="3135"/>
                  </a:lnTo>
                  <a:lnTo>
                    <a:pt x="19174" y="3122"/>
                  </a:lnTo>
                  <a:lnTo>
                    <a:pt x="19277" y="3161"/>
                  </a:lnTo>
                  <a:lnTo>
                    <a:pt x="20047" y="3821"/>
                  </a:lnTo>
                  <a:lnTo>
                    <a:pt x="20164" y="3887"/>
                  </a:lnTo>
                  <a:lnTo>
                    <a:pt x="20274" y="3920"/>
                  </a:lnTo>
                  <a:lnTo>
                    <a:pt x="20377" y="3913"/>
                  </a:lnTo>
                  <a:lnTo>
                    <a:pt x="20590" y="3907"/>
                  </a:lnTo>
                  <a:lnTo>
                    <a:pt x="21236" y="3861"/>
                  </a:lnTo>
                  <a:lnTo>
                    <a:pt x="21339" y="3880"/>
                  </a:lnTo>
                  <a:lnTo>
                    <a:pt x="21408" y="3913"/>
                  </a:lnTo>
                  <a:lnTo>
                    <a:pt x="21476" y="4006"/>
                  </a:lnTo>
                  <a:lnTo>
                    <a:pt x="21497" y="4105"/>
                  </a:lnTo>
                  <a:lnTo>
                    <a:pt x="21524" y="4184"/>
                  </a:lnTo>
                  <a:lnTo>
                    <a:pt x="21552" y="4296"/>
                  </a:lnTo>
                  <a:lnTo>
                    <a:pt x="21573" y="4349"/>
                  </a:lnTo>
                  <a:lnTo>
                    <a:pt x="21573" y="4428"/>
                  </a:lnTo>
                  <a:lnTo>
                    <a:pt x="21593" y="4554"/>
                  </a:lnTo>
                  <a:lnTo>
                    <a:pt x="21600" y="4659"/>
                  </a:lnTo>
                  <a:lnTo>
                    <a:pt x="21593" y="4771"/>
                  </a:lnTo>
                  <a:lnTo>
                    <a:pt x="21593" y="5128"/>
                  </a:lnTo>
                  <a:lnTo>
                    <a:pt x="21559" y="5346"/>
                  </a:lnTo>
                  <a:lnTo>
                    <a:pt x="21490" y="5583"/>
                  </a:lnTo>
                  <a:lnTo>
                    <a:pt x="21408" y="5814"/>
                  </a:lnTo>
                  <a:lnTo>
                    <a:pt x="21318" y="6032"/>
                  </a:lnTo>
                  <a:lnTo>
                    <a:pt x="21208" y="6289"/>
                  </a:lnTo>
                  <a:lnTo>
                    <a:pt x="21174" y="6395"/>
                  </a:lnTo>
                  <a:lnTo>
                    <a:pt x="21023" y="6632"/>
                  </a:lnTo>
                  <a:lnTo>
                    <a:pt x="20961" y="6745"/>
                  </a:lnTo>
                  <a:lnTo>
                    <a:pt x="20693" y="7101"/>
                  </a:lnTo>
                  <a:lnTo>
                    <a:pt x="20528" y="7325"/>
                  </a:lnTo>
                  <a:lnTo>
                    <a:pt x="20390" y="7563"/>
                  </a:lnTo>
                  <a:lnTo>
                    <a:pt x="20171" y="7913"/>
                  </a:lnTo>
                  <a:lnTo>
                    <a:pt x="20081" y="8144"/>
                  </a:lnTo>
                  <a:lnTo>
                    <a:pt x="19971" y="8375"/>
                  </a:lnTo>
                  <a:lnTo>
                    <a:pt x="19875" y="8487"/>
                  </a:lnTo>
                  <a:lnTo>
                    <a:pt x="19772" y="8612"/>
                  </a:lnTo>
                  <a:lnTo>
                    <a:pt x="19669" y="8625"/>
                  </a:lnTo>
                  <a:lnTo>
                    <a:pt x="19586" y="8731"/>
                  </a:lnTo>
                  <a:lnTo>
                    <a:pt x="19573" y="8843"/>
                  </a:lnTo>
                  <a:lnTo>
                    <a:pt x="19545" y="8955"/>
                  </a:lnTo>
                  <a:lnTo>
                    <a:pt x="19490" y="9008"/>
                  </a:lnTo>
                  <a:lnTo>
                    <a:pt x="19463" y="9081"/>
                  </a:lnTo>
                  <a:lnTo>
                    <a:pt x="19449" y="9173"/>
                  </a:lnTo>
                  <a:lnTo>
                    <a:pt x="19401" y="9246"/>
                  </a:lnTo>
                  <a:lnTo>
                    <a:pt x="19463" y="9642"/>
                  </a:lnTo>
                  <a:lnTo>
                    <a:pt x="19490" y="9992"/>
                  </a:lnTo>
                  <a:lnTo>
                    <a:pt x="19504" y="10335"/>
                  </a:lnTo>
                  <a:lnTo>
                    <a:pt x="19490" y="10652"/>
                  </a:lnTo>
                  <a:lnTo>
                    <a:pt x="19428" y="10784"/>
                  </a:lnTo>
                  <a:lnTo>
                    <a:pt x="19421" y="10902"/>
                  </a:lnTo>
                  <a:lnTo>
                    <a:pt x="19490" y="11127"/>
                  </a:lnTo>
                  <a:lnTo>
                    <a:pt x="19428" y="11364"/>
                  </a:lnTo>
                  <a:lnTo>
                    <a:pt x="19208" y="11602"/>
                  </a:lnTo>
                  <a:lnTo>
                    <a:pt x="19133" y="11727"/>
                  </a:lnTo>
                  <a:lnTo>
                    <a:pt x="19119" y="11932"/>
                  </a:lnTo>
                  <a:lnTo>
                    <a:pt x="19112" y="12156"/>
                  </a:lnTo>
                  <a:lnTo>
                    <a:pt x="19050" y="12282"/>
                  </a:lnTo>
                  <a:lnTo>
                    <a:pt x="19030" y="12513"/>
                  </a:lnTo>
                  <a:lnTo>
                    <a:pt x="18934" y="12744"/>
                  </a:lnTo>
                  <a:lnTo>
                    <a:pt x="18927" y="12856"/>
                  </a:lnTo>
                  <a:lnTo>
                    <a:pt x="18810" y="13047"/>
                  </a:lnTo>
                  <a:lnTo>
                    <a:pt x="18645" y="13225"/>
                  </a:lnTo>
                  <a:lnTo>
                    <a:pt x="18521" y="13443"/>
                  </a:lnTo>
                  <a:lnTo>
                    <a:pt x="18411" y="13681"/>
                  </a:lnTo>
                  <a:lnTo>
                    <a:pt x="18219" y="14024"/>
                  </a:lnTo>
                  <a:lnTo>
                    <a:pt x="18109" y="14268"/>
                  </a:lnTo>
                  <a:lnTo>
                    <a:pt x="18006" y="14367"/>
                  </a:lnTo>
                  <a:lnTo>
                    <a:pt x="17896" y="14486"/>
                  </a:lnTo>
                  <a:lnTo>
                    <a:pt x="17800" y="14611"/>
                  </a:lnTo>
                  <a:lnTo>
                    <a:pt x="17490" y="14849"/>
                  </a:lnTo>
                  <a:lnTo>
                    <a:pt x="17339" y="14882"/>
                  </a:lnTo>
                  <a:lnTo>
                    <a:pt x="17325" y="14888"/>
                  </a:lnTo>
                  <a:lnTo>
                    <a:pt x="17112" y="14882"/>
                  </a:lnTo>
                  <a:lnTo>
                    <a:pt x="17009" y="14895"/>
                  </a:lnTo>
                  <a:lnTo>
                    <a:pt x="16844" y="14935"/>
                  </a:lnTo>
                  <a:lnTo>
                    <a:pt x="16796" y="15034"/>
                  </a:lnTo>
                  <a:lnTo>
                    <a:pt x="16583" y="14935"/>
                  </a:lnTo>
                  <a:lnTo>
                    <a:pt x="16356" y="14935"/>
                  </a:lnTo>
                  <a:lnTo>
                    <a:pt x="16226" y="15047"/>
                  </a:lnTo>
                  <a:lnTo>
                    <a:pt x="16178" y="15166"/>
                  </a:lnTo>
                  <a:lnTo>
                    <a:pt x="16047" y="15291"/>
                  </a:lnTo>
                  <a:lnTo>
                    <a:pt x="15745" y="15410"/>
                  </a:lnTo>
                  <a:lnTo>
                    <a:pt x="15415" y="15654"/>
                  </a:lnTo>
                  <a:lnTo>
                    <a:pt x="15092" y="15773"/>
                  </a:lnTo>
                  <a:lnTo>
                    <a:pt x="14872" y="15898"/>
                  </a:lnTo>
                  <a:lnTo>
                    <a:pt x="14611" y="16122"/>
                  </a:lnTo>
                  <a:lnTo>
                    <a:pt x="14460" y="16360"/>
                  </a:lnTo>
                  <a:lnTo>
                    <a:pt x="14267" y="16578"/>
                  </a:lnTo>
                  <a:lnTo>
                    <a:pt x="14157" y="16617"/>
                  </a:lnTo>
                  <a:lnTo>
                    <a:pt x="14033" y="16703"/>
                  </a:lnTo>
                  <a:lnTo>
                    <a:pt x="13944" y="16835"/>
                  </a:lnTo>
                  <a:lnTo>
                    <a:pt x="13889" y="16881"/>
                  </a:lnTo>
                  <a:lnTo>
                    <a:pt x="13841" y="16961"/>
                  </a:lnTo>
                  <a:lnTo>
                    <a:pt x="13820" y="17066"/>
                  </a:lnTo>
                  <a:lnTo>
                    <a:pt x="13841" y="17178"/>
                  </a:lnTo>
                  <a:lnTo>
                    <a:pt x="13862" y="17297"/>
                  </a:lnTo>
                  <a:lnTo>
                    <a:pt x="13958" y="17403"/>
                  </a:lnTo>
                  <a:lnTo>
                    <a:pt x="13965" y="17528"/>
                  </a:lnTo>
                  <a:lnTo>
                    <a:pt x="13779" y="18439"/>
                  </a:lnTo>
                  <a:lnTo>
                    <a:pt x="13676" y="18564"/>
                  </a:lnTo>
                  <a:lnTo>
                    <a:pt x="13573" y="18683"/>
                  </a:lnTo>
                  <a:lnTo>
                    <a:pt x="12955" y="19383"/>
                  </a:lnTo>
                  <a:lnTo>
                    <a:pt x="12631" y="19732"/>
                  </a:lnTo>
                  <a:lnTo>
                    <a:pt x="12480" y="19957"/>
                  </a:lnTo>
                  <a:lnTo>
                    <a:pt x="12418" y="20194"/>
                  </a:lnTo>
                  <a:lnTo>
                    <a:pt x="12336" y="20313"/>
                  </a:lnTo>
                  <a:lnTo>
                    <a:pt x="12315" y="20419"/>
                  </a:lnTo>
                  <a:lnTo>
                    <a:pt x="12233" y="20504"/>
                  </a:lnTo>
                  <a:lnTo>
                    <a:pt x="12123" y="20557"/>
                  </a:lnTo>
                  <a:lnTo>
                    <a:pt x="12020" y="20564"/>
                  </a:lnTo>
                  <a:lnTo>
                    <a:pt x="11917" y="20676"/>
                  </a:lnTo>
                  <a:lnTo>
                    <a:pt x="11827" y="20775"/>
                  </a:lnTo>
                  <a:lnTo>
                    <a:pt x="11800" y="20907"/>
                  </a:lnTo>
                  <a:lnTo>
                    <a:pt x="11793" y="21006"/>
                  </a:lnTo>
                  <a:lnTo>
                    <a:pt x="11759" y="21059"/>
                  </a:lnTo>
                  <a:lnTo>
                    <a:pt x="11724" y="21138"/>
                  </a:lnTo>
                  <a:lnTo>
                    <a:pt x="11683" y="21217"/>
                  </a:lnTo>
                  <a:lnTo>
                    <a:pt x="11614" y="21257"/>
                  </a:lnTo>
                  <a:lnTo>
                    <a:pt x="11271" y="21600"/>
                  </a:lnTo>
                  <a:lnTo>
                    <a:pt x="11106" y="21158"/>
                  </a:lnTo>
                  <a:lnTo>
                    <a:pt x="11133" y="20828"/>
                  </a:lnTo>
                  <a:lnTo>
                    <a:pt x="11065" y="20676"/>
                  </a:lnTo>
                  <a:lnTo>
                    <a:pt x="10879" y="20669"/>
                  </a:lnTo>
                  <a:lnTo>
                    <a:pt x="10790" y="20564"/>
                  </a:lnTo>
                  <a:lnTo>
                    <a:pt x="10748" y="20386"/>
                  </a:lnTo>
                  <a:lnTo>
                    <a:pt x="10611" y="20194"/>
                  </a:lnTo>
                  <a:lnTo>
                    <a:pt x="10384" y="20102"/>
                  </a:lnTo>
                  <a:lnTo>
                    <a:pt x="10061" y="20102"/>
                  </a:lnTo>
                  <a:lnTo>
                    <a:pt x="9910" y="20003"/>
                  </a:lnTo>
                  <a:lnTo>
                    <a:pt x="9718" y="19739"/>
                  </a:lnTo>
                  <a:lnTo>
                    <a:pt x="9525" y="19686"/>
                  </a:lnTo>
                  <a:lnTo>
                    <a:pt x="9078" y="19713"/>
                  </a:lnTo>
                  <a:lnTo>
                    <a:pt x="9615" y="18980"/>
                  </a:lnTo>
                  <a:lnTo>
                    <a:pt x="10219" y="18399"/>
                  </a:lnTo>
                  <a:lnTo>
                    <a:pt x="10659" y="18076"/>
                  </a:lnTo>
                  <a:lnTo>
                    <a:pt x="11010" y="18036"/>
                  </a:lnTo>
                  <a:lnTo>
                    <a:pt x="11058" y="17957"/>
                  </a:lnTo>
                  <a:lnTo>
                    <a:pt x="11051" y="17759"/>
                  </a:lnTo>
                  <a:lnTo>
                    <a:pt x="11147" y="17541"/>
                  </a:lnTo>
                  <a:lnTo>
                    <a:pt x="11133" y="17376"/>
                  </a:lnTo>
                  <a:lnTo>
                    <a:pt x="11030" y="17225"/>
                  </a:lnTo>
                  <a:lnTo>
                    <a:pt x="10549" y="17132"/>
                  </a:lnTo>
                  <a:lnTo>
                    <a:pt x="10666" y="16934"/>
                  </a:lnTo>
                  <a:lnTo>
                    <a:pt x="10721" y="16598"/>
                  </a:lnTo>
                  <a:lnTo>
                    <a:pt x="10714" y="16386"/>
                  </a:lnTo>
                  <a:lnTo>
                    <a:pt x="10597" y="16202"/>
                  </a:lnTo>
                  <a:lnTo>
                    <a:pt x="10494" y="16136"/>
                  </a:lnTo>
                  <a:lnTo>
                    <a:pt x="10432" y="16122"/>
                  </a:lnTo>
                  <a:lnTo>
                    <a:pt x="10364" y="16122"/>
                  </a:lnTo>
                  <a:lnTo>
                    <a:pt x="10123" y="16182"/>
                  </a:lnTo>
                  <a:lnTo>
                    <a:pt x="10061" y="16122"/>
                  </a:lnTo>
                  <a:lnTo>
                    <a:pt x="10013" y="16043"/>
                  </a:lnTo>
                  <a:lnTo>
                    <a:pt x="10006" y="15938"/>
                  </a:lnTo>
                  <a:lnTo>
                    <a:pt x="10027" y="15872"/>
                  </a:lnTo>
                  <a:lnTo>
                    <a:pt x="10082" y="15674"/>
                  </a:lnTo>
                  <a:lnTo>
                    <a:pt x="10102" y="15575"/>
                  </a:lnTo>
                  <a:lnTo>
                    <a:pt x="10089" y="15476"/>
                  </a:lnTo>
                  <a:lnTo>
                    <a:pt x="10006" y="15390"/>
                  </a:lnTo>
                  <a:lnTo>
                    <a:pt x="9938" y="15337"/>
                  </a:lnTo>
                  <a:lnTo>
                    <a:pt x="9704" y="15357"/>
                  </a:lnTo>
                  <a:lnTo>
                    <a:pt x="9443" y="15443"/>
                  </a:lnTo>
                  <a:lnTo>
                    <a:pt x="9243" y="15575"/>
                  </a:lnTo>
                  <a:lnTo>
                    <a:pt x="9023" y="15476"/>
                  </a:lnTo>
                  <a:lnTo>
                    <a:pt x="8920" y="15133"/>
                  </a:lnTo>
                  <a:lnTo>
                    <a:pt x="8948" y="14638"/>
                  </a:lnTo>
                  <a:lnTo>
                    <a:pt x="8886" y="14195"/>
                  </a:lnTo>
                  <a:lnTo>
                    <a:pt x="8591" y="13978"/>
                  </a:lnTo>
                  <a:lnTo>
                    <a:pt x="8886" y="14195"/>
                  </a:lnTo>
                  <a:lnTo>
                    <a:pt x="8969" y="13641"/>
                  </a:lnTo>
                  <a:lnTo>
                    <a:pt x="9127" y="13337"/>
                  </a:lnTo>
                  <a:lnTo>
                    <a:pt x="9168" y="13047"/>
                  </a:lnTo>
                  <a:lnTo>
                    <a:pt x="9058" y="12902"/>
                  </a:lnTo>
                  <a:lnTo>
                    <a:pt x="8838" y="12909"/>
                  </a:lnTo>
                  <a:lnTo>
                    <a:pt x="8755" y="12697"/>
                  </a:lnTo>
                  <a:lnTo>
                    <a:pt x="8749" y="12268"/>
                  </a:lnTo>
                  <a:lnTo>
                    <a:pt x="8659" y="12169"/>
                  </a:lnTo>
                  <a:lnTo>
                    <a:pt x="8364" y="12282"/>
                  </a:lnTo>
                  <a:lnTo>
                    <a:pt x="7958" y="12282"/>
                  </a:lnTo>
                  <a:lnTo>
                    <a:pt x="7773" y="12189"/>
                  </a:lnTo>
                  <a:lnTo>
                    <a:pt x="7656" y="11872"/>
                  </a:lnTo>
                  <a:lnTo>
                    <a:pt x="7353" y="11674"/>
                  </a:lnTo>
                  <a:lnTo>
                    <a:pt x="7381" y="11622"/>
                  </a:lnTo>
                  <a:lnTo>
                    <a:pt x="7642" y="11556"/>
                  </a:lnTo>
                  <a:lnTo>
                    <a:pt x="7663" y="11437"/>
                  </a:lnTo>
                  <a:lnTo>
                    <a:pt x="7525" y="11259"/>
                  </a:lnTo>
                  <a:lnTo>
                    <a:pt x="7443" y="10922"/>
                  </a:lnTo>
                  <a:lnTo>
                    <a:pt x="7147" y="10929"/>
                  </a:lnTo>
                  <a:lnTo>
                    <a:pt x="7044" y="10849"/>
                  </a:lnTo>
                  <a:lnTo>
                    <a:pt x="6845" y="10823"/>
                  </a:lnTo>
                  <a:lnTo>
                    <a:pt x="6543" y="10942"/>
                  </a:lnTo>
                  <a:lnTo>
                    <a:pt x="6460" y="10896"/>
                  </a:lnTo>
                  <a:lnTo>
                    <a:pt x="6254" y="10559"/>
                  </a:lnTo>
                  <a:lnTo>
                    <a:pt x="6096" y="10447"/>
                  </a:lnTo>
                  <a:lnTo>
                    <a:pt x="5773" y="10533"/>
                  </a:lnTo>
                  <a:lnTo>
                    <a:pt x="5649" y="10493"/>
                  </a:lnTo>
                  <a:lnTo>
                    <a:pt x="5553" y="10282"/>
                  </a:lnTo>
                  <a:lnTo>
                    <a:pt x="5436" y="10196"/>
                  </a:lnTo>
                  <a:lnTo>
                    <a:pt x="4893" y="10143"/>
                  </a:lnTo>
                  <a:lnTo>
                    <a:pt x="4749" y="9978"/>
                  </a:lnTo>
                  <a:lnTo>
                    <a:pt x="4728" y="9701"/>
                  </a:lnTo>
                  <a:lnTo>
                    <a:pt x="4838" y="9226"/>
                  </a:lnTo>
                  <a:lnTo>
                    <a:pt x="4797" y="9041"/>
                  </a:lnTo>
                  <a:close/>
                </a:path>
              </a:pathLst>
            </a:custGeom>
            <a:solidFill>
              <a:srgbClr val="00FF00"/>
            </a:solidFill>
            <a:ln w="12700" cap="flat">
              <a:noFill/>
              <a:miter lim="400000"/>
            </a:ln>
            <a:effectLst/>
          </p:spPr>
          <p:txBody>
            <a:bodyPr wrap="square" lIns="25717" tIns="25717" rIns="25717" bIns="25717" numCol="1" anchor="t">
              <a:noAutofit/>
            </a:bodyPr>
            <a:lstStyle/>
            <a:p>
              <a:endParaRPr sz="1000"/>
            </a:p>
          </p:txBody>
        </p:sp>
        <p:sp>
          <p:nvSpPr>
            <p:cNvPr id="35" name="Shape 92">
              <a:extLst>
                <a:ext uri="{FF2B5EF4-FFF2-40B4-BE49-F238E27FC236}">
                  <a16:creationId xmlns:a16="http://schemas.microsoft.com/office/drawing/2014/main" id="{62CE56DA-CCB7-4826-9D90-70F44814152A}"/>
                </a:ext>
              </a:extLst>
            </p:cNvPr>
            <p:cNvSpPr/>
            <p:nvPr/>
          </p:nvSpPr>
          <p:spPr>
            <a:xfrm>
              <a:off x="3539506" y="1423168"/>
              <a:ext cx="2344044" cy="1934395"/>
            </a:xfrm>
            <a:custGeom>
              <a:avLst/>
              <a:gdLst/>
              <a:ahLst/>
              <a:cxnLst>
                <a:cxn ang="0">
                  <a:pos x="wd2" y="hd2"/>
                </a:cxn>
                <a:cxn ang="5400000">
                  <a:pos x="wd2" y="hd2"/>
                </a:cxn>
                <a:cxn ang="10800000">
                  <a:pos x="wd2" y="hd2"/>
                </a:cxn>
                <a:cxn ang="16200000">
                  <a:pos x="wd2" y="hd2"/>
                </a:cxn>
              </a:cxnLst>
              <a:rect l="0" t="0" r="r" b="b"/>
              <a:pathLst>
                <a:path w="21600" h="21600" extrusionOk="0">
                  <a:moveTo>
                    <a:pt x="4797" y="9041"/>
                  </a:moveTo>
                  <a:lnTo>
                    <a:pt x="4618" y="8955"/>
                  </a:lnTo>
                  <a:lnTo>
                    <a:pt x="4330" y="9061"/>
                  </a:lnTo>
                  <a:lnTo>
                    <a:pt x="3979" y="9279"/>
                  </a:lnTo>
                  <a:lnTo>
                    <a:pt x="3924" y="9708"/>
                  </a:lnTo>
                  <a:lnTo>
                    <a:pt x="3904" y="9840"/>
                  </a:lnTo>
                  <a:lnTo>
                    <a:pt x="3835" y="9932"/>
                  </a:lnTo>
                  <a:lnTo>
                    <a:pt x="3759" y="9912"/>
                  </a:lnTo>
                  <a:lnTo>
                    <a:pt x="3546" y="9833"/>
                  </a:lnTo>
                  <a:lnTo>
                    <a:pt x="3422" y="9833"/>
                  </a:lnTo>
                  <a:lnTo>
                    <a:pt x="3381" y="9978"/>
                  </a:lnTo>
                  <a:lnTo>
                    <a:pt x="3354" y="10051"/>
                  </a:lnTo>
                  <a:lnTo>
                    <a:pt x="3319" y="10143"/>
                  </a:lnTo>
                  <a:lnTo>
                    <a:pt x="3244" y="10183"/>
                  </a:lnTo>
                  <a:lnTo>
                    <a:pt x="3127" y="10170"/>
                  </a:lnTo>
                  <a:lnTo>
                    <a:pt x="3051" y="10143"/>
                  </a:lnTo>
                  <a:lnTo>
                    <a:pt x="2831" y="10051"/>
                  </a:lnTo>
                  <a:lnTo>
                    <a:pt x="2536" y="10051"/>
                  </a:lnTo>
                  <a:lnTo>
                    <a:pt x="2302" y="10104"/>
                  </a:lnTo>
                  <a:lnTo>
                    <a:pt x="2117" y="10183"/>
                  </a:lnTo>
                  <a:lnTo>
                    <a:pt x="1945" y="10051"/>
                  </a:lnTo>
                  <a:lnTo>
                    <a:pt x="1835" y="9754"/>
                  </a:lnTo>
                  <a:lnTo>
                    <a:pt x="1821" y="9536"/>
                  </a:lnTo>
                  <a:lnTo>
                    <a:pt x="1739" y="9477"/>
                  </a:lnTo>
                  <a:lnTo>
                    <a:pt x="1622" y="9490"/>
                  </a:lnTo>
                  <a:lnTo>
                    <a:pt x="1450" y="9708"/>
                  </a:lnTo>
                  <a:lnTo>
                    <a:pt x="1148" y="9701"/>
                  </a:lnTo>
                  <a:lnTo>
                    <a:pt x="955" y="9497"/>
                  </a:lnTo>
                  <a:lnTo>
                    <a:pt x="838" y="9233"/>
                  </a:lnTo>
                  <a:lnTo>
                    <a:pt x="612" y="9206"/>
                  </a:lnTo>
                  <a:lnTo>
                    <a:pt x="467" y="9186"/>
                  </a:lnTo>
                  <a:lnTo>
                    <a:pt x="419" y="9028"/>
                  </a:lnTo>
                  <a:lnTo>
                    <a:pt x="522" y="8817"/>
                  </a:lnTo>
                  <a:lnTo>
                    <a:pt x="481" y="8771"/>
                  </a:lnTo>
                  <a:lnTo>
                    <a:pt x="220" y="8718"/>
                  </a:lnTo>
                  <a:lnTo>
                    <a:pt x="76" y="8553"/>
                  </a:lnTo>
                  <a:lnTo>
                    <a:pt x="0" y="8289"/>
                  </a:lnTo>
                  <a:lnTo>
                    <a:pt x="41" y="7999"/>
                  </a:lnTo>
                  <a:lnTo>
                    <a:pt x="151" y="7820"/>
                  </a:lnTo>
                  <a:lnTo>
                    <a:pt x="385" y="7768"/>
                  </a:lnTo>
                  <a:lnTo>
                    <a:pt x="550" y="7715"/>
                  </a:lnTo>
                  <a:lnTo>
                    <a:pt x="591" y="7642"/>
                  </a:lnTo>
                  <a:lnTo>
                    <a:pt x="502" y="7424"/>
                  </a:lnTo>
                  <a:lnTo>
                    <a:pt x="467" y="7101"/>
                  </a:lnTo>
                  <a:lnTo>
                    <a:pt x="557" y="6870"/>
                  </a:lnTo>
                  <a:lnTo>
                    <a:pt x="797" y="6758"/>
                  </a:lnTo>
                  <a:lnTo>
                    <a:pt x="962" y="6613"/>
                  </a:lnTo>
                  <a:lnTo>
                    <a:pt x="1175" y="6467"/>
                  </a:lnTo>
                  <a:lnTo>
                    <a:pt x="1416" y="6434"/>
                  </a:lnTo>
                  <a:lnTo>
                    <a:pt x="1890" y="6448"/>
                  </a:lnTo>
                  <a:lnTo>
                    <a:pt x="1979" y="6421"/>
                  </a:lnTo>
                  <a:lnTo>
                    <a:pt x="2055" y="6362"/>
                  </a:lnTo>
                  <a:lnTo>
                    <a:pt x="2179" y="6203"/>
                  </a:lnTo>
                  <a:lnTo>
                    <a:pt x="2268" y="5801"/>
                  </a:lnTo>
                  <a:lnTo>
                    <a:pt x="2254" y="5484"/>
                  </a:lnTo>
                  <a:lnTo>
                    <a:pt x="2302" y="5220"/>
                  </a:lnTo>
                  <a:lnTo>
                    <a:pt x="2378" y="5062"/>
                  </a:lnTo>
                  <a:lnTo>
                    <a:pt x="2398" y="4837"/>
                  </a:lnTo>
                  <a:lnTo>
                    <a:pt x="2350" y="4639"/>
                  </a:lnTo>
                  <a:lnTo>
                    <a:pt x="2158" y="4415"/>
                  </a:lnTo>
                  <a:lnTo>
                    <a:pt x="2014" y="4171"/>
                  </a:lnTo>
                  <a:lnTo>
                    <a:pt x="1966" y="3960"/>
                  </a:lnTo>
                  <a:lnTo>
                    <a:pt x="2020" y="3775"/>
                  </a:lnTo>
                  <a:lnTo>
                    <a:pt x="2137" y="3676"/>
                  </a:lnTo>
                  <a:lnTo>
                    <a:pt x="2447" y="3504"/>
                  </a:lnTo>
                  <a:lnTo>
                    <a:pt x="2474" y="3392"/>
                  </a:lnTo>
                  <a:lnTo>
                    <a:pt x="2385" y="3306"/>
                  </a:lnTo>
                  <a:lnTo>
                    <a:pt x="2213" y="3267"/>
                  </a:lnTo>
                  <a:lnTo>
                    <a:pt x="2089" y="3240"/>
                  </a:lnTo>
                  <a:lnTo>
                    <a:pt x="2069" y="3161"/>
                  </a:lnTo>
                  <a:lnTo>
                    <a:pt x="2172" y="3102"/>
                  </a:lnTo>
                  <a:lnTo>
                    <a:pt x="2378" y="3082"/>
                  </a:lnTo>
                  <a:lnTo>
                    <a:pt x="2570" y="3168"/>
                  </a:lnTo>
                  <a:lnTo>
                    <a:pt x="2660" y="3115"/>
                  </a:lnTo>
                  <a:lnTo>
                    <a:pt x="2735" y="2970"/>
                  </a:lnTo>
                  <a:lnTo>
                    <a:pt x="2914" y="2924"/>
                  </a:lnTo>
                  <a:lnTo>
                    <a:pt x="3031" y="3023"/>
                  </a:lnTo>
                  <a:lnTo>
                    <a:pt x="3120" y="3023"/>
                  </a:lnTo>
                  <a:lnTo>
                    <a:pt x="3154" y="2904"/>
                  </a:lnTo>
                  <a:lnTo>
                    <a:pt x="3285" y="2851"/>
                  </a:lnTo>
                  <a:lnTo>
                    <a:pt x="3333" y="2950"/>
                  </a:lnTo>
                  <a:lnTo>
                    <a:pt x="3354" y="3194"/>
                  </a:lnTo>
                  <a:lnTo>
                    <a:pt x="3436" y="3280"/>
                  </a:lnTo>
                  <a:lnTo>
                    <a:pt x="3649" y="3227"/>
                  </a:lnTo>
                  <a:lnTo>
                    <a:pt x="3690" y="3438"/>
                  </a:lnTo>
                  <a:lnTo>
                    <a:pt x="3849" y="3551"/>
                  </a:lnTo>
                  <a:lnTo>
                    <a:pt x="4027" y="3531"/>
                  </a:lnTo>
                  <a:lnTo>
                    <a:pt x="4185" y="3438"/>
                  </a:lnTo>
                  <a:lnTo>
                    <a:pt x="4398" y="3333"/>
                  </a:lnTo>
                  <a:lnTo>
                    <a:pt x="4632" y="3293"/>
                  </a:lnTo>
                  <a:lnTo>
                    <a:pt x="4763" y="3194"/>
                  </a:lnTo>
                  <a:lnTo>
                    <a:pt x="4893" y="2963"/>
                  </a:lnTo>
                  <a:lnTo>
                    <a:pt x="5017" y="2778"/>
                  </a:lnTo>
                  <a:lnTo>
                    <a:pt x="5120" y="2666"/>
                  </a:lnTo>
                  <a:lnTo>
                    <a:pt x="5409" y="2561"/>
                  </a:lnTo>
                  <a:lnTo>
                    <a:pt x="5512" y="2336"/>
                  </a:lnTo>
                  <a:lnTo>
                    <a:pt x="5477" y="2191"/>
                  </a:lnTo>
                  <a:lnTo>
                    <a:pt x="5326" y="2085"/>
                  </a:lnTo>
                  <a:lnTo>
                    <a:pt x="5141" y="2052"/>
                  </a:lnTo>
                  <a:lnTo>
                    <a:pt x="4976" y="1920"/>
                  </a:lnTo>
                  <a:lnTo>
                    <a:pt x="4934" y="1736"/>
                  </a:lnTo>
                  <a:lnTo>
                    <a:pt x="4962" y="1637"/>
                  </a:lnTo>
                  <a:lnTo>
                    <a:pt x="5299" y="1749"/>
                  </a:lnTo>
                  <a:lnTo>
                    <a:pt x="5697" y="1749"/>
                  </a:lnTo>
                  <a:lnTo>
                    <a:pt x="6123" y="1656"/>
                  </a:lnTo>
                  <a:lnTo>
                    <a:pt x="6329" y="1557"/>
                  </a:lnTo>
                  <a:lnTo>
                    <a:pt x="6426" y="1439"/>
                  </a:lnTo>
                  <a:lnTo>
                    <a:pt x="6501" y="1155"/>
                  </a:lnTo>
                  <a:lnTo>
                    <a:pt x="6625" y="1030"/>
                  </a:lnTo>
                  <a:lnTo>
                    <a:pt x="6728" y="917"/>
                  </a:lnTo>
                  <a:lnTo>
                    <a:pt x="6728" y="733"/>
                  </a:lnTo>
                  <a:lnTo>
                    <a:pt x="6652" y="587"/>
                  </a:lnTo>
                  <a:lnTo>
                    <a:pt x="6790" y="502"/>
                  </a:lnTo>
                  <a:lnTo>
                    <a:pt x="6934" y="521"/>
                  </a:lnTo>
                  <a:lnTo>
                    <a:pt x="7044" y="660"/>
                  </a:lnTo>
                  <a:lnTo>
                    <a:pt x="7065" y="904"/>
                  </a:lnTo>
                  <a:lnTo>
                    <a:pt x="7147" y="1175"/>
                  </a:lnTo>
                  <a:lnTo>
                    <a:pt x="7113" y="1432"/>
                  </a:lnTo>
                  <a:lnTo>
                    <a:pt x="7024" y="1637"/>
                  </a:lnTo>
                  <a:lnTo>
                    <a:pt x="7010" y="1788"/>
                  </a:lnTo>
                  <a:lnTo>
                    <a:pt x="7134" y="1894"/>
                  </a:lnTo>
                  <a:lnTo>
                    <a:pt x="7202" y="2099"/>
                  </a:lnTo>
                  <a:lnTo>
                    <a:pt x="7305" y="2488"/>
                  </a:lnTo>
                  <a:lnTo>
                    <a:pt x="7415" y="2633"/>
                  </a:lnTo>
                  <a:lnTo>
                    <a:pt x="7718" y="2719"/>
                  </a:lnTo>
                  <a:lnTo>
                    <a:pt x="8075" y="2719"/>
                  </a:lnTo>
                  <a:lnTo>
                    <a:pt x="8233" y="2613"/>
                  </a:lnTo>
                  <a:lnTo>
                    <a:pt x="8508" y="2290"/>
                  </a:lnTo>
                  <a:lnTo>
                    <a:pt x="8872" y="2079"/>
                  </a:lnTo>
                  <a:lnTo>
                    <a:pt x="9010" y="2019"/>
                  </a:lnTo>
                  <a:lnTo>
                    <a:pt x="9092" y="1841"/>
                  </a:lnTo>
                  <a:lnTo>
                    <a:pt x="9195" y="1643"/>
                  </a:lnTo>
                  <a:lnTo>
                    <a:pt x="9346" y="1643"/>
                  </a:lnTo>
                  <a:lnTo>
                    <a:pt x="9443" y="1762"/>
                  </a:lnTo>
                  <a:lnTo>
                    <a:pt x="9566" y="1703"/>
                  </a:lnTo>
                  <a:lnTo>
                    <a:pt x="9594" y="1518"/>
                  </a:lnTo>
                  <a:lnTo>
                    <a:pt x="9690" y="1518"/>
                  </a:lnTo>
                  <a:lnTo>
                    <a:pt x="9786" y="1511"/>
                  </a:lnTo>
                  <a:lnTo>
                    <a:pt x="9848" y="1597"/>
                  </a:lnTo>
                  <a:lnTo>
                    <a:pt x="9773" y="1861"/>
                  </a:lnTo>
                  <a:lnTo>
                    <a:pt x="9889" y="1940"/>
                  </a:lnTo>
                  <a:lnTo>
                    <a:pt x="10047" y="1894"/>
                  </a:lnTo>
                  <a:lnTo>
                    <a:pt x="10261" y="1742"/>
                  </a:lnTo>
                  <a:lnTo>
                    <a:pt x="10398" y="1709"/>
                  </a:lnTo>
                  <a:lnTo>
                    <a:pt x="10549" y="1835"/>
                  </a:lnTo>
                  <a:lnTo>
                    <a:pt x="10666" y="2000"/>
                  </a:lnTo>
                  <a:lnTo>
                    <a:pt x="10803" y="2019"/>
                  </a:lnTo>
                  <a:lnTo>
                    <a:pt x="11010" y="1630"/>
                  </a:lnTo>
                  <a:lnTo>
                    <a:pt x="11120" y="1260"/>
                  </a:lnTo>
                  <a:lnTo>
                    <a:pt x="11133" y="871"/>
                  </a:lnTo>
                  <a:lnTo>
                    <a:pt x="11181" y="634"/>
                  </a:lnTo>
                  <a:lnTo>
                    <a:pt x="11429" y="356"/>
                  </a:lnTo>
                  <a:lnTo>
                    <a:pt x="11573" y="86"/>
                  </a:lnTo>
                  <a:lnTo>
                    <a:pt x="11559" y="0"/>
                  </a:lnTo>
                  <a:lnTo>
                    <a:pt x="11690" y="33"/>
                  </a:lnTo>
                  <a:lnTo>
                    <a:pt x="11779" y="112"/>
                  </a:lnTo>
                  <a:lnTo>
                    <a:pt x="11917" y="224"/>
                  </a:lnTo>
                  <a:lnTo>
                    <a:pt x="12013" y="343"/>
                  </a:lnTo>
                  <a:lnTo>
                    <a:pt x="12150" y="680"/>
                  </a:lnTo>
                  <a:lnTo>
                    <a:pt x="12240" y="792"/>
                  </a:lnTo>
                  <a:lnTo>
                    <a:pt x="12467" y="1142"/>
                  </a:lnTo>
                  <a:lnTo>
                    <a:pt x="12570" y="1353"/>
                  </a:lnTo>
                  <a:lnTo>
                    <a:pt x="12611" y="1465"/>
                  </a:lnTo>
                  <a:lnTo>
                    <a:pt x="12631" y="1538"/>
                  </a:lnTo>
                  <a:lnTo>
                    <a:pt x="12851" y="1643"/>
                  </a:lnTo>
                  <a:lnTo>
                    <a:pt x="12893" y="1821"/>
                  </a:lnTo>
                  <a:lnTo>
                    <a:pt x="12900" y="1986"/>
                  </a:lnTo>
                  <a:lnTo>
                    <a:pt x="12845" y="2297"/>
                  </a:lnTo>
                  <a:lnTo>
                    <a:pt x="12673" y="2528"/>
                  </a:lnTo>
                  <a:lnTo>
                    <a:pt x="12515" y="2798"/>
                  </a:lnTo>
                  <a:lnTo>
                    <a:pt x="12453" y="3023"/>
                  </a:lnTo>
                  <a:lnTo>
                    <a:pt x="12508" y="3161"/>
                  </a:lnTo>
                  <a:lnTo>
                    <a:pt x="12666" y="3168"/>
                  </a:lnTo>
                  <a:lnTo>
                    <a:pt x="12783" y="3115"/>
                  </a:lnTo>
                  <a:lnTo>
                    <a:pt x="12845" y="2950"/>
                  </a:lnTo>
                  <a:lnTo>
                    <a:pt x="12961" y="2798"/>
                  </a:lnTo>
                  <a:lnTo>
                    <a:pt x="13133" y="2765"/>
                  </a:lnTo>
                  <a:lnTo>
                    <a:pt x="13346" y="2745"/>
                  </a:lnTo>
                  <a:lnTo>
                    <a:pt x="13511" y="2706"/>
                  </a:lnTo>
                  <a:lnTo>
                    <a:pt x="13731" y="2666"/>
                  </a:lnTo>
                  <a:lnTo>
                    <a:pt x="13889" y="2706"/>
                  </a:lnTo>
                  <a:lnTo>
                    <a:pt x="13965" y="2831"/>
                  </a:lnTo>
                  <a:lnTo>
                    <a:pt x="13924" y="2963"/>
                  </a:lnTo>
                  <a:lnTo>
                    <a:pt x="13978" y="3056"/>
                  </a:lnTo>
                  <a:lnTo>
                    <a:pt x="14033" y="3089"/>
                  </a:lnTo>
                  <a:lnTo>
                    <a:pt x="14123" y="3062"/>
                  </a:lnTo>
                  <a:lnTo>
                    <a:pt x="14219" y="2871"/>
                  </a:lnTo>
                  <a:lnTo>
                    <a:pt x="14329" y="2778"/>
                  </a:lnTo>
                  <a:lnTo>
                    <a:pt x="14494" y="2759"/>
                  </a:lnTo>
                  <a:lnTo>
                    <a:pt x="14865" y="2792"/>
                  </a:lnTo>
                  <a:lnTo>
                    <a:pt x="15236" y="2805"/>
                  </a:lnTo>
                  <a:lnTo>
                    <a:pt x="15580" y="2805"/>
                  </a:lnTo>
                  <a:lnTo>
                    <a:pt x="15930" y="2858"/>
                  </a:lnTo>
                  <a:lnTo>
                    <a:pt x="16123" y="2917"/>
                  </a:lnTo>
                  <a:lnTo>
                    <a:pt x="16226" y="3049"/>
                  </a:lnTo>
                  <a:lnTo>
                    <a:pt x="16212" y="3188"/>
                  </a:lnTo>
                  <a:lnTo>
                    <a:pt x="16267" y="3280"/>
                  </a:lnTo>
                  <a:lnTo>
                    <a:pt x="16391" y="3306"/>
                  </a:lnTo>
                  <a:lnTo>
                    <a:pt x="16535" y="3260"/>
                  </a:lnTo>
                  <a:lnTo>
                    <a:pt x="16645" y="3161"/>
                  </a:lnTo>
                  <a:lnTo>
                    <a:pt x="16810" y="3141"/>
                  </a:lnTo>
                  <a:lnTo>
                    <a:pt x="17099" y="3207"/>
                  </a:lnTo>
                  <a:lnTo>
                    <a:pt x="17463" y="3247"/>
                  </a:lnTo>
                  <a:lnTo>
                    <a:pt x="17875" y="3240"/>
                  </a:lnTo>
                  <a:lnTo>
                    <a:pt x="18308" y="3194"/>
                  </a:lnTo>
                  <a:lnTo>
                    <a:pt x="18631" y="3188"/>
                  </a:lnTo>
                  <a:lnTo>
                    <a:pt x="18844" y="3161"/>
                  </a:lnTo>
                  <a:lnTo>
                    <a:pt x="18954" y="3141"/>
                  </a:lnTo>
                  <a:lnTo>
                    <a:pt x="19064" y="3135"/>
                  </a:lnTo>
                  <a:lnTo>
                    <a:pt x="19174" y="3122"/>
                  </a:lnTo>
                  <a:lnTo>
                    <a:pt x="19277" y="3161"/>
                  </a:lnTo>
                  <a:lnTo>
                    <a:pt x="20047" y="3821"/>
                  </a:lnTo>
                  <a:lnTo>
                    <a:pt x="20164" y="3887"/>
                  </a:lnTo>
                  <a:lnTo>
                    <a:pt x="20274" y="3920"/>
                  </a:lnTo>
                  <a:lnTo>
                    <a:pt x="20377" y="3913"/>
                  </a:lnTo>
                  <a:lnTo>
                    <a:pt x="20590" y="3907"/>
                  </a:lnTo>
                  <a:lnTo>
                    <a:pt x="21236" y="3861"/>
                  </a:lnTo>
                  <a:lnTo>
                    <a:pt x="21339" y="3880"/>
                  </a:lnTo>
                  <a:lnTo>
                    <a:pt x="21408" y="3913"/>
                  </a:lnTo>
                  <a:lnTo>
                    <a:pt x="21476" y="4006"/>
                  </a:lnTo>
                  <a:lnTo>
                    <a:pt x="21497" y="4105"/>
                  </a:lnTo>
                  <a:lnTo>
                    <a:pt x="21524" y="4184"/>
                  </a:lnTo>
                  <a:lnTo>
                    <a:pt x="21552" y="4296"/>
                  </a:lnTo>
                  <a:lnTo>
                    <a:pt x="21573" y="4349"/>
                  </a:lnTo>
                  <a:lnTo>
                    <a:pt x="21573" y="4428"/>
                  </a:lnTo>
                  <a:lnTo>
                    <a:pt x="21593" y="4554"/>
                  </a:lnTo>
                  <a:lnTo>
                    <a:pt x="21600" y="4659"/>
                  </a:lnTo>
                  <a:lnTo>
                    <a:pt x="21593" y="4771"/>
                  </a:lnTo>
                  <a:lnTo>
                    <a:pt x="21593" y="5128"/>
                  </a:lnTo>
                  <a:lnTo>
                    <a:pt x="21559" y="5346"/>
                  </a:lnTo>
                  <a:lnTo>
                    <a:pt x="21490" y="5583"/>
                  </a:lnTo>
                  <a:lnTo>
                    <a:pt x="21408" y="5814"/>
                  </a:lnTo>
                  <a:lnTo>
                    <a:pt x="21318" y="6032"/>
                  </a:lnTo>
                  <a:lnTo>
                    <a:pt x="21208" y="6289"/>
                  </a:lnTo>
                  <a:lnTo>
                    <a:pt x="21174" y="6395"/>
                  </a:lnTo>
                  <a:lnTo>
                    <a:pt x="21023" y="6632"/>
                  </a:lnTo>
                  <a:lnTo>
                    <a:pt x="20961" y="6745"/>
                  </a:lnTo>
                  <a:lnTo>
                    <a:pt x="20693" y="7101"/>
                  </a:lnTo>
                  <a:lnTo>
                    <a:pt x="20528" y="7325"/>
                  </a:lnTo>
                  <a:lnTo>
                    <a:pt x="20390" y="7563"/>
                  </a:lnTo>
                  <a:lnTo>
                    <a:pt x="20171" y="7913"/>
                  </a:lnTo>
                  <a:lnTo>
                    <a:pt x="20081" y="8144"/>
                  </a:lnTo>
                  <a:lnTo>
                    <a:pt x="19971" y="8375"/>
                  </a:lnTo>
                  <a:lnTo>
                    <a:pt x="19875" y="8487"/>
                  </a:lnTo>
                  <a:lnTo>
                    <a:pt x="19772" y="8612"/>
                  </a:lnTo>
                  <a:lnTo>
                    <a:pt x="19669" y="8625"/>
                  </a:lnTo>
                  <a:lnTo>
                    <a:pt x="19586" y="8731"/>
                  </a:lnTo>
                  <a:lnTo>
                    <a:pt x="19573" y="8843"/>
                  </a:lnTo>
                  <a:lnTo>
                    <a:pt x="19545" y="8955"/>
                  </a:lnTo>
                  <a:lnTo>
                    <a:pt x="19490" y="9008"/>
                  </a:lnTo>
                  <a:lnTo>
                    <a:pt x="19463" y="9081"/>
                  </a:lnTo>
                  <a:lnTo>
                    <a:pt x="19449" y="9173"/>
                  </a:lnTo>
                  <a:lnTo>
                    <a:pt x="19401" y="9246"/>
                  </a:lnTo>
                  <a:lnTo>
                    <a:pt x="19463" y="9642"/>
                  </a:lnTo>
                  <a:lnTo>
                    <a:pt x="19490" y="9992"/>
                  </a:lnTo>
                  <a:lnTo>
                    <a:pt x="19504" y="10335"/>
                  </a:lnTo>
                  <a:lnTo>
                    <a:pt x="19490" y="10652"/>
                  </a:lnTo>
                  <a:lnTo>
                    <a:pt x="19428" y="10784"/>
                  </a:lnTo>
                  <a:lnTo>
                    <a:pt x="19421" y="10902"/>
                  </a:lnTo>
                  <a:lnTo>
                    <a:pt x="19490" y="11127"/>
                  </a:lnTo>
                  <a:lnTo>
                    <a:pt x="19428" y="11364"/>
                  </a:lnTo>
                  <a:lnTo>
                    <a:pt x="19208" y="11602"/>
                  </a:lnTo>
                  <a:lnTo>
                    <a:pt x="19133" y="11727"/>
                  </a:lnTo>
                  <a:lnTo>
                    <a:pt x="19119" y="11932"/>
                  </a:lnTo>
                  <a:lnTo>
                    <a:pt x="19112" y="12156"/>
                  </a:lnTo>
                  <a:lnTo>
                    <a:pt x="19050" y="12282"/>
                  </a:lnTo>
                  <a:lnTo>
                    <a:pt x="19030" y="12513"/>
                  </a:lnTo>
                  <a:lnTo>
                    <a:pt x="18934" y="12744"/>
                  </a:lnTo>
                  <a:lnTo>
                    <a:pt x="18927" y="12856"/>
                  </a:lnTo>
                  <a:lnTo>
                    <a:pt x="18810" y="13047"/>
                  </a:lnTo>
                  <a:lnTo>
                    <a:pt x="18645" y="13225"/>
                  </a:lnTo>
                  <a:lnTo>
                    <a:pt x="18521" y="13443"/>
                  </a:lnTo>
                  <a:lnTo>
                    <a:pt x="18411" y="13681"/>
                  </a:lnTo>
                  <a:lnTo>
                    <a:pt x="18219" y="14024"/>
                  </a:lnTo>
                  <a:lnTo>
                    <a:pt x="18109" y="14268"/>
                  </a:lnTo>
                  <a:lnTo>
                    <a:pt x="18006" y="14367"/>
                  </a:lnTo>
                  <a:lnTo>
                    <a:pt x="17896" y="14486"/>
                  </a:lnTo>
                  <a:lnTo>
                    <a:pt x="17800" y="14611"/>
                  </a:lnTo>
                  <a:lnTo>
                    <a:pt x="17490" y="14849"/>
                  </a:lnTo>
                  <a:lnTo>
                    <a:pt x="17339" y="14882"/>
                  </a:lnTo>
                  <a:lnTo>
                    <a:pt x="17325" y="14888"/>
                  </a:lnTo>
                  <a:lnTo>
                    <a:pt x="17112" y="14882"/>
                  </a:lnTo>
                  <a:lnTo>
                    <a:pt x="17009" y="14895"/>
                  </a:lnTo>
                  <a:lnTo>
                    <a:pt x="16844" y="14935"/>
                  </a:lnTo>
                  <a:lnTo>
                    <a:pt x="16796" y="15034"/>
                  </a:lnTo>
                  <a:lnTo>
                    <a:pt x="16583" y="14935"/>
                  </a:lnTo>
                  <a:lnTo>
                    <a:pt x="16356" y="14935"/>
                  </a:lnTo>
                  <a:lnTo>
                    <a:pt x="16226" y="15047"/>
                  </a:lnTo>
                  <a:lnTo>
                    <a:pt x="16178" y="15166"/>
                  </a:lnTo>
                  <a:lnTo>
                    <a:pt x="16047" y="15291"/>
                  </a:lnTo>
                  <a:lnTo>
                    <a:pt x="15745" y="15410"/>
                  </a:lnTo>
                  <a:lnTo>
                    <a:pt x="15415" y="15654"/>
                  </a:lnTo>
                  <a:lnTo>
                    <a:pt x="15092" y="15773"/>
                  </a:lnTo>
                  <a:lnTo>
                    <a:pt x="14872" y="15898"/>
                  </a:lnTo>
                  <a:lnTo>
                    <a:pt x="14611" y="16122"/>
                  </a:lnTo>
                  <a:lnTo>
                    <a:pt x="14460" y="16360"/>
                  </a:lnTo>
                  <a:lnTo>
                    <a:pt x="14267" y="16578"/>
                  </a:lnTo>
                  <a:lnTo>
                    <a:pt x="14157" y="16617"/>
                  </a:lnTo>
                  <a:lnTo>
                    <a:pt x="14033" y="16703"/>
                  </a:lnTo>
                  <a:lnTo>
                    <a:pt x="13944" y="16835"/>
                  </a:lnTo>
                  <a:lnTo>
                    <a:pt x="13889" y="16881"/>
                  </a:lnTo>
                  <a:lnTo>
                    <a:pt x="13841" y="16961"/>
                  </a:lnTo>
                  <a:lnTo>
                    <a:pt x="13820" y="17066"/>
                  </a:lnTo>
                  <a:lnTo>
                    <a:pt x="13841" y="17178"/>
                  </a:lnTo>
                  <a:lnTo>
                    <a:pt x="13862" y="17297"/>
                  </a:lnTo>
                  <a:lnTo>
                    <a:pt x="13958" y="17403"/>
                  </a:lnTo>
                  <a:lnTo>
                    <a:pt x="13965" y="17528"/>
                  </a:lnTo>
                  <a:lnTo>
                    <a:pt x="13779" y="18439"/>
                  </a:lnTo>
                  <a:lnTo>
                    <a:pt x="13676" y="18564"/>
                  </a:lnTo>
                  <a:lnTo>
                    <a:pt x="13573" y="18683"/>
                  </a:lnTo>
                  <a:lnTo>
                    <a:pt x="12955" y="19383"/>
                  </a:lnTo>
                  <a:lnTo>
                    <a:pt x="12631" y="19732"/>
                  </a:lnTo>
                  <a:lnTo>
                    <a:pt x="12480" y="19957"/>
                  </a:lnTo>
                  <a:lnTo>
                    <a:pt x="12418" y="20194"/>
                  </a:lnTo>
                  <a:lnTo>
                    <a:pt x="12336" y="20313"/>
                  </a:lnTo>
                  <a:lnTo>
                    <a:pt x="12315" y="20419"/>
                  </a:lnTo>
                  <a:lnTo>
                    <a:pt x="12233" y="20504"/>
                  </a:lnTo>
                  <a:lnTo>
                    <a:pt x="12123" y="20557"/>
                  </a:lnTo>
                  <a:lnTo>
                    <a:pt x="12020" y="20564"/>
                  </a:lnTo>
                  <a:lnTo>
                    <a:pt x="11917" y="20676"/>
                  </a:lnTo>
                  <a:lnTo>
                    <a:pt x="11827" y="20775"/>
                  </a:lnTo>
                  <a:lnTo>
                    <a:pt x="11800" y="20907"/>
                  </a:lnTo>
                  <a:lnTo>
                    <a:pt x="11793" y="21006"/>
                  </a:lnTo>
                  <a:lnTo>
                    <a:pt x="11759" y="21059"/>
                  </a:lnTo>
                  <a:lnTo>
                    <a:pt x="11724" y="21138"/>
                  </a:lnTo>
                  <a:lnTo>
                    <a:pt x="11683" y="21217"/>
                  </a:lnTo>
                  <a:lnTo>
                    <a:pt x="11614" y="21257"/>
                  </a:lnTo>
                  <a:lnTo>
                    <a:pt x="11271" y="21600"/>
                  </a:lnTo>
                  <a:lnTo>
                    <a:pt x="11106" y="21158"/>
                  </a:lnTo>
                  <a:lnTo>
                    <a:pt x="11133" y="20828"/>
                  </a:lnTo>
                  <a:lnTo>
                    <a:pt x="11065" y="20676"/>
                  </a:lnTo>
                  <a:lnTo>
                    <a:pt x="10879" y="20669"/>
                  </a:lnTo>
                  <a:lnTo>
                    <a:pt x="10790" y="20564"/>
                  </a:lnTo>
                  <a:lnTo>
                    <a:pt x="10748" y="20386"/>
                  </a:lnTo>
                  <a:lnTo>
                    <a:pt x="10611" y="20194"/>
                  </a:lnTo>
                  <a:lnTo>
                    <a:pt x="10384" y="20102"/>
                  </a:lnTo>
                  <a:lnTo>
                    <a:pt x="10061" y="20102"/>
                  </a:lnTo>
                  <a:lnTo>
                    <a:pt x="9910" y="20003"/>
                  </a:lnTo>
                  <a:lnTo>
                    <a:pt x="9718" y="19739"/>
                  </a:lnTo>
                  <a:lnTo>
                    <a:pt x="9525" y="19686"/>
                  </a:lnTo>
                  <a:lnTo>
                    <a:pt x="9078" y="19713"/>
                  </a:lnTo>
                  <a:lnTo>
                    <a:pt x="9615" y="18980"/>
                  </a:lnTo>
                  <a:lnTo>
                    <a:pt x="10219" y="18399"/>
                  </a:lnTo>
                  <a:lnTo>
                    <a:pt x="10659" y="18076"/>
                  </a:lnTo>
                  <a:lnTo>
                    <a:pt x="11010" y="18036"/>
                  </a:lnTo>
                  <a:lnTo>
                    <a:pt x="11058" y="17957"/>
                  </a:lnTo>
                  <a:lnTo>
                    <a:pt x="11051" y="17759"/>
                  </a:lnTo>
                  <a:lnTo>
                    <a:pt x="11147" y="17541"/>
                  </a:lnTo>
                  <a:lnTo>
                    <a:pt x="11133" y="17376"/>
                  </a:lnTo>
                  <a:lnTo>
                    <a:pt x="11030" y="17225"/>
                  </a:lnTo>
                  <a:lnTo>
                    <a:pt x="10549" y="17132"/>
                  </a:lnTo>
                  <a:lnTo>
                    <a:pt x="10666" y="16934"/>
                  </a:lnTo>
                  <a:lnTo>
                    <a:pt x="10721" y="16598"/>
                  </a:lnTo>
                  <a:lnTo>
                    <a:pt x="10714" y="16386"/>
                  </a:lnTo>
                  <a:lnTo>
                    <a:pt x="10597" y="16202"/>
                  </a:lnTo>
                  <a:lnTo>
                    <a:pt x="10494" y="16136"/>
                  </a:lnTo>
                  <a:lnTo>
                    <a:pt x="10432" y="16122"/>
                  </a:lnTo>
                  <a:lnTo>
                    <a:pt x="10364" y="16122"/>
                  </a:lnTo>
                  <a:lnTo>
                    <a:pt x="10123" y="16182"/>
                  </a:lnTo>
                  <a:lnTo>
                    <a:pt x="10061" y="16122"/>
                  </a:lnTo>
                  <a:lnTo>
                    <a:pt x="10013" y="16043"/>
                  </a:lnTo>
                  <a:lnTo>
                    <a:pt x="10006" y="15938"/>
                  </a:lnTo>
                  <a:lnTo>
                    <a:pt x="10027" y="15872"/>
                  </a:lnTo>
                  <a:lnTo>
                    <a:pt x="10082" y="15674"/>
                  </a:lnTo>
                  <a:lnTo>
                    <a:pt x="10102" y="15575"/>
                  </a:lnTo>
                  <a:lnTo>
                    <a:pt x="10089" y="15476"/>
                  </a:lnTo>
                  <a:lnTo>
                    <a:pt x="10006" y="15390"/>
                  </a:lnTo>
                  <a:lnTo>
                    <a:pt x="9938" y="15337"/>
                  </a:lnTo>
                  <a:lnTo>
                    <a:pt x="9704" y="15357"/>
                  </a:lnTo>
                  <a:lnTo>
                    <a:pt x="9443" y="15443"/>
                  </a:lnTo>
                  <a:lnTo>
                    <a:pt x="9243" y="15575"/>
                  </a:lnTo>
                  <a:lnTo>
                    <a:pt x="9023" y="15476"/>
                  </a:lnTo>
                  <a:lnTo>
                    <a:pt x="8920" y="15133"/>
                  </a:lnTo>
                  <a:lnTo>
                    <a:pt x="8948" y="14638"/>
                  </a:lnTo>
                  <a:lnTo>
                    <a:pt x="8886" y="14195"/>
                  </a:lnTo>
                  <a:lnTo>
                    <a:pt x="8591" y="13978"/>
                  </a:lnTo>
                  <a:lnTo>
                    <a:pt x="8886" y="14195"/>
                  </a:lnTo>
                  <a:lnTo>
                    <a:pt x="8969" y="13641"/>
                  </a:lnTo>
                  <a:lnTo>
                    <a:pt x="9127" y="13337"/>
                  </a:lnTo>
                  <a:lnTo>
                    <a:pt x="9168" y="13047"/>
                  </a:lnTo>
                  <a:lnTo>
                    <a:pt x="9058" y="12902"/>
                  </a:lnTo>
                  <a:lnTo>
                    <a:pt x="8838" y="12909"/>
                  </a:lnTo>
                  <a:lnTo>
                    <a:pt x="8755" y="12697"/>
                  </a:lnTo>
                  <a:lnTo>
                    <a:pt x="8749" y="12268"/>
                  </a:lnTo>
                  <a:lnTo>
                    <a:pt x="8659" y="12169"/>
                  </a:lnTo>
                  <a:lnTo>
                    <a:pt x="8364" y="12282"/>
                  </a:lnTo>
                  <a:lnTo>
                    <a:pt x="7958" y="12282"/>
                  </a:lnTo>
                  <a:lnTo>
                    <a:pt x="7773" y="12189"/>
                  </a:lnTo>
                  <a:lnTo>
                    <a:pt x="7656" y="11872"/>
                  </a:lnTo>
                  <a:lnTo>
                    <a:pt x="7353" y="11674"/>
                  </a:lnTo>
                  <a:lnTo>
                    <a:pt x="7381" y="11622"/>
                  </a:lnTo>
                  <a:lnTo>
                    <a:pt x="7642" y="11556"/>
                  </a:lnTo>
                  <a:lnTo>
                    <a:pt x="7663" y="11437"/>
                  </a:lnTo>
                  <a:lnTo>
                    <a:pt x="7525" y="11259"/>
                  </a:lnTo>
                  <a:lnTo>
                    <a:pt x="7443" y="10922"/>
                  </a:lnTo>
                  <a:lnTo>
                    <a:pt x="7147" y="10929"/>
                  </a:lnTo>
                  <a:lnTo>
                    <a:pt x="7044" y="10849"/>
                  </a:lnTo>
                  <a:lnTo>
                    <a:pt x="6845" y="10823"/>
                  </a:lnTo>
                  <a:lnTo>
                    <a:pt x="6543" y="10942"/>
                  </a:lnTo>
                  <a:lnTo>
                    <a:pt x="6460" y="10896"/>
                  </a:lnTo>
                  <a:lnTo>
                    <a:pt x="6254" y="10559"/>
                  </a:lnTo>
                  <a:lnTo>
                    <a:pt x="6096" y="10447"/>
                  </a:lnTo>
                  <a:lnTo>
                    <a:pt x="5773" y="10533"/>
                  </a:lnTo>
                  <a:lnTo>
                    <a:pt x="5649" y="10493"/>
                  </a:lnTo>
                  <a:lnTo>
                    <a:pt x="5553" y="10282"/>
                  </a:lnTo>
                  <a:lnTo>
                    <a:pt x="5436" y="10196"/>
                  </a:lnTo>
                  <a:lnTo>
                    <a:pt x="4893" y="10143"/>
                  </a:lnTo>
                  <a:lnTo>
                    <a:pt x="4749" y="9978"/>
                  </a:lnTo>
                  <a:lnTo>
                    <a:pt x="4728" y="9701"/>
                  </a:lnTo>
                  <a:lnTo>
                    <a:pt x="4838" y="9226"/>
                  </a:lnTo>
                  <a:lnTo>
                    <a:pt x="4797" y="9041"/>
                  </a:lnTo>
                </a:path>
              </a:pathLst>
            </a:custGeom>
            <a:noFill/>
            <a:ln w="3175" cap="flat">
              <a:solidFill>
                <a:srgbClr val="000000"/>
              </a:solidFill>
              <a:prstDash val="solid"/>
              <a:round/>
            </a:ln>
            <a:effectLst/>
          </p:spPr>
          <p:txBody>
            <a:bodyPr wrap="square" lIns="25717" tIns="25717" rIns="25717" bIns="25717" numCol="1" anchor="t">
              <a:noAutofit/>
            </a:bodyPr>
            <a:lstStyle/>
            <a:p>
              <a:endParaRPr sz="1000"/>
            </a:p>
          </p:txBody>
        </p:sp>
        <p:sp>
          <p:nvSpPr>
            <p:cNvPr id="36" name="Shape 93">
              <a:extLst>
                <a:ext uri="{FF2B5EF4-FFF2-40B4-BE49-F238E27FC236}">
                  <a16:creationId xmlns:a16="http://schemas.microsoft.com/office/drawing/2014/main" id="{041A7ECA-DDDE-46C9-9223-04D0E6D5B148}"/>
                </a:ext>
              </a:extLst>
            </p:cNvPr>
            <p:cNvSpPr/>
            <p:nvPr/>
          </p:nvSpPr>
          <p:spPr>
            <a:xfrm>
              <a:off x="3872136" y="107156"/>
              <a:ext cx="32371" cy="23441"/>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21600" y="1543"/>
                  </a:lnTo>
                  <a:lnTo>
                    <a:pt x="21600" y="8229"/>
                  </a:lnTo>
                  <a:lnTo>
                    <a:pt x="20057" y="11314"/>
                  </a:lnTo>
                  <a:lnTo>
                    <a:pt x="8229" y="21600"/>
                  </a:lnTo>
                  <a:lnTo>
                    <a:pt x="2057" y="21600"/>
                  </a:lnTo>
                  <a:lnTo>
                    <a:pt x="0" y="17486"/>
                  </a:lnTo>
                  <a:lnTo>
                    <a:pt x="0" y="12857"/>
                  </a:lnTo>
                  <a:lnTo>
                    <a:pt x="6171" y="4114"/>
                  </a:lnTo>
                  <a:lnTo>
                    <a:pt x="18000" y="0"/>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37" name="Shape 94">
              <a:extLst>
                <a:ext uri="{FF2B5EF4-FFF2-40B4-BE49-F238E27FC236}">
                  <a16:creationId xmlns:a16="http://schemas.microsoft.com/office/drawing/2014/main" id="{321B84A8-3A6A-49EF-ABD0-91143C674E4B}"/>
                </a:ext>
              </a:extLst>
            </p:cNvPr>
            <p:cNvSpPr/>
            <p:nvPr/>
          </p:nvSpPr>
          <p:spPr>
            <a:xfrm>
              <a:off x="3872136" y="107156"/>
              <a:ext cx="32371" cy="23441"/>
            </a:xfrm>
            <a:custGeom>
              <a:avLst/>
              <a:gdLst/>
              <a:ahLst/>
              <a:cxnLst>
                <a:cxn ang="0">
                  <a:pos x="wd2" y="hd2"/>
                </a:cxn>
                <a:cxn ang="5400000">
                  <a:pos x="wd2" y="hd2"/>
                </a:cxn>
                <a:cxn ang="10800000">
                  <a:pos x="wd2" y="hd2"/>
                </a:cxn>
                <a:cxn ang="16200000">
                  <a:pos x="wd2" y="hd2"/>
                </a:cxn>
              </a:cxnLst>
              <a:rect l="0" t="0" r="r" b="b"/>
              <a:pathLst>
                <a:path w="21600" h="21600" extrusionOk="0">
                  <a:moveTo>
                    <a:pt x="18000" y="0"/>
                  </a:moveTo>
                  <a:lnTo>
                    <a:pt x="21600" y="1543"/>
                  </a:lnTo>
                  <a:lnTo>
                    <a:pt x="21600" y="8229"/>
                  </a:lnTo>
                  <a:lnTo>
                    <a:pt x="20057" y="11314"/>
                  </a:lnTo>
                  <a:lnTo>
                    <a:pt x="8229" y="21600"/>
                  </a:lnTo>
                  <a:lnTo>
                    <a:pt x="2057" y="21600"/>
                  </a:lnTo>
                  <a:lnTo>
                    <a:pt x="0" y="17486"/>
                  </a:lnTo>
                  <a:lnTo>
                    <a:pt x="0" y="12857"/>
                  </a:lnTo>
                  <a:lnTo>
                    <a:pt x="6171" y="4114"/>
                  </a:lnTo>
                  <a:lnTo>
                    <a:pt x="18000" y="0"/>
                  </a:lnTo>
                </a:path>
              </a:pathLst>
            </a:custGeom>
            <a:noFill/>
            <a:ln w="12700" cap="flat">
              <a:solidFill>
                <a:srgbClr val="800000"/>
              </a:solidFill>
              <a:prstDash val="solid"/>
              <a:round/>
            </a:ln>
            <a:effectLst/>
          </p:spPr>
          <p:txBody>
            <a:bodyPr wrap="square" lIns="25717" tIns="25717" rIns="25717" bIns="25717" numCol="1" anchor="t">
              <a:noAutofit/>
            </a:bodyPr>
            <a:lstStyle/>
            <a:p>
              <a:endParaRPr sz="1000"/>
            </a:p>
          </p:txBody>
        </p:sp>
        <p:sp>
          <p:nvSpPr>
            <p:cNvPr id="38" name="Shape 95">
              <a:extLst>
                <a:ext uri="{FF2B5EF4-FFF2-40B4-BE49-F238E27FC236}">
                  <a16:creationId xmlns:a16="http://schemas.microsoft.com/office/drawing/2014/main" id="{FC972D2E-AA5C-4D72-AD40-0AD859E264D6}"/>
                </a:ext>
              </a:extLst>
            </p:cNvPr>
            <p:cNvSpPr/>
            <p:nvPr/>
          </p:nvSpPr>
          <p:spPr>
            <a:xfrm>
              <a:off x="4077606" y="857250"/>
              <a:ext cx="27906" cy="24558"/>
            </a:xfrm>
            <a:custGeom>
              <a:avLst/>
              <a:gdLst/>
              <a:ahLst/>
              <a:cxnLst>
                <a:cxn ang="0">
                  <a:pos x="wd2" y="hd2"/>
                </a:cxn>
                <a:cxn ang="5400000">
                  <a:pos x="wd2" y="hd2"/>
                </a:cxn>
                <a:cxn ang="10800000">
                  <a:pos x="wd2" y="hd2"/>
                </a:cxn>
                <a:cxn ang="16200000">
                  <a:pos x="wd2" y="hd2"/>
                </a:cxn>
              </a:cxnLst>
              <a:rect l="0" t="0" r="r" b="b"/>
              <a:pathLst>
                <a:path w="21600" h="21600" extrusionOk="0">
                  <a:moveTo>
                    <a:pt x="4320" y="0"/>
                  </a:moveTo>
                  <a:lnTo>
                    <a:pt x="18514" y="4547"/>
                  </a:lnTo>
                  <a:lnTo>
                    <a:pt x="21600" y="11937"/>
                  </a:lnTo>
                  <a:lnTo>
                    <a:pt x="13577" y="18758"/>
                  </a:lnTo>
                  <a:lnTo>
                    <a:pt x="2469" y="21600"/>
                  </a:lnTo>
                  <a:lnTo>
                    <a:pt x="0" y="16484"/>
                  </a:lnTo>
                  <a:lnTo>
                    <a:pt x="2469" y="2274"/>
                  </a:lnTo>
                  <a:lnTo>
                    <a:pt x="4320" y="0"/>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39" name="Shape 96">
              <a:extLst>
                <a:ext uri="{FF2B5EF4-FFF2-40B4-BE49-F238E27FC236}">
                  <a16:creationId xmlns:a16="http://schemas.microsoft.com/office/drawing/2014/main" id="{D980F895-46F5-4F03-B796-3E00A07A7416}"/>
                </a:ext>
              </a:extLst>
            </p:cNvPr>
            <p:cNvSpPr/>
            <p:nvPr/>
          </p:nvSpPr>
          <p:spPr>
            <a:xfrm>
              <a:off x="4077606" y="857250"/>
              <a:ext cx="27906" cy="24558"/>
            </a:xfrm>
            <a:custGeom>
              <a:avLst/>
              <a:gdLst/>
              <a:ahLst/>
              <a:cxnLst>
                <a:cxn ang="0">
                  <a:pos x="wd2" y="hd2"/>
                </a:cxn>
                <a:cxn ang="5400000">
                  <a:pos x="wd2" y="hd2"/>
                </a:cxn>
                <a:cxn ang="10800000">
                  <a:pos x="wd2" y="hd2"/>
                </a:cxn>
                <a:cxn ang="16200000">
                  <a:pos x="wd2" y="hd2"/>
                </a:cxn>
              </a:cxnLst>
              <a:rect l="0" t="0" r="r" b="b"/>
              <a:pathLst>
                <a:path w="21600" h="21600" extrusionOk="0">
                  <a:moveTo>
                    <a:pt x="4320" y="0"/>
                  </a:moveTo>
                  <a:lnTo>
                    <a:pt x="18514" y="4547"/>
                  </a:lnTo>
                  <a:lnTo>
                    <a:pt x="21600" y="11937"/>
                  </a:lnTo>
                  <a:lnTo>
                    <a:pt x="13577" y="18758"/>
                  </a:lnTo>
                  <a:lnTo>
                    <a:pt x="2469" y="21600"/>
                  </a:lnTo>
                  <a:lnTo>
                    <a:pt x="0" y="16484"/>
                  </a:lnTo>
                  <a:lnTo>
                    <a:pt x="2469" y="2274"/>
                  </a:lnTo>
                  <a:lnTo>
                    <a:pt x="4320" y="0"/>
                  </a:lnTo>
                </a:path>
              </a:pathLst>
            </a:custGeom>
            <a:noFill/>
            <a:ln w="12700" cap="flat">
              <a:solidFill>
                <a:srgbClr val="008500"/>
              </a:solidFill>
              <a:prstDash val="solid"/>
              <a:round/>
            </a:ln>
            <a:effectLst/>
          </p:spPr>
          <p:txBody>
            <a:bodyPr wrap="square" lIns="25717" tIns="25717" rIns="25717" bIns="25717" numCol="1" anchor="t">
              <a:noAutofit/>
            </a:bodyPr>
            <a:lstStyle/>
            <a:p>
              <a:endParaRPr sz="1000"/>
            </a:p>
          </p:txBody>
        </p:sp>
        <p:sp>
          <p:nvSpPr>
            <p:cNvPr id="40" name="Shape 97">
              <a:extLst>
                <a:ext uri="{FF2B5EF4-FFF2-40B4-BE49-F238E27FC236}">
                  <a16:creationId xmlns:a16="http://schemas.microsoft.com/office/drawing/2014/main" id="{BE2487E3-19FA-4D14-8C76-2333302134B2}"/>
                </a:ext>
              </a:extLst>
            </p:cNvPr>
            <p:cNvSpPr/>
            <p:nvPr/>
          </p:nvSpPr>
          <p:spPr>
            <a:xfrm>
              <a:off x="4091002" y="892967"/>
              <a:ext cx="27906" cy="20093"/>
            </a:xfrm>
            <a:custGeom>
              <a:avLst/>
              <a:gdLst/>
              <a:ahLst/>
              <a:cxnLst>
                <a:cxn ang="0">
                  <a:pos x="wd2" y="hd2"/>
                </a:cxn>
                <a:cxn ang="5400000">
                  <a:pos x="wd2" y="hd2"/>
                </a:cxn>
                <a:cxn ang="10800000">
                  <a:pos x="wd2" y="hd2"/>
                </a:cxn>
                <a:cxn ang="16200000">
                  <a:pos x="wd2" y="hd2"/>
                </a:cxn>
              </a:cxnLst>
              <a:rect l="0" t="0" r="r" b="b"/>
              <a:pathLst>
                <a:path w="21600" h="21600" extrusionOk="0">
                  <a:moveTo>
                    <a:pt x="14811" y="0"/>
                  </a:moveTo>
                  <a:lnTo>
                    <a:pt x="21600" y="6000"/>
                  </a:lnTo>
                  <a:lnTo>
                    <a:pt x="21600" y="10800"/>
                  </a:lnTo>
                  <a:lnTo>
                    <a:pt x="12960" y="21600"/>
                  </a:lnTo>
                  <a:lnTo>
                    <a:pt x="2469" y="21600"/>
                  </a:lnTo>
                  <a:lnTo>
                    <a:pt x="0" y="16200"/>
                  </a:lnTo>
                  <a:lnTo>
                    <a:pt x="2469" y="10800"/>
                  </a:lnTo>
                  <a:lnTo>
                    <a:pt x="7406" y="3000"/>
                  </a:lnTo>
                  <a:lnTo>
                    <a:pt x="14811" y="0"/>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41" name="Shape 98">
              <a:extLst>
                <a:ext uri="{FF2B5EF4-FFF2-40B4-BE49-F238E27FC236}">
                  <a16:creationId xmlns:a16="http://schemas.microsoft.com/office/drawing/2014/main" id="{C477257F-2EF4-48D3-B61B-41E5B56FF76C}"/>
                </a:ext>
              </a:extLst>
            </p:cNvPr>
            <p:cNvSpPr/>
            <p:nvPr/>
          </p:nvSpPr>
          <p:spPr>
            <a:xfrm>
              <a:off x="4091002" y="892967"/>
              <a:ext cx="27906" cy="20093"/>
            </a:xfrm>
            <a:custGeom>
              <a:avLst/>
              <a:gdLst/>
              <a:ahLst/>
              <a:cxnLst>
                <a:cxn ang="0">
                  <a:pos x="wd2" y="hd2"/>
                </a:cxn>
                <a:cxn ang="5400000">
                  <a:pos x="wd2" y="hd2"/>
                </a:cxn>
                <a:cxn ang="10800000">
                  <a:pos x="wd2" y="hd2"/>
                </a:cxn>
                <a:cxn ang="16200000">
                  <a:pos x="wd2" y="hd2"/>
                </a:cxn>
              </a:cxnLst>
              <a:rect l="0" t="0" r="r" b="b"/>
              <a:pathLst>
                <a:path w="21600" h="21600" extrusionOk="0">
                  <a:moveTo>
                    <a:pt x="14811" y="0"/>
                  </a:moveTo>
                  <a:lnTo>
                    <a:pt x="21600" y="6000"/>
                  </a:lnTo>
                  <a:lnTo>
                    <a:pt x="21600" y="10800"/>
                  </a:lnTo>
                  <a:lnTo>
                    <a:pt x="12960" y="21600"/>
                  </a:lnTo>
                  <a:lnTo>
                    <a:pt x="2469" y="21600"/>
                  </a:lnTo>
                  <a:lnTo>
                    <a:pt x="0" y="16200"/>
                  </a:lnTo>
                  <a:lnTo>
                    <a:pt x="2469" y="10800"/>
                  </a:lnTo>
                  <a:lnTo>
                    <a:pt x="7406" y="3000"/>
                  </a:lnTo>
                  <a:lnTo>
                    <a:pt x="14811" y="0"/>
                  </a:lnTo>
                </a:path>
              </a:pathLst>
            </a:custGeom>
            <a:noFill/>
            <a:ln w="12700" cap="flat">
              <a:solidFill>
                <a:srgbClr val="FFFFFF"/>
              </a:solidFill>
              <a:prstDash val="solid"/>
              <a:round/>
            </a:ln>
            <a:effectLst/>
          </p:spPr>
          <p:txBody>
            <a:bodyPr wrap="square" lIns="25717" tIns="25717" rIns="25717" bIns="25717" numCol="1" anchor="t">
              <a:noAutofit/>
            </a:bodyPr>
            <a:lstStyle/>
            <a:p>
              <a:endParaRPr sz="1000"/>
            </a:p>
          </p:txBody>
        </p:sp>
        <p:sp>
          <p:nvSpPr>
            <p:cNvPr id="42" name="Shape 99">
              <a:extLst>
                <a:ext uri="{FF2B5EF4-FFF2-40B4-BE49-F238E27FC236}">
                  <a16:creationId xmlns:a16="http://schemas.microsoft.com/office/drawing/2014/main" id="{93F13853-1DF3-4639-910D-89905F7B345E}"/>
                </a:ext>
              </a:extLst>
            </p:cNvPr>
            <p:cNvSpPr/>
            <p:nvPr/>
          </p:nvSpPr>
          <p:spPr>
            <a:xfrm>
              <a:off x="4112123" y="930920"/>
              <a:ext cx="29022" cy="23441"/>
            </a:xfrm>
            <a:custGeom>
              <a:avLst/>
              <a:gdLst/>
              <a:ahLst/>
              <a:cxnLst>
                <a:cxn ang="0">
                  <a:pos x="wd2" y="hd2"/>
                </a:cxn>
                <a:cxn ang="5400000">
                  <a:pos x="wd2" y="hd2"/>
                </a:cxn>
                <a:cxn ang="10800000">
                  <a:pos x="wd2" y="hd2"/>
                </a:cxn>
                <a:cxn ang="16200000">
                  <a:pos x="wd2" y="hd2"/>
                </a:cxn>
              </a:cxnLst>
              <a:rect l="0" t="0" r="r" b="b"/>
              <a:pathLst>
                <a:path w="21600" h="21600" extrusionOk="0">
                  <a:moveTo>
                    <a:pt x="2769" y="0"/>
                  </a:moveTo>
                  <a:lnTo>
                    <a:pt x="19385" y="0"/>
                  </a:lnTo>
                  <a:lnTo>
                    <a:pt x="21600" y="4320"/>
                  </a:lnTo>
                  <a:lnTo>
                    <a:pt x="21600" y="7020"/>
                  </a:lnTo>
                  <a:lnTo>
                    <a:pt x="12738" y="21600"/>
                  </a:lnTo>
                  <a:lnTo>
                    <a:pt x="2769" y="21600"/>
                  </a:lnTo>
                  <a:lnTo>
                    <a:pt x="0" y="18900"/>
                  </a:lnTo>
                  <a:lnTo>
                    <a:pt x="0" y="2160"/>
                  </a:lnTo>
                  <a:lnTo>
                    <a:pt x="2769" y="0"/>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43" name="Shape 100">
              <a:extLst>
                <a:ext uri="{FF2B5EF4-FFF2-40B4-BE49-F238E27FC236}">
                  <a16:creationId xmlns:a16="http://schemas.microsoft.com/office/drawing/2014/main" id="{6A8E104E-EFAF-49EC-830E-AC527994FB57}"/>
                </a:ext>
              </a:extLst>
            </p:cNvPr>
            <p:cNvSpPr/>
            <p:nvPr/>
          </p:nvSpPr>
          <p:spPr>
            <a:xfrm>
              <a:off x="4112123" y="930920"/>
              <a:ext cx="29022" cy="23441"/>
            </a:xfrm>
            <a:custGeom>
              <a:avLst/>
              <a:gdLst/>
              <a:ahLst/>
              <a:cxnLst>
                <a:cxn ang="0">
                  <a:pos x="wd2" y="hd2"/>
                </a:cxn>
                <a:cxn ang="5400000">
                  <a:pos x="wd2" y="hd2"/>
                </a:cxn>
                <a:cxn ang="10800000">
                  <a:pos x="wd2" y="hd2"/>
                </a:cxn>
                <a:cxn ang="16200000">
                  <a:pos x="wd2" y="hd2"/>
                </a:cxn>
              </a:cxnLst>
              <a:rect l="0" t="0" r="r" b="b"/>
              <a:pathLst>
                <a:path w="21600" h="21600" extrusionOk="0">
                  <a:moveTo>
                    <a:pt x="2769" y="0"/>
                  </a:moveTo>
                  <a:lnTo>
                    <a:pt x="19385" y="0"/>
                  </a:lnTo>
                  <a:lnTo>
                    <a:pt x="21600" y="4320"/>
                  </a:lnTo>
                  <a:lnTo>
                    <a:pt x="21600" y="7020"/>
                  </a:lnTo>
                  <a:lnTo>
                    <a:pt x="12738" y="21600"/>
                  </a:lnTo>
                  <a:lnTo>
                    <a:pt x="2769" y="21600"/>
                  </a:lnTo>
                  <a:lnTo>
                    <a:pt x="0" y="18900"/>
                  </a:lnTo>
                  <a:lnTo>
                    <a:pt x="0" y="2160"/>
                  </a:lnTo>
                  <a:lnTo>
                    <a:pt x="2769" y="0"/>
                  </a:lnTo>
                </a:path>
              </a:pathLst>
            </a:custGeom>
            <a:noFill/>
            <a:ln w="12700" cap="flat">
              <a:solidFill>
                <a:srgbClr val="FFFF00"/>
              </a:solidFill>
              <a:prstDash val="solid"/>
              <a:round/>
            </a:ln>
            <a:effectLst/>
          </p:spPr>
          <p:txBody>
            <a:bodyPr wrap="square" lIns="25717" tIns="25717" rIns="25717" bIns="25717" numCol="1" anchor="t">
              <a:noAutofit/>
            </a:bodyPr>
            <a:lstStyle/>
            <a:p>
              <a:endParaRPr sz="1000"/>
            </a:p>
          </p:txBody>
        </p:sp>
        <p:sp>
          <p:nvSpPr>
            <p:cNvPr id="44" name="Shape 101">
              <a:extLst>
                <a:ext uri="{FF2B5EF4-FFF2-40B4-BE49-F238E27FC236}">
                  <a16:creationId xmlns:a16="http://schemas.microsoft.com/office/drawing/2014/main" id="{9373C0EA-2EE3-4B71-B9BF-BA5BBBA8E64F}"/>
                </a:ext>
              </a:extLst>
            </p:cNvPr>
            <p:cNvSpPr/>
            <p:nvPr/>
          </p:nvSpPr>
          <p:spPr>
            <a:xfrm>
              <a:off x="4118817" y="966637"/>
              <a:ext cx="22325" cy="21209"/>
            </a:xfrm>
            <a:custGeom>
              <a:avLst/>
              <a:gdLst/>
              <a:ahLst/>
              <a:cxnLst>
                <a:cxn ang="0">
                  <a:pos x="wd2" y="hd2"/>
                </a:cxn>
                <a:cxn ang="5400000">
                  <a:pos x="wd2" y="hd2"/>
                </a:cxn>
                <a:cxn ang="10800000">
                  <a:pos x="wd2" y="hd2"/>
                </a:cxn>
                <a:cxn ang="16200000">
                  <a:pos x="wd2" y="hd2"/>
                </a:cxn>
              </a:cxnLst>
              <a:rect l="0" t="0" r="r" b="b"/>
              <a:pathLst>
                <a:path w="21600" h="21600" extrusionOk="0">
                  <a:moveTo>
                    <a:pt x="5574" y="0"/>
                  </a:moveTo>
                  <a:lnTo>
                    <a:pt x="18813" y="2541"/>
                  </a:lnTo>
                  <a:lnTo>
                    <a:pt x="21600" y="7624"/>
                  </a:lnTo>
                  <a:lnTo>
                    <a:pt x="21600" y="13341"/>
                  </a:lnTo>
                  <a:lnTo>
                    <a:pt x="16026" y="21600"/>
                  </a:lnTo>
                  <a:lnTo>
                    <a:pt x="2787" y="21600"/>
                  </a:lnTo>
                  <a:lnTo>
                    <a:pt x="0" y="15882"/>
                  </a:lnTo>
                  <a:lnTo>
                    <a:pt x="0" y="7624"/>
                  </a:lnTo>
                  <a:lnTo>
                    <a:pt x="5574" y="0"/>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45" name="Shape 102">
              <a:extLst>
                <a:ext uri="{FF2B5EF4-FFF2-40B4-BE49-F238E27FC236}">
                  <a16:creationId xmlns:a16="http://schemas.microsoft.com/office/drawing/2014/main" id="{82C09E9C-E42E-4609-8BA8-FA470D275F24}"/>
                </a:ext>
              </a:extLst>
            </p:cNvPr>
            <p:cNvSpPr/>
            <p:nvPr/>
          </p:nvSpPr>
          <p:spPr>
            <a:xfrm>
              <a:off x="4118817" y="966637"/>
              <a:ext cx="22325" cy="21209"/>
            </a:xfrm>
            <a:custGeom>
              <a:avLst/>
              <a:gdLst/>
              <a:ahLst/>
              <a:cxnLst>
                <a:cxn ang="0">
                  <a:pos x="wd2" y="hd2"/>
                </a:cxn>
                <a:cxn ang="5400000">
                  <a:pos x="wd2" y="hd2"/>
                </a:cxn>
                <a:cxn ang="10800000">
                  <a:pos x="wd2" y="hd2"/>
                </a:cxn>
                <a:cxn ang="16200000">
                  <a:pos x="wd2" y="hd2"/>
                </a:cxn>
              </a:cxnLst>
              <a:rect l="0" t="0" r="r" b="b"/>
              <a:pathLst>
                <a:path w="21600" h="21600" extrusionOk="0">
                  <a:moveTo>
                    <a:pt x="5574" y="0"/>
                  </a:moveTo>
                  <a:lnTo>
                    <a:pt x="18813" y="2541"/>
                  </a:lnTo>
                  <a:lnTo>
                    <a:pt x="21600" y="7624"/>
                  </a:lnTo>
                  <a:lnTo>
                    <a:pt x="21600" y="13341"/>
                  </a:lnTo>
                  <a:lnTo>
                    <a:pt x="16026" y="21600"/>
                  </a:lnTo>
                  <a:lnTo>
                    <a:pt x="2787" y="21600"/>
                  </a:lnTo>
                  <a:lnTo>
                    <a:pt x="0" y="15882"/>
                  </a:lnTo>
                  <a:lnTo>
                    <a:pt x="0" y="7624"/>
                  </a:lnTo>
                  <a:lnTo>
                    <a:pt x="5574" y="0"/>
                  </a:lnTo>
                </a:path>
              </a:pathLst>
            </a:custGeom>
            <a:noFill/>
            <a:ln w="12700" cap="flat">
              <a:solidFill>
                <a:srgbClr val="800000"/>
              </a:solidFill>
              <a:prstDash val="solid"/>
              <a:round/>
            </a:ln>
            <a:effectLst/>
          </p:spPr>
          <p:txBody>
            <a:bodyPr wrap="square" lIns="25717" tIns="25717" rIns="25717" bIns="25717" numCol="1" anchor="t">
              <a:noAutofit/>
            </a:bodyPr>
            <a:lstStyle/>
            <a:p>
              <a:endParaRPr sz="1000"/>
            </a:p>
          </p:txBody>
        </p:sp>
        <p:sp>
          <p:nvSpPr>
            <p:cNvPr id="46" name="Shape 103">
              <a:extLst>
                <a:ext uri="{FF2B5EF4-FFF2-40B4-BE49-F238E27FC236}">
                  <a16:creationId xmlns:a16="http://schemas.microsoft.com/office/drawing/2014/main" id="{B2D84375-10B5-4FA8-96DF-884693A3540E}"/>
                </a:ext>
              </a:extLst>
            </p:cNvPr>
            <p:cNvSpPr/>
            <p:nvPr/>
          </p:nvSpPr>
          <p:spPr>
            <a:xfrm>
              <a:off x="4188024" y="999095"/>
              <a:ext cx="32371" cy="25674"/>
            </a:xfrm>
            <a:custGeom>
              <a:avLst/>
              <a:gdLst/>
              <a:ahLst/>
              <a:cxnLst>
                <a:cxn ang="0">
                  <a:pos x="wd2" y="hd2"/>
                </a:cxn>
                <a:cxn ang="5400000">
                  <a:pos x="wd2" y="hd2"/>
                </a:cxn>
                <a:cxn ang="10800000">
                  <a:pos x="wd2" y="hd2"/>
                </a:cxn>
                <a:cxn ang="16200000">
                  <a:pos x="wd2" y="hd2"/>
                </a:cxn>
              </a:cxnLst>
              <a:rect l="0" t="0" r="r" b="b"/>
              <a:pathLst>
                <a:path w="21600" h="21600" extrusionOk="0">
                  <a:moveTo>
                    <a:pt x="5143" y="0"/>
                  </a:moveTo>
                  <a:lnTo>
                    <a:pt x="16971" y="1838"/>
                  </a:lnTo>
                  <a:lnTo>
                    <a:pt x="19543" y="4136"/>
                  </a:lnTo>
                  <a:lnTo>
                    <a:pt x="21600" y="11949"/>
                  </a:lnTo>
                  <a:lnTo>
                    <a:pt x="14914" y="21600"/>
                  </a:lnTo>
                  <a:lnTo>
                    <a:pt x="7714" y="21600"/>
                  </a:lnTo>
                  <a:lnTo>
                    <a:pt x="2057" y="15166"/>
                  </a:lnTo>
                  <a:lnTo>
                    <a:pt x="0" y="9651"/>
                  </a:lnTo>
                  <a:lnTo>
                    <a:pt x="5143" y="0"/>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47" name="Shape 104">
              <a:extLst>
                <a:ext uri="{FF2B5EF4-FFF2-40B4-BE49-F238E27FC236}">
                  <a16:creationId xmlns:a16="http://schemas.microsoft.com/office/drawing/2014/main" id="{B4B6AF78-D48F-4CE3-9076-11124341CC60}"/>
                </a:ext>
              </a:extLst>
            </p:cNvPr>
            <p:cNvSpPr/>
            <p:nvPr/>
          </p:nvSpPr>
          <p:spPr>
            <a:xfrm>
              <a:off x="4188024" y="999095"/>
              <a:ext cx="32371" cy="25674"/>
            </a:xfrm>
            <a:custGeom>
              <a:avLst/>
              <a:gdLst/>
              <a:ahLst/>
              <a:cxnLst>
                <a:cxn ang="0">
                  <a:pos x="wd2" y="hd2"/>
                </a:cxn>
                <a:cxn ang="5400000">
                  <a:pos x="wd2" y="hd2"/>
                </a:cxn>
                <a:cxn ang="10800000">
                  <a:pos x="wd2" y="hd2"/>
                </a:cxn>
                <a:cxn ang="16200000">
                  <a:pos x="wd2" y="hd2"/>
                </a:cxn>
              </a:cxnLst>
              <a:rect l="0" t="0" r="r" b="b"/>
              <a:pathLst>
                <a:path w="21600" h="21600" extrusionOk="0">
                  <a:moveTo>
                    <a:pt x="5143" y="0"/>
                  </a:moveTo>
                  <a:lnTo>
                    <a:pt x="16971" y="1838"/>
                  </a:lnTo>
                  <a:lnTo>
                    <a:pt x="19543" y="4136"/>
                  </a:lnTo>
                  <a:lnTo>
                    <a:pt x="21600" y="11949"/>
                  </a:lnTo>
                  <a:lnTo>
                    <a:pt x="14914" y="21600"/>
                  </a:lnTo>
                  <a:lnTo>
                    <a:pt x="7714" y="21600"/>
                  </a:lnTo>
                  <a:lnTo>
                    <a:pt x="2057" y="15166"/>
                  </a:lnTo>
                  <a:lnTo>
                    <a:pt x="0" y="9651"/>
                  </a:lnTo>
                  <a:lnTo>
                    <a:pt x="5143" y="0"/>
                  </a:lnTo>
                </a:path>
              </a:pathLst>
            </a:custGeom>
            <a:noFill/>
            <a:ln w="12700" cap="flat">
              <a:solidFill>
                <a:srgbClr val="800000"/>
              </a:solidFill>
              <a:prstDash val="solid"/>
              <a:round/>
            </a:ln>
            <a:effectLst/>
          </p:spPr>
          <p:txBody>
            <a:bodyPr wrap="square" lIns="25717" tIns="25717" rIns="25717" bIns="25717" numCol="1" anchor="t">
              <a:noAutofit/>
            </a:bodyPr>
            <a:lstStyle/>
            <a:p>
              <a:endParaRPr sz="1000"/>
            </a:p>
          </p:txBody>
        </p:sp>
        <p:sp>
          <p:nvSpPr>
            <p:cNvPr id="48" name="Shape 105">
              <a:extLst>
                <a:ext uri="{FF2B5EF4-FFF2-40B4-BE49-F238E27FC236}">
                  <a16:creationId xmlns:a16="http://schemas.microsoft.com/office/drawing/2014/main" id="{E288068C-14ED-4B42-ABD9-182D6ACC4A12}"/>
                </a:ext>
              </a:extLst>
            </p:cNvPr>
            <p:cNvSpPr/>
            <p:nvPr/>
          </p:nvSpPr>
          <p:spPr>
            <a:xfrm>
              <a:off x="2959075" y="540245"/>
              <a:ext cx="498947" cy="179711"/>
            </a:xfrm>
            <a:custGeom>
              <a:avLst/>
              <a:gdLst/>
              <a:ahLst/>
              <a:cxnLst>
                <a:cxn ang="0">
                  <a:pos x="wd2" y="hd2"/>
                </a:cxn>
                <a:cxn ang="5400000">
                  <a:pos x="wd2" y="hd2"/>
                </a:cxn>
                <a:cxn ang="10800000">
                  <a:pos x="wd2" y="hd2"/>
                </a:cxn>
                <a:cxn ang="16200000">
                  <a:pos x="wd2" y="hd2"/>
                </a:cxn>
              </a:cxnLst>
              <a:rect l="0" t="0" r="r" b="b"/>
              <a:pathLst>
                <a:path w="21600" h="21600" extrusionOk="0">
                  <a:moveTo>
                    <a:pt x="4728" y="143"/>
                  </a:moveTo>
                  <a:lnTo>
                    <a:pt x="5311" y="0"/>
                  </a:lnTo>
                  <a:lnTo>
                    <a:pt x="6995" y="358"/>
                  </a:lnTo>
                  <a:lnTo>
                    <a:pt x="7999" y="1001"/>
                  </a:lnTo>
                  <a:lnTo>
                    <a:pt x="8711" y="1287"/>
                  </a:lnTo>
                  <a:lnTo>
                    <a:pt x="10104" y="1860"/>
                  </a:lnTo>
                  <a:lnTo>
                    <a:pt x="10687" y="3219"/>
                  </a:lnTo>
                  <a:lnTo>
                    <a:pt x="10913" y="3791"/>
                  </a:lnTo>
                  <a:lnTo>
                    <a:pt x="11788" y="4792"/>
                  </a:lnTo>
                  <a:lnTo>
                    <a:pt x="12273" y="5436"/>
                  </a:lnTo>
                  <a:lnTo>
                    <a:pt x="13018" y="6580"/>
                  </a:lnTo>
                  <a:lnTo>
                    <a:pt x="14119" y="9441"/>
                  </a:lnTo>
                  <a:lnTo>
                    <a:pt x="14864" y="10657"/>
                  </a:lnTo>
                  <a:lnTo>
                    <a:pt x="16095" y="11658"/>
                  </a:lnTo>
                  <a:lnTo>
                    <a:pt x="16840" y="11944"/>
                  </a:lnTo>
                  <a:lnTo>
                    <a:pt x="17066" y="12230"/>
                  </a:lnTo>
                  <a:lnTo>
                    <a:pt x="17811" y="13732"/>
                  </a:lnTo>
                  <a:lnTo>
                    <a:pt x="18556" y="15020"/>
                  </a:lnTo>
                  <a:lnTo>
                    <a:pt x="19301" y="15377"/>
                  </a:lnTo>
                  <a:lnTo>
                    <a:pt x="21503" y="18095"/>
                  </a:lnTo>
                  <a:lnTo>
                    <a:pt x="21600" y="18739"/>
                  </a:lnTo>
                  <a:lnTo>
                    <a:pt x="21503" y="19454"/>
                  </a:lnTo>
                  <a:lnTo>
                    <a:pt x="21147" y="20313"/>
                  </a:lnTo>
                  <a:lnTo>
                    <a:pt x="20143" y="20670"/>
                  </a:lnTo>
                  <a:lnTo>
                    <a:pt x="19398" y="21314"/>
                  </a:lnTo>
                  <a:lnTo>
                    <a:pt x="17941" y="21314"/>
                  </a:lnTo>
                  <a:lnTo>
                    <a:pt x="16937" y="21600"/>
                  </a:lnTo>
                  <a:lnTo>
                    <a:pt x="14864" y="21314"/>
                  </a:lnTo>
                  <a:lnTo>
                    <a:pt x="14605" y="21028"/>
                  </a:lnTo>
                  <a:lnTo>
                    <a:pt x="14378" y="20026"/>
                  </a:lnTo>
                  <a:lnTo>
                    <a:pt x="14378" y="19454"/>
                  </a:lnTo>
                  <a:lnTo>
                    <a:pt x="14605" y="18739"/>
                  </a:lnTo>
                  <a:lnTo>
                    <a:pt x="15123" y="16522"/>
                  </a:lnTo>
                  <a:lnTo>
                    <a:pt x="14864" y="15735"/>
                  </a:lnTo>
                  <a:lnTo>
                    <a:pt x="14022" y="15377"/>
                  </a:lnTo>
                  <a:lnTo>
                    <a:pt x="13245" y="14019"/>
                  </a:lnTo>
                  <a:lnTo>
                    <a:pt x="13018" y="12874"/>
                  </a:lnTo>
                  <a:lnTo>
                    <a:pt x="12371" y="11015"/>
                  </a:lnTo>
                  <a:lnTo>
                    <a:pt x="11561" y="10657"/>
                  </a:lnTo>
                  <a:lnTo>
                    <a:pt x="10784" y="10085"/>
                  </a:lnTo>
                  <a:lnTo>
                    <a:pt x="10201" y="8726"/>
                  </a:lnTo>
                  <a:lnTo>
                    <a:pt x="9553" y="8154"/>
                  </a:lnTo>
                  <a:lnTo>
                    <a:pt x="8614" y="8154"/>
                  </a:lnTo>
                  <a:lnTo>
                    <a:pt x="8096" y="7510"/>
                  </a:lnTo>
                  <a:lnTo>
                    <a:pt x="7545" y="6294"/>
                  </a:lnTo>
                  <a:lnTo>
                    <a:pt x="6995" y="6079"/>
                  </a:lnTo>
                  <a:lnTo>
                    <a:pt x="6250" y="6938"/>
                  </a:lnTo>
                  <a:lnTo>
                    <a:pt x="5505" y="6366"/>
                  </a:lnTo>
                  <a:lnTo>
                    <a:pt x="5311" y="5436"/>
                  </a:lnTo>
                  <a:lnTo>
                    <a:pt x="5311" y="4792"/>
                  </a:lnTo>
                  <a:lnTo>
                    <a:pt x="5505" y="4434"/>
                  </a:lnTo>
                  <a:lnTo>
                    <a:pt x="5894" y="3505"/>
                  </a:lnTo>
                  <a:lnTo>
                    <a:pt x="5667" y="2861"/>
                  </a:lnTo>
                  <a:lnTo>
                    <a:pt x="5408" y="2861"/>
                  </a:lnTo>
                  <a:lnTo>
                    <a:pt x="4437" y="3290"/>
                  </a:lnTo>
                  <a:lnTo>
                    <a:pt x="3627" y="4077"/>
                  </a:lnTo>
                  <a:lnTo>
                    <a:pt x="3012" y="5078"/>
                  </a:lnTo>
                  <a:lnTo>
                    <a:pt x="2105" y="5650"/>
                  </a:lnTo>
                  <a:lnTo>
                    <a:pt x="1198" y="6366"/>
                  </a:lnTo>
                  <a:lnTo>
                    <a:pt x="486" y="8154"/>
                  </a:lnTo>
                  <a:lnTo>
                    <a:pt x="227" y="8154"/>
                  </a:lnTo>
                  <a:lnTo>
                    <a:pt x="0" y="7868"/>
                  </a:lnTo>
                  <a:lnTo>
                    <a:pt x="0" y="6580"/>
                  </a:lnTo>
                  <a:lnTo>
                    <a:pt x="324" y="4792"/>
                  </a:lnTo>
                  <a:lnTo>
                    <a:pt x="1101" y="3219"/>
                  </a:lnTo>
                  <a:lnTo>
                    <a:pt x="1846" y="2217"/>
                  </a:lnTo>
                  <a:lnTo>
                    <a:pt x="2558" y="1645"/>
                  </a:lnTo>
                  <a:lnTo>
                    <a:pt x="3433" y="1001"/>
                  </a:lnTo>
                  <a:lnTo>
                    <a:pt x="4145" y="358"/>
                  </a:lnTo>
                  <a:lnTo>
                    <a:pt x="4728" y="143"/>
                  </a:lnTo>
                  <a:close/>
                </a:path>
              </a:pathLst>
            </a:custGeom>
            <a:solidFill>
              <a:srgbClr val="AAAAAA"/>
            </a:solidFill>
            <a:ln w="12700" cap="flat">
              <a:solidFill>
                <a:srgbClr val="000000"/>
              </a:solidFill>
              <a:prstDash val="solid"/>
              <a:miter lim="400000"/>
            </a:ln>
            <a:effectLst/>
          </p:spPr>
          <p:txBody>
            <a:bodyPr wrap="square" lIns="25717" tIns="25717" rIns="25717" bIns="25717" numCol="1" anchor="t">
              <a:noAutofit/>
            </a:bodyPr>
            <a:lstStyle/>
            <a:p>
              <a:endParaRPr sz="1000"/>
            </a:p>
          </p:txBody>
        </p:sp>
        <p:sp>
          <p:nvSpPr>
            <p:cNvPr id="49" name="Shape 106">
              <a:extLst>
                <a:ext uri="{FF2B5EF4-FFF2-40B4-BE49-F238E27FC236}">
                  <a16:creationId xmlns:a16="http://schemas.microsoft.com/office/drawing/2014/main" id="{9A41FEAD-B7F1-4C20-911C-0139C65B1642}"/>
                </a:ext>
              </a:extLst>
            </p:cNvPr>
            <p:cNvSpPr/>
            <p:nvPr/>
          </p:nvSpPr>
          <p:spPr>
            <a:xfrm>
              <a:off x="2959075" y="540245"/>
              <a:ext cx="498947" cy="179711"/>
            </a:xfrm>
            <a:custGeom>
              <a:avLst/>
              <a:gdLst/>
              <a:ahLst/>
              <a:cxnLst>
                <a:cxn ang="0">
                  <a:pos x="wd2" y="hd2"/>
                </a:cxn>
                <a:cxn ang="5400000">
                  <a:pos x="wd2" y="hd2"/>
                </a:cxn>
                <a:cxn ang="10800000">
                  <a:pos x="wd2" y="hd2"/>
                </a:cxn>
                <a:cxn ang="16200000">
                  <a:pos x="wd2" y="hd2"/>
                </a:cxn>
              </a:cxnLst>
              <a:rect l="0" t="0" r="r" b="b"/>
              <a:pathLst>
                <a:path w="21600" h="21600" extrusionOk="0">
                  <a:moveTo>
                    <a:pt x="4728" y="143"/>
                  </a:moveTo>
                  <a:lnTo>
                    <a:pt x="5311" y="0"/>
                  </a:lnTo>
                  <a:lnTo>
                    <a:pt x="6995" y="358"/>
                  </a:lnTo>
                  <a:lnTo>
                    <a:pt x="7999" y="1001"/>
                  </a:lnTo>
                  <a:lnTo>
                    <a:pt x="8711" y="1287"/>
                  </a:lnTo>
                  <a:lnTo>
                    <a:pt x="10104" y="1860"/>
                  </a:lnTo>
                  <a:lnTo>
                    <a:pt x="10687" y="3219"/>
                  </a:lnTo>
                  <a:lnTo>
                    <a:pt x="10913" y="3791"/>
                  </a:lnTo>
                  <a:lnTo>
                    <a:pt x="11788" y="4792"/>
                  </a:lnTo>
                  <a:lnTo>
                    <a:pt x="12273" y="5436"/>
                  </a:lnTo>
                  <a:lnTo>
                    <a:pt x="13018" y="6580"/>
                  </a:lnTo>
                  <a:lnTo>
                    <a:pt x="14119" y="9441"/>
                  </a:lnTo>
                  <a:lnTo>
                    <a:pt x="14864" y="10657"/>
                  </a:lnTo>
                  <a:lnTo>
                    <a:pt x="16095" y="11658"/>
                  </a:lnTo>
                  <a:lnTo>
                    <a:pt x="16840" y="11944"/>
                  </a:lnTo>
                  <a:lnTo>
                    <a:pt x="17066" y="12230"/>
                  </a:lnTo>
                  <a:lnTo>
                    <a:pt x="17811" y="13732"/>
                  </a:lnTo>
                  <a:lnTo>
                    <a:pt x="18556" y="15020"/>
                  </a:lnTo>
                  <a:lnTo>
                    <a:pt x="19301" y="15377"/>
                  </a:lnTo>
                  <a:lnTo>
                    <a:pt x="21503" y="18095"/>
                  </a:lnTo>
                  <a:lnTo>
                    <a:pt x="21600" y="18739"/>
                  </a:lnTo>
                  <a:lnTo>
                    <a:pt x="21503" y="19454"/>
                  </a:lnTo>
                  <a:lnTo>
                    <a:pt x="21147" y="20313"/>
                  </a:lnTo>
                  <a:lnTo>
                    <a:pt x="20143" y="20670"/>
                  </a:lnTo>
                  <a:lnTo>
                    <a:pt x="19398" y="21314"/>
                  </a:lnTo>
                  <a:lnTo>
                    <a:pt x="17941" y="21314"/>
                  </a:lnTo>
                  <a:lnTo>
                    <a:pt x="16937" y="21600"/>
                  </a:lnTo>
                  <a:lnTo>
                    <a:pt x="14864" y="21314"/>
                  </a:lnTo>
                  <a:lnTo>
                    <a:pt x="14605" y="21028"/>
                  </a:lnTo>
                  <a:lnTo>
                    <a:pt x="14378" y="20026"/>
                  </a:lnTo>
                  <a:lnTo>
                    <a:pt x="14378" y="19454"/>
                  </a:lnTo>
                  <a:lnTo>
                    <a:pt x="14605" y="18739"/>
                  </a:lnTo>
                  <a:lnTo>
                    <a:pt x="15123" y="16522"/>
                  </a:lnTo>
                  <a:lnTo>
                    <a:pt x="14864" y="15735"/>
                  </a:lnTo>
                  <a:lnTo>
                    <a:pt x="14022" y="15377"/>
                  </a:lnTo>
                  <a:lnTo>
                    <a:pt x="13245" y="14019"/>
                  </a:lnTo>
                  <a:lnTo>
                    <a:pt x="13018" y="12874"/>
                  </a:lnTo>
                  <a:lnTo>
                    <a:pt x="12371" y="11015"/>
                  </a:lnTo>
                  <a:lnTo>
                    <a:pt x="11561" y="10657"/>
                  </a:lnTo>
                  <a:lnTo>
                    <a:pt x="10784" y="10085"/>
                  </a:lnTo>
                  <a:lnTo>
                    <a:pt x="10201" y="8726"/>
                  </a:lnTo>
                  <a:lnTo>
                    <a:pt x="9553" y="8154"/>
                  </a:lnTo>
                  <a:lnTo>
                    <a:pt x="8614" y="8154"/>
                  </a:lnTo>
                  <a:lnTo>
                    <a:pt x="8096" y="7510"/>
                  </a:lnTo>
                  <a:lnTo>
                    <a:pt x="7545" y="6294"/>
                  </a:lnTo>
                  <a:lnTo>
                    <a:pt x="6995" y="6079"/>
                  </a:lnTo>
                  <a:lnTo>
                    <a:pt x="6250" y="6938"/>
                  </a:lnTo>
                  <a:lnTo>
                    <a:pt x="5505" y="6366"/>
                  </a:lnTo>
                  <a:lnTo>
                    <a:pt x="5311" y="5436"/>
                  </a:lnTo>
                  <a:lnTo>
                    <a:pt x="5311" y="4792"/>
                  </a:lnTo>
                  <a:lnTo>
                    <a:pt x="5505" y="4434"/>
                  </a:lnTo>
                  <a:lnTo>
                    <a:pt x="5894" y="3505"/>
                  </a:lnTo>
                  <a:lnTo>
                    <a:pt x="5667" y="2861"/>
                  </a:lnTo>
                  <a:lnTo>
                    <a:pt x="5408" y="2861"/>
                  </a:lnTo>
                  <a:lnTo>
                    <a:pt x="4437" y="3290"/>
                  </a:lnTo>
                  <a:lnTo>
                    <a:pt x="3627" y="4077"/>
                  </a:lnTo>
                  <a:lnTo>
                    <a:pt x="3012" y="5078"/>
                  </a:lnTo>
                  <a:lnTo>
                    <a:pt x="2105" y="5650"/>
                  </a:lnTo>
                  <a:lnTo>
                    <a:pt x="1198" y="6366"/>
                  </a:lnTo>
                  <a:lnTo>
                    <a:pt x="486" y="8154"/>
                  </a:lnTo>
                  <a:lnTo>
                    <a:pt x="227" y="8154"/>
                  </a:lnTo>
                  <a:lnTo>
                    <a:pt x="0" y="7868"/>
                  </a:lnTo>
                  <a:lnTo>
                    <a:pt x="0" y="6580"/>
                  </a:lnTo>
                  <a:lnTo>
                    <a:pt x="324" y="4792"/>
                  </a:lnTo>
                  <a:lnTo>
                    <a:pt x="1101" y="3219"/>
                  </a:lnTo>
                  <a:lnTo>
                    <a:pt x="1846" y="2217"/>
                  </a:lnTo>
                  <a:lnTo>
                    <a:pt x="2558" y="1645"/>
                  </a:lnTo>
                  <a:lnTo>
                    <a:pt x="3433" y="1001"/>
                  </a:lnTo>
                  <a:lnTo>
                    <a:pt x="4145" y="358"/>
                  </a:lnTo>
                  <a:lnTo>
                    <a:pt x="4728" y="143"/>
                  </a:lnTo>
                </a:path>
              </a:pathLst>
            </a:custGeom>
            <a:noFill/>
            <a:ln w="12700" cap="flat">
              <a:solidFill>
                <a:srgbClr val="AAAAAA"/>
              </a:solidFill>
              <a:prstDash val="solid"/>
              <a:round/>
            </a:ln>
            <a:effectLst/>
          </p:spPr>
          <p:txBody>
            <a:bodyPr wrap="square" lIns="25717" tIns="25717" rIns="25717" bIns="25717" numCol="1" anchor="t">
              <a:noAutofit/>
            </a:bodyPr>
            <a:lstStyle/>
            <a:p>
              <a:endParaRPr sz="1000"/>
            </a:p>
          </p:txBody>
        </p:sp>
        <p:sp>
          <p:nvSpPr>
            <p:cNvPr id="50" name="Shape 107">
              <a:extLst>
                <a:ext uri="{FF2B5EF4-FFF2-40B4-BE49-F238E27FC236}">
                  <a16:creationId xmlns:a16="http://schemas.microsoft.com/office/drawing/2014/main" id="{7DC024EA-E2FF-4C25-AA3D-219266679A99}"/>
                </a:ext>
              </a:extLst>
            </p:cNvPr>
            <p:cNvSpPr/>
            <p:nvPr/>
          </p:nvSpPr>
          <p:spPr>
            <a:xfrm>
              <a:off x="3047256" y="601636"/>
              <a:ext cx="18977" cy="18977"/>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21600" y="0"/>
                  </a:lnTo>
                  <a:lnTo>
                    <a:pt x="21600" y="15329"/>
                  </a:lnTo>
                  <a:lnTo>
                    <a:pt x="14400" y="21600"/>
                  </a:lnTo>
                  <a:lnTo>
                    <a:pt x="7200" y="21600"/>
                  </a:lnTo>
                  <a:lnTo>
                    <a:pt x="0" y="15329"/>
                  </a:lnTo>
                  <a:lnTo>
                    <a:pt x="0" y="6271"/>
                  </a:lnTo>
                  <a:lnTo>
                    <a:pt x="7200" y="0"/>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51" name="Shape 108">
              <a:extLst>
                <a:ext uri="{FF2B5EF4-FFF2-40B4-BE49-F238E27FC236}">
                  <a16:creationId xmlns:a16="http://schemas.microsoft.com/office/drawing/2014/main" id="{F66B61FD-C9F3-4EA2-9352-5F28D63E79AE}"/>
                </a:ext>
              </a:extLst>
            </p:cNvPr>
            <p:cNvSpPr/>
            <p:nvPr/>
          </p:nvSpPr>
          <p:spPr>
            <a:xfrm>
              <a:off x="3047256" y="601636"/>
              <a:ext cx="18977" cy="18977"/>
            </a:xfrm>
            <a:custGeom>
              <a:avLst/>
              <a:gdLst/>
              <a:ahLst/>
              <a:cxnLst>
                <a:cxn ang="0">
                  <a:pos x="wd2" y="hd2"/>
                </a:cxn>
                <a:cxn ang="5400000">
                  <a:pos x="wd2" y="hd2"/>
                </a:cxn>
                <a:cxn ang="10800000">
                  <a:pos x="wd2" y="hd2"/>
                </a:cxn>
                <a:cxn ang="16200000">
                  <a:pos x="wd2" y="hd2"/>
                </a:cxn>
              </a:cxnLst>
              <a:rect l="0" t="0" r="r" b="b"/>
              <a:pathLst>
                <a:path w="21600" h="21600" extrusionOk="0">
                  <a:moveTo>
                    <a:pt x="7200" y="0"/>
                  </a:moveTo>
                  <a:lnTo>
                    <a:pt x="21600" y="0"/>
                  </a:lnTo>
                  <a:lnTo>
                    <a:pt x="21600" y="15329"/>
                  </a:lnTo>
                  <a:lnTo>
                    <a:pt x="14400" y="21600"/>
                  </a:lnTo>
                  <a:lnTo>
                    <a:pt x="7200" y="21600"/>
                  </a:lnTo>
                  <a:lnTo>
                    <a:pt x="0" y="15329"/>
                  </a:lnTo>
                  <a:lnTo>
                    <a:pt x="0" y="6271"/>
                  </a:lnTo>
                  <a:lnTo>
                    <a:pt x="7200" y="0"/>
                  </a:lnTo>
                </a:path>
              </a:pathLst>
            </a:custGeom>
            <a:noFill/>
            <a:ln w="12700" cap="flat">
              <a:solidFill>
                <a:srgbClr val="800000"/>
              </a:solidFill>
              <a:prstDash val="solid"/>
              <a:round/>
            </a:ln>
            <a:effectLst/>
          </p:spPr>
          <p:txBody>
            <a:bodyPr wrap="square" lIns="25717" tIns="25717" rIns="25717" bIns="25717" numCol="1" anchor="t">
              <a:noAutofit/>
            </a:bodyPr>
            <a:lstStyle/>
            <a:p>
              <a:endParaRPr sz="1000"/>
            </a:p>
          </p:txBody>
        </p:sp>
        <p:sp>
          <p:nvSpPr>
            <p:cNvPr id="52" name="Shape 109">
              <a:extLst>
                <a:ext uri="{FF2B5EF4-FFF2-40B4-BE49-F238E27FC236}">
                  <a16:creationId xmlns:a16="http://schemas.microsoft.com/office/drawing/2014/main" id="{78660975-E245-427C-B357-BAF7B61DB860}"/>
                </a:ext>
              </a:extLst>
            </p:cNvPr>
            <p:cNvSpPr/>
            <p:nvPr/>
          </p:nvSpPr>
          <p:spPr>
            <a:xfrm>
              <a:off x="3262686" y="776884"/>
              <a:ext cx="87065" cy="39068"/>
            </a:xfrm>
            <a:custGeom>
              <a:avLst/>
              <a:gdLst/>
              <a:ahLst/>
              <a:cxnLst>
                <a:cxn ang="0">
                  <a:pos x="wd2" y="hd2"/>
                </a:cxn>
                <a:cxn ang="5400000">
                  <a:pos x="wd2" y="hd2"/>
                </a:cxn>
                <a:cxn ang="10800000">
                  <a:pos x="wd2" y="hd2"/>
                </a:cxn>
                <a:cxn ang="16200000">
                  <a:pos x="wd2" y="hd2"/>
                </a:cxn>
              </a:cxnLst>
              <a:rect l="0" t="0" r="r" b="b"/>
              <a:pathLst>
                <a:path w="21600" h="21600" extrusionOk="0">
                  <a:moveTo>
                    <a:pt x="5028" y="12209"/>
                  </a:moveTo>
                  <a:lnTo>
                    <a:pt x="372" y="6574"/>
                  </a:lnTo>
                  <a:lnTo>
                    <a:pt x="0" y="5322"/>
                  </a:lnTo>
                  <a:lnTo>
                    <a:pt x="0" y="4070"/>
                  </a:lnTo>
                  <a:lnTo>
                    <a:pt x="5028" y="0"/>
                  </a:lnTo>
                  <a:lnTo>
                    <a:pt x="7076" y="0"/>
                  </a:lnTo>
                  <a:lnTo>
                    <a:pt x="16014" y="1252"/>
                  </a:lnTo>
                  <a:lnTo>
                    <a:pt x="20110" y="5322"/>
                  </a:lnTo>
                  <a:lnTo>
                    <a:pt x="21600" y="12209"/>
                  </a:lnTo>
                  <a:lnTo>
                    <a:pt x="18807" y="17530"/>
                  </a:lnTo>
                  <a:lnTo>
                    <a:pt x="17317" y="19096"/>
                  </a:lnTo>
                  <a:lnTo>
                    <a:pt x="13221" y="21600"/>
                  </a:lnTo>
                  <a:lnTo>
                    <a:pt x="11172" y="19096"/>
                  </a:lnTo>
                  <a:lnTo>
                    <a:pt x="5028" y="12209"/>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53" name="Shape 110">
              <a:extLst>
                <a:ext uri="{FF2B5EF4-FFF2-40B4-BE49-F238E27FC236}">
                  <a16:creationId xmlns:a16="http://schemas.microsoft.com/office/drawing/2014/main" id="{4E18A642-6425-4AC4-8083-0D9822E8B697}"/>
                </a:ext>
              </a:extLst>
            </p:cNvPr>
            <p:cNvSpPr/>
            <p:nvPr/>
          </p:nvSpPr>
          <p:spPr>
            <a:xfrm>
              <a:off x="3262686" y="776884"/>
              <a:ext cx="87065" cy="39068"/>
            </a:xfrm>
            <a:custGeom>
              <a:avLst/>
              <a:gdLst/>
              <a:ahLst/>
              <a:cxnLst>
                <a:cxn ang="0">
                  <a:pos x="wd2" y="hd2"/>
                </a:cxn>
                <a:cxn ang="5400000">
                  <a:pos x="wd2" y="hd2"/>
                </a:cxn>
                <a:cxn ang="10800000">
                  <a:pos x="wd2" y="hd2"/>
                </a:cxn>
                <a:cxn ang="16200000">
                  <a:pos x="wd2" y="hd2"/>
                </a:cxn>
              </a:cxnLst>
              <a:rect l="0" t="0" r="r" b="b"/>
              <a:pathLst>
                <a:path w="21600" h="21600" extrusionOk="0">
                  <a:moveTo>
                    <a:pt x="5028" y="12209"/>
                  </a:moveTo>
                  <a:lnTo>
                    <a:pt x="372" y="6574"/>
                  </a:lnTo>
                  <a:lnTo>
                    <a:pt x="0" y="5322"/>
                  </a:lnTo>
                  <a:lnTo>
                    <a:pt x="0" y="4070"/>
                  </a:lnTo>
                  <a:lnTo>
                    <a:pt x="5028" y="0"/>
                  </a:lnTo>
                  <a:lnTo>
                    <a:pt x="7076" y="0"/>
                  </a:lnTo>
                  <a:lnTo>
                    <a:pt x="16014" y="1252"/>
                  </a:lnTo>
                  <a:lnTo>
                    <a:pt x="20110" y="5322"/>
                  </a:lnTo>
                  <a:lnTo>
                    <a:pt x="21600" y="12209"/>
                  </a:lnTo>
                  <a:lnTo>
                    <a:pt x="18807" y="17530"/>
                  </a:lnTo>
                  <a:lnTo>
                    <a:pt x="17317" y="19096"/>
                  </a:lnTo>
                  <a:lnTo>
                    <a:pt x="13221" y="21600"/>
                  </a:lnTo>
                  <a:lnTo>
                    <a:pt x="11172" y="19096"/>
                  </a:lnTo>
                  <a:lnTo>
                    <a:pt x="5028" y="12209"/>
                  </a:lnTo>
                </a:path>
              </a:pathLst>
            </a:custGeom>
            <a:noFill/>
            <a:ln w="12700" cap="flat">
              <a:solidFill>
                <a:srgbClr val="0000FF"/>
              </a:solidFill>
              <a:prstDash val="solid"/>
              <a:round/>
            </a:ln>
            <a:effectLst/>
          </p:spPr>
          <p:txBody>
            <a:bodyPr wrap="square" lIns="25717" tIns="25717" rIns="25717" bIns="25717" numCol="1" anchor="t">
              <a:noAutofit/>
            </a:bodyPr>
            <a:lstStyle/>
            <a:p>
              <a:endParaRPr sz="1000"/>
            </a:p>
          </p:txBody>
        </p:sp>
        <p:sp>
          <p:nvSpPr>
            <p:cNvPr id="54" name="Shape 111">
              <a:extLst>
                <a:ext uri="{FF2B5EF4-FFF2-40B4-BE49-F238E27FC236}">
                  <a16:creationId xmlns:a16="http://schemas.microsoft.com/office/drawing/2014/main" id="{6A9EB6B2-DCB2-49F1-8FF2-ABF9146A0534}"/>
                </a:ext>
              </a:extLst>
            </p:cNvPr>
            <p:cNvSpPr/>
            <p:nvPr/>
          </p:nvSpPr>
          <p:spPr>
            <a:xfrm>
              <a:off x="3308451" y="379511"/>
              <a:ext cx="35720" cy="245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330" y="1054"/>
                  </a:lnTo>
                  <a:lnTo>
                    <a:pt x="13148" y="0"/>
                  </a:lnTo>
                  <a:lnTo>
                    <a:pt x="16435" y="0"/>
                  </a:lnTo>
                  <a:lnTo>
                    <a:pt x="21600" y="13698"/>
                  </a:lnTo>
                  <a:lnTo>
                    <a:pt x="19722" y="18439"/>
                  </a:lnTo>
                  <a:lnTo>
                    <a:pt x="16435" y="21600"/>
                  </a:lnTo>
                  <a:lnTo>
                    <a:pt x="12678" y="21600"/>
                  </a:lnTo>
                  <a:lnTo>
                    <a:pt x="3757" y="9483"/>
                  </a:lnTo>
                  <a:lnTo>
                    <a:pt x="0" y="0"/>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55" name="Shape 112">
              <a:extLst>
                <a:ext uri="{FF2B5EF4-FFF2-40B4-BE49-F238E27FC236}">
                  <a16:creationId xmlns:a16="http://schemas.microsoft.com/office/drawing/2014/main" id="{7115CADC-20B7-480C-9E9C-ADC57E69915E}"/>
                </a:ext>
              </a:extLst>
            </p:cNvPr>
            <p:cNvSpPr/>
            <p:nvPr/>
          </p:nvSpPr>
          <p:spPr>
            <a:xfrm>
              <a:off x="3308451" y="379511"/>
              <a:ext cx="35720" cy="245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330" y="1054"/>
                  </a:lnTo>
                  <a:lnTo>
                    <a:pt x="13148" y="0"/>
                  </a:lnTo>
                  <a:lnTo>
                    <a:pt x="16435" y="0"/>
                  </a:lnTo>
                  <a:lnTo>
                    <a:pt x="21600" y="13698"/>
                  </a:lnTo>
                  <a:lnTo>
                    <a:pt x="19722" y="18439"/>
                  </a:lnTo>
                  <a:lnTo>
                    <a:pt x="16435" y="21600"/>
                  </a:lnTo>
                  <a:lnTo>
                    <a:pt x="12678" y="21600"/>
                  </a:lnTo>
                  <a:lnTo>
                    <a:pt x="3757" y="9483"/>
                  </a:lnTo>
                  <a:lnTo>
                    <a:pt x="0" y="0"/>
                  </a:lnTo>
                </a:path>
              </a:pathLst>
            </a:custGeom>
            <a:noFill/>
            <a:ln w="12700" cap="flat">
              <a:solidFill>
                <a:srgbClr val="008500"/>
              </a:solidFill>
              <a:prstDash val="solid"/>
              <a:round/>
            </a:ln>
            <a:effectLst/>
          </p:spPr>
          <p:txBody>
            <a:bodyPr wrap="square" lIns="25717" tIns="25717" rIns="25717" bIns="25717" numCol="1" anchor="t">
              <a:noAutofit/>
            </a:bodyPr>
            <a:lstStyle/>
            <a:p>
              <a:endParaRPr sz="1000"/>
            </a:p>
          </p:txBody>
        </p:sp>
        <p:sp>
          <p:nvSpPr>
            <p:cNvPr id="56" name="Shape 113">
              <a:extLst>
                <a:ext uri="{FF2B5EF4-FFF2-40B4-BE49-F238E27FC236}">
                  <a16:creationId xmlns:a16="http://schemas.microsoft.com/office/drawing/2014/main" id="{F54AF600-3BB5-46E8-A68C-F3099E1C90C3}"/>
                </a:ext>
              </a:extLst>
            </p:cNvPr>
            <p:cNvSpPr/>
            <p:nvPr/>
          </p:nvSpPr>
          <p:spPr>
            <a:xfrm>
              <a:off x="3349750" y="442018"/>
              <a:ext cx="26790" cy="200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843" y="1271"/>
                  </a:lnTo>
                  <a:lnTo>
                    <a:pt x="17514" y="3176"/>
                  </a:lnTo>
                  <a:lnTo>
                    <a:pt x="21600" y="10165"/>
                  </a:lnTo>
                  <a:lnTo>
                    <a:pt x="21600" y="21600"/>
                  </a:lnTo>
                  <a:lnTo>
                    <a:pt x="14011" y="21600"/>
                  </a:lnTo>
                  <a:lnTo>
                    <a:pt x="10508" y="17788"/>
                  </a:lnTo>
                  <a:lnTo>
                    <a:pt x="4670" y="7624"/>
                  </a:lnTo>
                  <a:lnTo>
                    <a:pt x="0" y="0"/>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57" name="Shape 114">
              <a:extLst>
                <a:ext uri="{FF2B5EF4-FFF2-40B4-BE49-F238E27FC236}">
                  <a16:creationId xmlns:a16="http://schemas.microsoft.com/office/drawing/2014/main" id="{BD1F551B-2C6B-444B-B603-88EDF87089CE}"/>
                </a:ext>
              </a:extLst>
            </p:cNvPr>
            <p:cNvSpPr/>
            <p:nvPr/>
          </p:nvSpPr>
          <p:spPr>
            <a:xfrm>
              <a:off x="3349750" y="442018"/>
              <a:ext cx="26790" cy="200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2843" y="1271"/>
                  </a:lnTo>
                  <a:lnTo>
                    <a:pt x="17514" y="3176"/>
                  </a:lnTo>
                  <a:lnTo>
                    <a:pt x="21600" y="10165"/>
                  </a:lnTo>
                  <a:lnTo>
                    <a:pt x="21600" y="21600"/>
                  </a:lnTo>
                  <a:lnTo>
                    <a:pt x="14011" y="21600"/>
                  </a:lnTo>
                  <a:lnTo>
                    <a:pt x="10508" y="17788"/>
                  </a:lnTo>
                  <a:lnTo>
                    <a:pt x="4670" y="7624"/>
                  </a:lnTo>
                  <a:lnTo>
                    <a:pt x="0" y="0"/>
                  </a:lnTo>
                </a:path>
              </a:pathLst>
            </a:custGeom>
            <a:noFill/>
            <a:ln w="12700" cap="flat">
              <a:solidFill>
                <a:srgbClr val="008500"/>
              </a:solidFill>
              <a:prstDash val="solid"/>
              <a:round/>
            </a:ln>
            <a:effectLst/>
          </p:spPr>
          <p:txBody>
            <a:bodyPr wrap="square" lIns="25717" tIns="25717" rIns="25717" bIns="25717" numCol="1" anchor="t">
              <a:noAutofit/>
            </a:bodyPr>
            <a:lstStyle/>
            <a:p>
              <a:endParaRPr sz="1000"/>
            </a:p>
          </p:txBody>
        </p:sp>
        <p:sp>
          <p:nvSpPr>
            <p:cNvPr id="58" name="Shape 115">
              <a:extLst>
                <a:ext uri="{FF2B5EF4-FFF2-40B4-BE49-F238E27FC236}">
                  <a16:creationId xmlns:a16="http://schemas.microsoft.com/office/drawing/2014/main" id="{8ED4008E-7589-4E26-92AE-6E7259752D4C}"/>
                </a:ext>
              </a:extLst>
            </p:cNvPr>
            <p:cNvSpPr/>
            <p:nvPr/>
          </p:nvSpPr>
          <p:spPr>
            <a:xfrm>
              <a:off x="3296258" y="505642"/>
              <a:ext cx="17860" cy="23442"/>
            </a:xfrm>
            <a:custGeom>
              <a:avLst/>
              <a:gdLst/>
              <a:ahLst/>
              <a:cxnLst>
                <a:cxn ang="0">
                  <a:pos x="wd2" y="hd2"/>
                </a:cxn>
                <a:cxn ang="5400000">
                  <a:pos x="wd2" y="hd2"/>
                </a:cxn>
                <a:cxn ang="10800000">
                  <a:pos x="wd2" y="hd2"/>
                </a:cxn>
                <a:cxn ang="16200000">
                  <a:pos x="wd2" y="hd2"/>
                </a:cxn>
              </a:cxnLst>
              <a:rect l="0" t="0" r="r" b="b"/>
              <a:pathLst>
                <a:path w="21600" h="21600" extrusionOk="0">
                  <a:moveTo>
                    <a:pt x="7855" y="0"/>
                  </a:moveTo>
                  <a:lnTo>
                    <a:pt x="2945" y="4215"/>
                  </a:lnTo>
                  <a:lnTo>
                    <a:pt x="0" y="10010"/>
                  </a:lnTo>
                  <a:lnTo>
                    <a:pt x="2945" y="19493"/>
                  </a:lnTo>
                  <a:lnTo>
                    <a:pt x="9818" y="21600"/>
                  </a:lnTo>
                  <a:lnTo>
                    <a:pt x="18655" y="21600"/>
                  </a:lnTo>
                  <a:lnTo>
                    <a:pt x="21600" y="20020"/>
                  </a:lnTo>
                  <a:lnTo>
                    <a:pt x="21600" y="8956"/>
                  </a:lnTo>
                  <a:lnTo>
                    <a:pt x="16691" y="2634"/>
                  </a:lnTo>
                  <a:lnTo>
                    <a:pt x="13745" y="1054"/>
                  </a:lnTo>
                  <a:lnTo>
                    <a:pt x="7855" y="0"/>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59" name="Shape 116">
              <a:extLst>
                <a:ext uri="{FF2B5EF4-FFF2-40B4-BE49-F238E27FC236}">
                  <a16:creationId xmlns:a16="http://schemas.microsoft.com/office/drawing/2014/main" id="{E7B0979C-61DB-4386-9AFD-39AB8A2770FC}"/>
                </a:ext>
              </a:extLst>
            </p:cNvPr>
            <p:cNvSpPr/>
            <p:nvPr/>
          </p:nvSpPr>
          <p:spPr>
            <a:xfrm>
              <a:off x="3296258" y="505642"/>
              <a:ext cx="17860" cy="23442"/>
            </a:xfrm>
            <a:custGeom>
              <a:avLst/>
              <a:gdLst/>
              <a:ahLst/>
              <a:cxnLst>
                <a:cxn ang="0">
                  <a:pos x="wd2" y="hd2"/>
                </a:cxn>
                <a:cxn ang="5400000">
                  <a:pos x="wd2" y="hd2"/>
                </a:cxn>
                <a:cxn ang="10800000">
                  <a:pos x="wd2" y="hd2"/>
                </a:cxn>
                <a:cxn ang="16200000">
                  <a:pos x="wd2" y="hd2"/>
                </a:cxn>
              </a:cxnLst>
              <a:rect l="0" t="0" r="r" b="b"/>
              <a:pathLst>
                <a:path w="21600" h="21600" extrusionOk="0">
                  <a:moveTo>
                    <a:pt x="7855" y="0"/>
                  </a:moveTo>
                  <a:lnTo>
                    <a:pt x="2945" y="4215"/>
                  </a:lnTo>
                  <a:lnTo>
                    <a:pt x="0" y="10010"/>
                  </a:lnTo>
                  <a:lnTo>
                    <a:pt x="2945" y="19493"/>
                  </a:lnTo>
                  <a:lnTo>
                    <a:pt x="9818" y="21600"/>
                  </a:lnTo>
                  <a:lnTo>
                    <a:pt x="18655" y="21600"/>
                  </a:lnTo>
                  <a:lnTo>
                    <a:pt x="21600" y="20020"/>
                  </a:lnTo>
                  <a:lnTo>
                    <a:pt x="21600" y="8956"/>
                  </a:lnTo>
                  <a:lnTo>
                    <a:pt x="16691" y="2634"/>
                  </a:lnTo>
                  <a:lnTo>
                    <a:pt x="13745" y="1054"/>
                  </a:lnTo>
                  <a:lnTo>
                    <a:pt x="7855" y="0"/>
                  </a:lnTo>
                </a:path>
              </a:pathLst>
            </a:custGeom>
            <a:noFill/>
            <a:ln w="12700" cap="flat">
              <a:solidFill>
                <a:srgbClr val="008500"/>
              </a:solidFill>
              <a:prstDash val="solid"/>
              <a:round/>
            </a:ln>
            <a:effectLst/>
          </p:spPr>
          <p:txBody>
            <a:bodyPr wrap="square" lIns="25717" tIns="25717" rIns="25717" bIns="25717" numCol="1" anchor="t">
              <a:noAutofit/>
            </a:bodyPr>
            <a:lstStyle/>
            <a:p>
              <a:endParaRPr sz="1000"/>
            </a:p>
          </p:txBody>
        </p:sp>
        <p:sp>
          <p:nvSpPr>
            <p:cNvPr id="60" name="Shape 117">
              <a:extLst>
                <a:ext uri="{FF2B5EF4-FFF2-40B4-BE49-F238E27FC236}">
                  <a16:creationId xmlns:a16="http://schemas.microsoft.com/office/drawing/2014/main" id="{C598213E-9C94-4CCD-A2DE-31B4B12ABC61}"/>
                </a:ext>
              </a:extLst>
            </p:cNvPr>
            <p:cNvSpPr/>
            <p:nvPr/>
          </p:nvSpPr>
          <p:spPr>
            <a:xfrm>
              <a:off x="3269470" y="458761"/>
              <a:ext cx="27906" cy="41301"/>
            </a:xfrm>
            <a:custGeom>
              <a:avLst/>
              <a:gdLst/>
              <a:ahLst/>
              <a:cxnLst>
                <a:cxn ang="0">
                  <a:pos x="wd2" y="hd2"/>
                </a:cxn>
                <a:cxn ang="5400000">
                  <a:pos x="wd2" y="hd2"/>
                </a:cxn>
                <a:cxn ang="10800000">
                  <a:pos x="wd2" y="hd2"/>
                </a:cxn>
                <a:cxn ang="16200000">
                  <a:pos x="wd2" y="hd2"/>
                </a:cxn>
              </a:cxnLst>
              <a:rect l="0" t="0" r="r" b="b"/>
              <a:pathLst>
                <a:path w="21600" h="21600" extrusionOk="0">
                  <a:moveTo>
                    <a:pt x="7754" y="0"/>
                  </a:moveTo>
                  <a:lnTo>
                    <a:pt x="11077" y="600"/>
                  </a:lnTo>
                  <a:lnTo>
                    <a:pt x="13292" y="3000"/>
                  </a:lnTo>
                  <a:lnTo>
                    <a:pt x="19385" y="7500"/>
                  </a:lnTo>
                  <a:lnTo>
                    <a:pt x="21600" y="12600"/>
                  </a:lnTo>
                  <a:lnTo>
                    <a:pt x="15508" y="15300"/>
                  </a:lnTo>
                  <a:lnTo>
                    <a:pt x="13846" y="20100"/>
                  </a:lnTo>
                  <a:lnTo>
                    <a:pt x="11077" y="21300"/>
                  </a:lnTo>
                  <a:lnTo>
                    <a:pt x="8308" y="21600"/>
                  </a:lnTo>
                  <a:lnTo>
                    <a:pt x="4985" y="21300"/>
                  </a:lnTo>
                  <a:lnTo>
                    <a:pt x="2769" y="18000"/>
                  </a:lnTo>
                  <a:lnTo>
                    <a:pt x="0" y="13200"/>
                  </a:lnTo>
                  <a:lnTo>
                    <a:pt x="554" y="6900"/>
                  </a:lnTo>
                  <a:lnTo>
                    <a:pt x="7754" y="0"/>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61" name="Shape 118">
              <a:extLst>
                <a:ext uri="{FF2B5EF4-FFF2-40B4-BE49-F238E27FC236}">
                  <a16:creationId xmlns:a16="http://schemas.microsoft.com/office/drawing/2014/main" id="{92570DCE-E130-4C3A-B9C5-3973DAB1D9AB}"/>
                </a:ext>
              </a:extLst>
            </p:cNvPr>
            <p:cNvSpPr/>
            <p:nvPr/>
          </p:nvSpPr>
          <p:spPr>
            <a:xfrm>
              <a:off x="3269470" y="458761"/>
              <a:ext cx="27906" cy="41301"/>
            </a:xfrm>
            <a:custGeom>
              <a:avLst/>
              <a:gdLst/>
              <a:ahLst/>
              <a:cxnLst>
                <a:cxn ang="0">
                  <a:pos x="wd2" y="hd2"/>
                </a:cxn>
                <a:cxn ang="5400000">
                  <a:pos x="wd2" y="hd2"/>
                </a:cxn>
                <a:cxn ang="10800000">
                  <a:pos x="wd2" y="hd2"/>
                </a:cxn>
                <a:cxn ang="16200000">
                  <a:pos x="wd2" y="hd2"/>
                </a:cxn>
              </a:cxnLst>
              <a:rect l="0" t="0" r="r" b="b"/>
              <a:pathLst>
                <a:path w="21600" h="21600" extrusionOk="0">
                  <a:moveTo>
                    <a:pt x="7754" y="0"/>
                  </a:moveTo>
                  <a:lnTo>
                    <a:pt x="11077" y="600"/>
                  </a:lnTo>
                  <a:lnTo>
                    <a:pt x="13292" y="3000"/>
                  </a:lnTo>
                  <a:lnTo>
                    <a:pt x="19385" y="7500"/>
                  </a:lnTo>
                  <a:lnTo>
                    <a:pt x="21600" y="12600"/>
                  </a:lnTo>
                  <a:lnTo>
                    <a:pt x="15508" y="15300"/>
                  </a:lnTo>
                  <a:lnTo>
                    <a:pt x="13846" y="20100"/>
                  </a:lnTo>
                  <a:lnTo>
                    <a:pt x="11077" y="21300"/>
                  </a:lnTo>
                  <a:lnTo>
                    <a:pt x="8308" y="21600"/>
                  </a:lnTo>
                  <a:lnTo>
                    <a:pt x="4985" y="21300"/>
                  </a:lnTo>
                  <a:lnTo>
                    <a:pt x="2769" y="18000"/>
                  </a:lnTo>
                  <a:lnTo>
                    <a:pt x="0" y="13200"/>
                  </a:lnTo>
                  <a:lnTo>
                    <a:pt x="554" y="6900"/>
                  </a:lnTo>
                  <a:lnTo>
                    <a:pt x="7754" y="0"/>
                  </a:lnTo>
                </a:path>
              </a:pathLst>
            </a:custGeom>
            <a:noFill/>
            <a:ln w="12700" cap="flat">
              <a:solidFill>
                <a:srgbClr val="008500"/>
              </a:solidFill>
              <a:prstDash val="solid"/>
              <a:round/>
            </a:ln>
            <a:effectLst/>
          </p:spPr>
          <p:txBody>
            <a:bodyPr wrap="square" lIns="25717" tIns="25717" rIns="25717" bIns="25717" numCol="1" anchor="t">
              <a:noAutofit/>
            </a:bodyPr>
            <a:lstStyle/>
            <a:p>
              <a:endParaRPr sz="1000"/>
            </a:p>
          </p:txBody>
        </p:sp>
        <p:sp>
          <p:nvSpPr>
            <p:cNvPr id="62" name="Shape 119">
              <a:extLst>
                <a:ext uri="{FF2B5EF4-FFF2-40B4-BE49-F238E27FC236}">
                  <a16:creationId xmlns:a16="http://schemas.microsoft.com/office/drawing/2014/main" id="{284D59A1-58F3-4BBD-94EF-3499492C4F2B}"/>
                </a:ext>
              </a:extLst>
            </p:cNvPr>
            <p:cNvSpPr/>
            <p:nvPr/>
          </p:nvSpPr>
          <p:spPr>
            <a:xfrm>
              <a:off x="3494857" y="656331"/>
              <a:ext cx="35720" cy="22325"/>
            </a:xfrm>
            <a:custGeom>
              <a:avLst/>
              <a:gdLst/>
              <a:ahLst/>
              <a:cxnLst>
                <a:cxn ang="0">
                  <a:pos x="wd2" y="hd2"/>
                </a:cxn>
                <a:cxn ang="5400000">
                  <a:pos x="wd2" y="hd2"/>
                </a:cxn>
                <a:cxn ang="10800000">
                  <a:pos x="wd2" y="hd2"/>
                </a:cxn>
                <a:cxn ang="16200000">
                  <a:pos x="wd2" y="hd2"/>
                </a:cxn>
              </a:cxnLst>
              <a:rect l="0" t="0" r="r" b="b"/>
              <a:pathLst>
                <a:path w="21600" h="21600" extrusionOk="0">
                  <a:moveTo>
                    <a:pt x="3812" y="7406"/>
                  </a:moveTo>
                  <a:lnTo>
                    <a:pt x="9318" y="1234"/>
                  </a:lnTo>
                  <a:lnTo>
                    <a:pt x="17365" y="1234"/>
                  </a:lnTo>
                  <a:lnTo>
                    <a:pt x="19482" y="0"/>
                  </a:lnTo>
                  <a:lnTo>
                    <a:pt x="21600" y="2469"/>
                  </a:lnTo>
                  <a:lnTo>
                    <a:pt x="17788" y="17280"/>
                  </a:lnTo>
                  <a:lnTo>
                    <a:pt x="14824" y="20366"/>
                  </a:lnTo>
                  <a:lnTo>
                    <a:pt x="5082" y="21600"/>
                  </a:lnTo>
                  <a:lnTo>
                    <a:pt x="0" y="20366"/>
                  </a:lnTo>
                  <a:lnTo>
                    <a:pt x="0" y="11109"/>
                  </a:lnTo>
                  <a:lnTo>
                    <a:pt x="3812" y="7406"/>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63" name="Shape 120">
              <a:extLst>
                <a:ext uri="{FF2B5EF4-FFF2-40B4-BE49-F238E27FC236}">
                  <a16:creationId xmlns:a16="http://schemas.microsoft.com/office/drawing/2014/main" id="{6345FD49-9B05-4B23-8BC4-5648AE7781D9}"/>
                </a:ext>
              </a:extLst>
            </p:cNvPr>
            <p:cNvSpPr/>
            <p:nvPr/>
          </p:nvSpPr>
          <p:spPr>
            <a:xfrm>
              <a:off x="3494857" y="656331"/>
              <a:ext cx="35720" cy="22325"/>
            </a:xfrm>
            <a:custGeom>
              <a:avLst/>
              <a:gdLst/>
              <a:ahLst/>
              <a:cxnLst>
                <a:cxn ang="0">
                  <a:pos x="wd2" y="hd2"/>
                </a:cxn>
                <a:cxn ang="5400000">
                  <a:pos x="wd2" y="hd2"/>
                </a:cxn>
                <a:cxn ang="10800000">
                  <a:pos x="wd2" y="hd2"/>
                </a:cxn>
                <a:cxn ang="16200000">
                  <a:pos x="wd2" y="hd2"/>
                </a:cxn>
              </a:cxnLst>
              <a:rect l="0" t="0" r="r" b="b"/>
              <a:pathLst>
                <a:path w="21600" h="21600" extrusionOk="0">
                  <a:moveTo>
                    <a:pt x="3812" y="7406"/>
                  </a:moveTo>
                  <a:lnTo>
                    <a:pt x="9318" y="1234"/>
                  </a:lnTo>
                  <a:lnTo>
                    <a:pt x="17365" y="1234"/>
                  </a:lnTo>
                  <a:lnTo>
                    <a:pt x="19482" y="0"/>
                  </a:lnTo>
                  <a:lnTo>
                    <a:pt x="21600" y="2469"/>
                  </a:lnTo>
                  <a:lnTo>
                    <a:pt x="17788" y="17280"/>
                  </a:lnTo>
                  <a:lnTo>
                    <a:pt x="14824" y="20366"/>
                  </a:lnTo>
                  <a:lnTo>
                    <a:pt x="5082" y="21600"/>
                  </a:lnTo>
                  <a:lnTo>
                    <a:pt x="0" y="20366"/>
                  </a:lnTo>
                  <a:lnTo>
                    <a:pt x="0" y="11109"/>
                  </a:lnTo>
                  <a:lnTo>
                    <a:pt x="3812" y="7406"/>
                  </a:lnTo>
                </a:path>
              </a:pathLst>
            </a:custGeom>
            <a:noFill/>
            <a:ln w="12700" cap="flat">
              <a:solidFill>
                <a:srgbClr val="008500"/>
              </a:solidFill>
              <a:prstDash val="solid"/>
              <a:round/>
            </a:ln>
            <a:effectLst/>
          </p:spPr>
          <p:txBody>
            <a:bodyPr wrap="square" lIns="25717" tIns="25717" rIns="25717" bIns="25717" numCol="1" anchor="t">
              <a:noAutofit/>
            </a:bodyPr>
            <a:lstStyle/>
            <a:p>
              <a:endParaRPr sz="1000"/>
            </a:p>
          </p:txBody>
        </p:sp>
        <p:sp>
          <p:nvSpPr>
            <p:cNvPr id="64" name="Shape 121">
              <a:extLst>
                <a:ext uri="{FF2B5EF4-FFF2-40B4-BE49-F238E27FC236}">
                  <a16:creationId xmlns:a16="http://schemas.microsoft.com/office/drawing/2014/main" id="{09175494-4C7B-40D7-8869-4670AF7D054B}"/>
                </a:ext>
              </a:extLst>
            </p:cNvPr>
            <p:cNvSpPr/>
            <p:nvPr/>
          </p:nvSpPr>
          <p:spPr>
            <a:xfrm>
              <a:off x="3802931" y="769068"/>
              <a:ext cx="93763" cy="33487"/>
            </a:xfrm>
            <a:custGeom>
              <a:avLst/>
              <a:gdLst/>
              <a:ahLst/>
              <a:cxnLst>
                <a:cxn ang="0">
                  <a:pos x="wd2" y="hd2"/>
                </a:cxn>
                <a:cxn ang="5400000">
                  <a:pos x="wd2" y="hd2"/>
                </a:cxn>
                <a:cxn ang="10800000">
                  <a:pos x="wd2" y="hd2"/>
                </a:cxn>
                <a:cxn ang="16200000">
                  <a:pos x="wd2" y="hd2"/>
                </a:cxn>
              </a:cxnLst>
              <a:rect l="0" t="0" r="r" b="b"/>
              <a:pathLst>
                <a:path w="21600" h="21600" extrusionOk="0">
                  <a:moveTo>
                    <a:pt x="3061" y="0"/>
                  </a:moveTo>
                  <a:lnTo>
                    <a:pt x="6973" y="1543"/>
                  </a:lnTo>
                  <a:lnTo>
                    <a:pt x="15647" y="1543"/>
                  </a:lnTo>
                  <a:lnTo>
                    <a:pt x="20920" y="3086"/>
                  </a:lnTo>
                  <a:lnTo>
                    <a:pt x="21600" y="5014"/>
                  </a:lnTo>
                  <a:lnTo>
                    <a:pt x="21600" y="11571"/>
                  </a:lnTo>
                  <a:lnTo>
                    <a:pt x="20239" y="15043"/>
                  </a:lnTo>
                  <a:lnTo>
                    <a:pt x="16328" y="20057"/>
                  </a:lnTo>
                  <a:lnTo>
                    <a:pt x="1871" y="21600"/>
                  </a:lnTo>
                  <a:lnTo>
                    <a:pt x="1191" y="20057"/>
                  </a:lnTo>
                  <a:lnTo>
                    <a:pt x="0" y="10029"/>
                  </a:lnTo>
                  <a:lnTo>
                    <a:pt x="1191" y="1543"/>
                  </a:lnTo>
                  <a:lnTo>
                    <a:pt x="3061" y="0"/>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65" name="Shape 122">
              <a:extLst>
                <a:ext uri="{FF2B5EF4-FFF2-40B4-BE49-F238E27FC236}">
                  <a16:creationId xmlns:a16="http://schemas.microsoft.com/office/drawing/2014/main" id="{74C49AEE-DC68-4681-AC0D-673FF87B412F}"/>
                </a:ext>
              </a:extLst>
            </p:cNvPr>
            <p:cNvSpPr/>
            <p:nvPr/>
          </p:nvSpPr>
          <p:spPr>
            <a:xfrm>
              <a:off x="3802931" y="769068"/>
              <a:ext cx="93763" cy="33487"/>
            </a:xfrm>
            <a:custGeom>
              <a:avLst/>
              <a:gdLst/>
              <a:ahLst/>
              <a:cxnLst>
                <a:cxn ang="0">
                  <a:pos x="wd2" y="hd2"/>
                </a:cxn>
                <a:cxn ang="5400000">
                  <a:pos x="wd2" y="hd2"/>
                </a:cxn>
                <a:cxn ang="10800000">
                  <a:pos x="wd2" y="hd2"/>
                </a:cxn>
                <a:cxn ang="16200000">
                  <a:pos x="wd2" y="hd2"/>
                </a:cxn>
              </a:cxnLst>
              <a:rect l="0" t="0" r="r" b="b"/>
              <a:pathLst>
                <a:path w="21600" h="21600" extrusionOk="0">
                  <a:moveTo>
                    <a:pt x="3061" y="0"/>
                  </a:moveTo>
                  <a:lnTo>
                    <a:pt x="6973" y="1543"/>
                  </a:lnTo>
                  <a:lnTo>
                    <a:pt x="15647" y="1543"/>
                  </a:lnTo>
                  <a:lnTo>
                    <a:pt x="20920" y="3086"/>
                  </a:lnTo>
                  <a:lnTo>
                    <a:pt x="21600" y="5014"/>
                  </a:lnTo>
                  <a:lnTo>
                    <a:pt x="21600" y="11571"/>
                  </a:lnTo>
                  <a:lnTo>
                    <a:pt x="20239" y="15043"/>
                  </a:lnTo>
                  <a:lnTo>
                    <a:pt x="16328" y="20057"/>
                  </a:lnTo>
                  <a:lnTo>
                    <a:pt x="1871" y="21600"/>
                  </a:lnTo>
                  <a:lnTo>
                    <a:pt x="1191" y="20057"/>
                  </a:lnTo>
                  <a:lnTo>
                    <a:pt x="0" y="10029"/>
                  </a:lnTo>
                  <a:lnTo>
                    <a:pt x="1191" y="1543"/>
                  </a:lnTo>
                  <a:lnTo>
                    <a:pt x="3061" y="0"/>
                  </a:lnTo>
                </a:path>
              </a:pathLst>
            </a:custGeom>
            <a:noFill/>
            <a:ln w="12700" cap="flat">
              <a:solidFill>
                <a:srgbClr val="800000"/>
              </a:solidFill>
              <a:prstDash val="solid"/>
              <a:round/>
            </a:ln>
            <a:effectLst/>
          </p:spPr>
          <p:txBody>
            <a:bodyPr wrap="square" lIns="25717" tIns="25717" rIns="25717" bIns="25717" numCol="1" anchor="t">
              <a:noAutofit/>
            </a:bodyPr>
            <a:lstStyle/>
            <a:p>
              <a:endParaRPr sz="1000"/>
            </a:p>
          </p:txBody>
        </p:sp>
        <p:sp>
          <p:nvSpPr>
            <p:cNvPr id="66" name="Shape 123">
              <a:extLst>
                <a:ext uri="{FF2B5EF4-FFF2-40B4-BE49-F238E27FC236}">
                  <a16:creationId xmlns:a16="http://schemas.microsoft.com/office/drawing/2014/main" id="{58E2A17A-A252-43DD-B321-4CF6AEF4EFFD}"/>
                </a:ext>
              </a:extLst>
            </p:cNvPr>
            <p:cNvSpPr/>
            <p:nvPr/>
          </p:nvSpPr>
          <p:spPr>
            <a:xfrm>
              <a:off x="2713508" y="750181"/>
              <a:ext cx="63625" cy="110505"/>
            </a:xfrm>
            <a:custGeom>
              <a:avLst/>
              <a:gdLst/>
              <a:ahLst/>
              <a:cxnLst>
                <a:cxn ang="0">
                  <a:pos x="wd2" y="hd2"/>
                </a:cxn>
                <a:cxn ang="5400000">
                  <a:pos x="wd2" y="hd2"/>
                </a:cxn>
                <a:cxn ang="10800000">
                  <a:pos x="wd2" y="hd2"/>
                </a:cxn>
                <a:cxn ang="16200000">
                  <a:pos x="wd2" y="hd2"/>
                </a:cxn>
              </a:cxnLst>
              <a:rect l="0" t="0" r="r" b="b"/>
              <a:pathLst>
                <a:path w="21600" h="21600" extrusionOk="0">
                  <a:moveTo>
                    <a:pt x="12492" y="20896"/>
                  </a:moveTo>
                  <a:lnTo>
                    <a:pt x="14313" y="19135"/>
                  </a:lnTo>
                  <a:lnTo>
                    <a:pt x="18477" y="17843"/>
                  </a:lnTo>
                  <a:lnTo>
                    <a:pt x="19778" y="14439"/>
                  </a:lnTo>
                  <a:lnTo>
                    <a:pt x="20299" y="5283"/>
                  </a:lnTo>
                  <a:lnTo>
                    <a:pt x="21600" y="939"/>
                  </a:lnTo>
                  <a:lnTo>
                    <a:pt x="17957" y="0"/>
                  </a:lnTo>
                  <a:lnTo>
                    <a:pt x="14834" y="587"/>
                  </a:lnTo>
                  <a:lnTo>
                    <a:pt x="10149" y="3170"/>
                  </a:lnTo>
                  <a:lnTo>
                    <a:pt x="260" y="3170"/>
                  </a:lnTo>
                  <a:lnTo>
                    <a:pt x="781" y="11152"/>
                  </a:lnTo>
                  <a:lnTo>
                    <a:pt x="0" y="20661"/>
                  </a:lnTo>
                  <a:lnTo>
                    <a:pt x="781" y="21483"/>
                  </a:lnTo>
                  <a:lnTo>
                    <a:pt x="5725" y="21600"/>
                  </a:lnTo>
                  <a:lnTo>
                    <a:pt x="9108" y="20426"/>
                  </a:lnTo>
                  <a:lnTo>
                    <a:pt x="12492" y="20896"/>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67" name="Shape 124">
              <a:extLst>
                <a:ext uri="{FF2B5EF4-FFF2-40B4-BE49-F238E27FC236}">
                  <a16:creationId xmlns:a16="http://schemas.microsoft.com/office/drawing/2014/main" id="{994141F0-7B23-4F45-813A-DE4FDF0DA870}"/>
                </a:ext>
              </a:extLst>
            </p:cNvPr>
            <p:cNvSpPr/>
            <p:nvPr/>
          </p:nvSpPr>
          <p:spPr>
            <a:xfrm>
              <a:off x="2713508" y="750181"/>
              <a:ext cx="63625" cy="110505"/>
            </a:xfrm>
            <a:custGeom>
              <a:avLst/>
              <a:gdLst/>
              <a:ahLst/>
              <a:cxnLst>
                <a:cxn ang="0">
                  <a:pos x="wd2" y="hd2"/>
                </a:cxn>
                <a:cxn ang="5400000">
                  <a:pos x="wd2" y="hd2"/>
                </a:cxn>
                <a:cxn ang="10800000">
                  <a:pos x="wd2" y="hd2"/>
                </a:cxn>
                <a:cxn ang="16200000">
                  <a:pos x="wd2" y="hd2"/>
                </a:cxn>
              </a:cxnLst>
              <a:rect l="0" t="0" r="r" b="b"/>
              <a:pathLst>
                <a:path w="21600" h="21600" extrusionOk="0">
                  <a:moveTo>
                    <a:pt x="12492" y="20896"/>
                  </a:moveTo>
                  <a:lnTo>
                    <a:pt x="14313" y="19135"/>
                  </a:lnTo>
                  <a:lnTo>
                    <a:pt x="18477" y="17843"/>
                  </a:lnTo>
                  <a:lnTo>
                    <a:pt x="19778" y="14439"/>
                  </a:lnTo>
                  <a:lnTo>
                    <a:pt x="20299" y="5283"/>
                  </a:lnTo>
                  <a:lnTo>
                    <a:pt x="21600" y="939"/>
                  </a:lnTo>
                  <a:lnTo>
                    <a:pt x="17957" y="0"/>
                  </a:lnTo>
                  <a:lnTo>
                    <a:pt x="14834" y="587"/>
                  </a:lnTo>
                  <a:lnTo>
                    <a:pt x="10149" y="3170"/>
                  </a:lnTo>
                  <a:lnTo>
                    <a:pt x="260" y="3170"/>
                  </a:lnTo>
                  <a:lnTo>
                    <a:pt x="781" y="11152"/>
                  </a:lnTo>
                  <a:lnTo>
                    <a:pt x="0" y="20661"/>
                  </a:lnTo>
                  <a:lnTo>
                    <a:pt x="781" y="21483"/>
                  </a:lnTo>
                  <a:lnTo>
                    <a:pt x="5725" y="21600"/>
                  </a:lnTo>
                  <a:lnTo>
                    <a:pt x="9108" y="20426"/>
                  </a:lnTo>
                  <a:lnTo>
                    <a:pt x="12492" y="20896"/>
                  </a:lnTo>
                </a:path>
              </a:pathLst>
            </a:custGeom>
            <a:noFill/>
            <a:ln w="12700" cap="flat">
              <a:solidFill>
                <a:srgbClr val="008500"/>
              </a:solidFill>
              <a:prstDash val="solid"/>
              <a:round/>
            </a:ln>
            <a:effectLst/>
          </p:spPr>
          <p:txBody>
            <a:bodyPr wrap="square" lIns="25717" tIns="25717" rIns="25717" bIns="25717" numCol="1" anchor="t">
              <a:noAutofit/>
            </a:bodyPr>
            <a:lstStyle/>
            <a:p>
              <a:endParaRPr sz="1000"/>
            </a:p>
          </p:txBody>
        </p:sp>
        <p:sp>
          <p:nvSpPr>
            <p:cNvPr id="68" name="Shape 125">
              <a:extLst>
                <a:ext uri="{FF2B5EF4-FFF2-40B4-BE49-F238E27FC236}">
                  <a16:creationId xmlns:a16="http://schemas.microsoft.com/office/drawing/2014/main" id="{525D7E8B-ADB7-47D3-A262-A9BC057804E5}"/>
                </a:ext>
              </a:extLst>
            </p:cNvPr>
            <p:cNvSpPr/>
            <p:nvPr/>
          </p:nvSpPr>
          <p:spPr>
            <a:xfrm>
              <a:off x="2555007" y="765720"/>
              <a:ext cx="218779" cy="184175"/>
            </a:xfrm>
            <a:custGeom>
              <a:avLst/>
              <a:gdLst/>
              <a:ahLst/>
              <a:cxnLst>
                <a:cxn ang="0">
                  <a:pos x="wd2" y="hd2"/>
                </a:cxn>
                <a:cxn ang="5400000">
                  <a:pos x="wd2" y="hd2"/>
                </a:cxn>
                <a:cxn ang="10800000">
                  <a:pos x="wd2" y="hd2"/>
                </a:cxn>
                <a:cxn ang="16200000">
                  <a:pos x="wd2" y="hd2"/>
                </a:cxn>
              </a:cxnLst>
              <a:rect l="0" t="0" r="r" b="b"/>
              <a:pathLst>
                <a:path w="21600" h="21600" extrusionOk="0">
                  <a:moveTo>
                    <a:pt x="15796" y="0"/>
                  </a:moveTo>
                  <a:lnTo>
                    <a:pt x="8522" y="0"/>
                  </a:lnTo>
                  <a:lnTo>
                    <a:pt x="8376" y="2215"/>
                  </a:lnTo>
                  <a:lnTo>
                    <a:pt x="8669" y="3877"/>
                  </a:lnTo>
                  <a:lnTo>
                    <a:pt x="9037" y="5262"/>
                  </a:lnTo>
                  <a:lnTo>
                    <a:pt x="10065" y="6369"/>
                  </a:lnTo>
                  <a:lnTo>
                    <a:pt x="11094" y="6785"/>
                  </a:lnTo>
                  <a:lnTo>
                    <a:pt x="10580" y="7477"/>
                  </a:lnTo>
                  <a:lnTo>
                    <a:pt x="9551" y="8308"/>
                  </a:lnTo>
                  <a:lnTo>
                    <a:pt x="9184" y="9692"/>
                  </a:lnTo>
                  <a:lnTo>
                    <a:pt x="8376" y="9969"/>
                  </a:lnTo>
                  <a:lnTo>
                    <a:pt x="1984" y="9554"/>
                  </a:lnTo>
                  <a:lnTo>
                    <a:pt x="1029" y="10108"/>
                  </a:lnTo>
                  <a:lnTo>
                    <a:pt x="514" y="11562"/>
                  </a:lnTo>
                  <a:lnTo>
                    <a:pt x="514" y="12738"/>
                  </a:lnTo>
                  <a:lnTo>
                    <a:pt x="735" y="14192"/>
                  </a:lnTo>
                  <a:lnTo>
                    <a:pt x="0" y="15992"/>
                  </a:lnTo>
                  <a:lnTo>
                    <a:pt x="2571" y="18277"/>
                  </a:lnTo>
                  <a:lnTo>
                    <a:pt x="4555" y="19454"/>
                  </a:lnTo>
                  <a:lnTo>
                    <a:pt x="6833" y="20215"/>
                  </a:lnTo>
                  <a:lnTo>
                    <a:pt x="10286" y="21600"/>
                  </a:lnTo>
                  <a:lnTo>
                    <a:pt x="10727" y="20769"/>
                  </a:lnTo>
                  <a:lnTo>
                    <a:pt x="11535" y="20215"/>
                  </a:lnTo>
                  <a:lnTo>
                    <a:pt x="12343" y="19800"/>
                  </a:lnTo>
                  <a:lnTo>
                    <a:pt x="13592" y="19662"/>
                  </a:lnTo>
                  <a:lnTo>
                    <a:pt x="14841" y="19315"/>
                  </a:lnTo>
                  <a:lnTo>
                    <a:pt x="15649" y="18692"/>
                  </a:lnTo>
                  <a:lnTo>
                    <a:pt x="15722" y="15646"/>
                  </a:lnTo>
                  <a:lnTo>
                    <a:pt x="17045" y="14054"/>
                  </a:lnTo>
                  <a:lnTo>
                    <a:pt x="18661" y="13500"/>
                  </a:lnTo>
                  <a:lnTo>
                    <a:pt x="20939" y="12946"/>
                  </a:lnTo>
                  <a:lnTo>
                    <a:pt x="21600" y="12115"/>
                  </a:lnTo>
                  <a:lnTo>
                    <a:pt x="20204" y="11700"/>
                  </a:lnTo>
                  <a:lnTo>
                    <a:pt x="19249" y="10592"/>
                  </a:lnTo>
                  <a:lnTo>
                    <a:pt x="18294" y="10315"/>
                  </a:lnTo>
                  <a:lnTo>
                    <a:pt x="17339" y="11008"/>
                  </a:lnTo>
                  <a:lnTo>
                    <a:pt x="15943" y="10938"/>
                  </a:lnTo>
                  <a:lnTo>
                    <a:pt x="15722" y="10454"/>
                  </a:lnTo>
                  <a:lnTo>
                    <a:pt x="15943" y="4846"/>
                  </a:lnTo>
                  <a:lnTo>
                    <a:pt x="15796" y="0"/>
                  </a:lnTo>
                  <a:close/>
                </a:path>
              </a:pathLst>
            </a:custGeom>
            <a:solidFill>
              <a:srgbClr val="FF7F00"/>
            </a:solidFill>
            <a:ln w="12700" cap="flat">
              <a:noFill/>
              <a:miter lim="400000"/>
            </a:ln>
            <a:effectLst/>
          </p:spPr>
          <p:txBody>
            <a:bodyPr wrap="square" lIns="25717" tIns="25717" rIns="25717" bIns="25717" numCol="1" anchor="t">
              <a:noAutofit/>
            </a:bodyPr>
            <a:lstStyle/>
            <a:p>
              <a:endParaRPr sz="1000"/>
            </a:p>
          </p:txBody>
        </p:sp>
        <p:sp>
          <p:nvSpPr>
            <p:cNvPr id="69" name="Shape 126">
              <a:extLst>
                <a:ext uri="{FF2B5EF4-FFF2-40B4-BE49-F238E27FC236}">
                  <a16:creationId xmlns:a16="http://schemas.microsoft.com/office/drawing/2014/main" id="{F271C9C4-EA51-496A-8EE4-2E534E68BC4C}"/>
                </a:ext>
              </a:extLst>
            </p:cNvPr>
            <p:cNvSpPr/>
            <p:nvPr/>
          </p:nvSpPr>
          <p:spPr>
            <a:xfrm>
              <a:off x="2555007" y="765720"/>
              <a:ext cx="218779" cy="184175"/>
            </a:xfrm>
            <a:custGeom>
              <a:avLst/>
              <a:gdLst/>
              <a:ahLst/>
              <a:cxnLst>
                <a:cxn ang="0">
                  <a:pos x="wd2" y="hd2"/>
                </a:cxn>
                <a:cxn ang="5400000">
                  <a:pos x="wd2" y="hd2"/>
                </a:cxn>
                <a:cxn ang="10800000">
                  <a:pos x="wd2" y="hd2"/>
                </a:cxn>
                <a:cxn ang="16200000">
                  <a:pos x="wd2" y="hd2"/>
                </a:cxn>
              </a:cxnLst>
              <a:rect l="0" t="0" r="r" b="b"/>
              <a:pathLst>
                <a:path w="21600" h="21600" extrusionOk="0">
                  <a:moveTo>
                    <a:pt x="15796" y="0"/>
                  </a:moveTo>
                  <a:lnTo>
                    <a:pt x="8522" y="0"/>
                  </a:lnTo>
                  <a:lnTo>
                    <a:pt x="8376" y="2215"/>
                  </a:lnTo>
                  <a:lnTo>
                    <a:pt x="8669" y="3877"/>
                  </a:lnTo>
                  <a:lnTo>
                    <a:pt x="9037" y="5262"/>
                  </a:lnTo>
                  <a:lnTo>
                    <a:pt x="10065" y="6369"/>
                  </a:lnTo>
                  <a:lnTo>
                    <a:pt x="11094" y="6785"/>
                  </a:lnTo>
                  <a:lnTo>
                    <a:pt x="10580" y="7477"/>
                  </a:lnTo>
                  <a:lnTo>
                    <a:pt x="9551" y="8308"/>
                  </a:lnTo>
                  <a:lnTo>
                    <a:pt x="9184" y="9692"/>
                  </a:lnTo>
                  <a:lnTo>
                    <a:pt x="8376" y="9969"/>
                  </a:lnTo>
                  <a:lnTo>
                    <a:pt x="1984" y="9554"/>
                  </a:lnTo>
                  <a:lnTo>
                    <a:pt x="1029" y="10108"/>
                  </a:lnTo>
                  <a:lnTo>
                    <a:pt x="514" y="11562"/>
                  </a:lnTo>
                  <a:lnTo>
                    <a:pt x="514" y="12738"/>
                  </a:lnTo>
                  <a:lnTo>
                    <a:pt x="735" y="14192"/>
                  </a:lnTo>
                  <a:lnTo>
                    <a:pt x="0" y="15992"/>
                  </a:lnTo>
                  <a:lnTo>
                    <a:pt x="2571" y="18277"/>
                  </a:lnTo>
                  <a:lnTo>
                    <a:pt x="4555" y="19454"/>
                  </a:lnTo>
                  <a:lnTo>
                    <a:pt x="6833" y="20215"/>
                  </a:lnTo>
                  <a:lnTo>
                    <a:pt x="10286" y="21600"/>
                  </a:lnTo>
                  <a:lnTo>
                    <a:pt x="10727" y="20769"/>
                  </a:lnTo>
                  <a:lnTo>
                    <a:pt x="11535" y="20215"/>
                  </a:lnTo>
                  <a:lnTo>
                    <a:pt x="12343" y="19800"/>
                  </a:lnTo>
                  <a:lnTo>
                    <a:pt x="13592" y="19662"/>
                  </a:lnTo>
                  <a:lnTo>
                    <a:pt x="14841" y="19315"/>
                  </a:lnTo>
                  <a:lnTo>
                    <a:pt x="15649" y="18692"/>
                  </a:lnTo>
                  <a:lnTo>
                    <a:pt x="15722" y="15646"/>
                  </a:lnTo>
                  <a:lnTo>
                    <a:pt x="17045" y="14054"/>
                  </a:lnTo>
                  <a:lnTo>
                    <a:pt x="18661" y="13500"/>
                  </a:lnTo>
                  <a:lnTo>
                    <a:pt x="20939" y="12946"/>
                  </a:lnTo>
                  <a:lnTo>
                    <a:pt x="21600" y="12115"/>
                  </a:lnTo>
                  <a:lnTo>
                    <a:pt x="20204" y="11700"/>
                  </a:lnTo>
                  <a:lnTo>
                    <a:pt x="19249" y="10592"/>
                  </a:lnTo>
                  <a:lnTo>
                    <a:pt x="18294" y="10315"/>
                  </a:lnTo>
                  <a:lnTo>
                    <a:pt x="17339" y="11008"/>
                  </a:lnTo>
                  <a:lnTo>
                    <a:pt x="15943" y="10938"/>
                  </a:lnTo>
                  <a:lnTo>
                    <a:pt x="15722" y="10454"/>
                  </a:lnTo>
                  <a:lnTo>
                    <a:pt x="15943" y="4846"/>
                  </a:lnTo>
                  <a:lnTo>
                    <a:pt x="15796" y="0"/>
                  </a:lnTo>
                </a:path>
              </a:pathLst>
            </a:custGeom>
            <a:noFill/>
            <a:ln w="3175" cap="flat">
              <a:solidFill>
                <a:srgbClr val="000000"/>
              </a:solidFill>
              <a:prstDash val="solid"/>
              <a:round/>
            </a:ln>
            <a:effectLst/>
          </p:spPr>
          <p:txBody>
            <a:bodyPr wrap="square" lIns="25717" tIns="25717" rIns="25717" bIns="25717" numCol="1" anchor="t">
              <a:noAutofit/>
            </a:bodyPr>
            <a:lstStyle/>
            <a:p>
              <a:endParaRPr sz="1000"/>
            </a:p>
          </p:txBody>
        </p:sp>
        <p:sp>
          <p:nvSpPr>
            <p:cNvPr id="70" name="Shape 127">
              <a:extLst>
                <a:ext uri="{FF2B5EF4-FFF2-40B4-BE49-F238E27FC236}">
                  <a16:creationId xmlns:a16="http://schemas.microsoft.com/office/drawing/2014/main" id="{B5D1B7F8-675A-4AB8-977A-6DE5782C0DAC}"/>
                </a:ext>
              </a:extLst>
            </p:cNvPr>
            <p:cNvSpPr/>
            <p:nvPr/>
          </p:nvSpPr>
          <p:spPr>
            <a:xfrm>
              <a:off x="2659932" y="925338"/>
              <a:ext cx="118319" cy="63625"/>
            </a:xfrm>
            <a:custGeom>
              <a:avLst/>
              <a:gdLst/>
              <a:ahLst/>
              <a:cxnLst>
                <a:cxn ang="0">
                  <a:pos x="wd2" y="hd2"/>
                </a:cxn>
                <a:cxn ang="5400000">
                  <a:pos x="wd2" y="hd2"/>
                </a:cxn>
                <a:cxn ang="10800000">
                  <a:pos x="wd2" y="hd2"/>
                </a:cxn>
                <a:cxn ang="16200000">
                  <a:pos x="wd2" y="hd2"/>
                </a:cxn>
              </a:cxnLst>
              <a:rect l="0" t="0" r="r" b="b"/>
              <a:pathLst>
                <a:path w="21600" h="21600" extrusionOk="0">
                  <a:moveTo>
                    <a:pt x="0" y="8521"/>
                  </a:moveTo>
                  <a:lnTo>
                    <a:pt x="2970" y="10701"/>
                  </a:lnTo>
                  <a:lnTo>
                    <a:pt x="6345" y="14070"/>
                  </a:lnTo>
                  <a:lnTo>
                    <a:pt x="10665" y="17637"/>
                  </a:lnTo>
                  <a:lnTo>
                    <a:pt x="14310" y="21204"/>
                  </a:lnTo>
                  <a:lnTo>
                    <a:pt x="17685" y="21600"/>
                  </a:lnTo>
                  <a:lnTo>
                    <a:pt x="20115" y="19817"/>
                  </a:lnTo>
                  <a:lnTo>
                    <a:pt x="21600" y="19222"/>
                  </a:lnTo>
                  <a:lnTo>
                    <a:pt x="21330" y="10701"/>
                  </a:lnTo>
                  <a:lnTo>
                    <a:pt x="19710" y="6738"/>
                  </a:lnTo>
                  <a:lnTo>
                    <a:pt x="15660" y="2576"/>
                  </a:lnTo>
                  <a:lnTo>
                    <a:pt x="9855" y="0"/>
                  </a:lnTo>
                  <a:lnTo>
                    <a:pt x="8370" y="1783"/>
                  </a:lnTo>
                  <a:lnTo>
                    <a:pt x="6075" y="2972"/>
                  </a:lnTo>
                  <a:lnTo>
                    <a:pt x="3780" y="3369"/>
                  </a:lnTo>
                  <a:lnTo>
                    <a:pt x="2295" y="4360"/>
                  </a:lnTo>
                  <a:lnTo>
                    <a:pt x="945" y="5945"/>
                  </a:lnTo>
                  <a:lnTo>
                    <a:pt x="0" y="8521"/>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71" name="Shape 128">
              <a:extLst>
                <a:ext uri="{FF2B5EF4-FFF2-40B4-BE49-F238E27FC236}">
                  <a16:creationId xmlns:a16="http://schemas.microsoft.com/office/drawing/2014/main" id="{E4F33D20-3215-4EC6-83E2-6A2A8A8B13F6}"/>
                </a:ext>
              </a:extLst>
            </p:cNvPr>
            <p:cNvSpPr/>
            <p:nvPr/>
          </p:nvSpPr>
          <p:spPr>
            <a:xfrm>
              <a:off x="2659932" y="925338"/>
              <a:ext cx="118319" cy="63625"/>
            </a:xfrm>
            <a:custGeom>
              <a:avLst/>
              <a:gdLst/>
              <a:ahLst/>
              <a:cxnLst>
                <a:cxn ang="0">
                  <a:pos x="wd2" y="hd2"/>
                </a:cxn>
                <a:cxn ang="5400000">
                  <a:pos x="wd2" y="hd2"/>
                </a:cxn>
                <a:cxn ang="10800000">
                  <a:pos x="wd2" y="hd2"/>
                </a:cxn>
                <a:cxn ang="16200000">
                  <a:pos x="wd2" y="hd2"/>
                </a:cxn>
              </a:cxnLst>
              <a:rect l="0" t="0" r="r" b="b"/>
              <a:pathLst>
                <a:path w="21600" h="21600" extrusionOk="0">
                  <a:moveTo>
                    <a:pt x="0" y="8521"/>
                  </a:moveTo>
                  <a:lnTo>
                    <a:pt x="2970" y="10701"/>
                  </a:lnTo>
                  <a:lnTo>
                    <a:pt x="6345" y="14070"/>
                  </a:lnTo>
                  <a:lnTo>
                    <a:pt x="10665" y="17637"/>
                  </a:lnTo>
                  <a:lnTo>
                    <a:pt x="14310" y="21204"/>
                  </a:lnTo>
                  <a:lnTo>
                    <a:pt x="17685" y="21600"/>
                  </a:lnTo>
                  <a:lnTo>
                    <a:pt x="20115" y="19817"/>
                  </a:lnTo>
                  <a:lnTo>
                    <a:pt x="21600" y="19222"/>
                  </a:lnTo>
                  <a:lnTo>
                    <a:pt x="21330" y="10701"/>
                  </a:lnTo>
                  <a:lnTo>
                    <a:pt x="19710" y="6738"/>
                  </a:lnTo>
                  <a:lnTo>
                    <a:pt x="15660" y="2576"/>
                  </a:lnTo>
                  <a:lnTo>
                    <a:pt x="9855" y="0"/>
                  </a:lnTo>
                  <a:lnTo>
                    <a:pt x="8370" y="1783"/>
                  </a:lnTo>
                  <a:lnTo>
                    <a:pt x="6075" y="2972"/>
                  </a:lnTo>
                  <a:lnTo>
                    <a:pt x="3780" y="3369"/>
                  </a:lnTo>
                  <a:lnTo>
                    <a:pt x="2295" y="4360"/>
                  </a:lnTo>
                  <a:lnTo>
                    <a:pt x="945" y="5945"/>
                  </a:lnTo>
                  <a:lnTo>
                    <a:pt x="0" y="8521"/>
                  </a:lnTo>
                </a:path>
              </a:pathLst>
            </a:custGeom>
            <a:noFill/>
            <a:ln w="12700" cap="flat">
              <a:solidFill>
                <a:srgbClr val="FFFF00"/>
              </a:solidFill>
              <a:prstDash val="solid"/>
              <a:round/>
            </a:ln>
            <a:effectLst/>
          </p:spPr>
          <p:txBody>
            <a:bodyPr wrap="square" lIns="25717" tIns="25717" rIns="25717" bIns="25717" numCol="1" anchor="t">
              <a:noAutofit/>
            </a:bodyPr>
            <a:lstStyle/>
            <a:p>
              <a:endParaRPr sz="1000"/>
            </a:p>
          </p:txBody>
        </p:sp>
        <p:sp>
          <p:nvSpPr>
            <p:cNvPr id="72" name="Shape 129">
              <a:extLst>
                <a:ext uri="{FF2B5EF4-FFF2-40B4-BE49-F238E27FC236}">
                  <a16:creationId xmlns:a16="http://schemas.microsoft.com/office/drawing/2014/main" id="{E1CB8AE0-AD3D-420B-BC41-A6FA6EBA48B3}"/>
                </a:ext>
              </a:extLst>
            </p:cNvPr>
            <p:cNvSpPr/>
            <p:nvPr/>
          </p:nvSpPr>
          <p:spPr>
            <a:xfrm>
              <a:off x="2713509" y="860599"/>
              <a:ext cx="293564" cy="142876"/>
            </a:xfrm>
            <a:custGeom>
              <a:avLst/>
              <a:gdLst/>
              <a:ahLst/>
              <a:cxnLst>
                <a:cxn ang="0">
                  <a:pos x="wd2" y="hd2"/>
                </a:cxn>
                <a:cxn ang="5400000">
                  <a:pos x="wd2" y="hd2"/>
                </a:cxn>
                <a:cxn ang="10800000">
                  <a:pos x="wd2" y="hd2"/>
                </a:cxn>
                <a:cxn ang="16200000">
                  <a:pos x="wd2" y="hd2"/>
                </a:cxn>
              </a:cxnLst>
              <a:rect l="0" t="0" r="r" b="b"/>
              <a:pathLst>
                <a:path w="21600" h="21600" extrusionOk="0">
                  <a:moveTo>
                    <a:pt x="4429" y="1422"/>
                  </a:moveTo>
                  <a:lnTo>
                    <a:pt x="7437" y="1422"/>
                  </a:lnTo>
                  <a:lnTo>
                    <a:pt x="8968" y="711"/>
                  </a:lnTo>
                  <a:lnTo>
                    <a:pt x="9952" y="0"/>
                  </a:lnTo>
                  <a:lnTo>
                    <a:pt x="14218" y="178"/>
                  </a:lnTo>
                  <a:lnTo>
                    <a:pt x="18483" y="533"/>
                  </a:lnTo>
                  <a:lnTo>
                    <a:pt x="19249" y="1422"/>
                  </a:lnTo>
                  <a:lnTo>
                    <a:pt x="19139" y="2222"/>
                  </a:lnTo>
                  <a:lnTo>
                    <a:pt x="18592" y="2489"/>
                  </a:lnTo>
                  <a:lnTo>
                    <a:pt x="18811" y="3556"/>
                  </a:lnTo>
                  <a:lnTo>
                    <a:pt x="19303" y="4089"/>
                  </a:lnTo>
                  <a:lnTo>
                    <a:pt x="20342" y="4356"/>
                  </a:lnTo>
                  <a:lnTo>
                    <a:pt x="21163" y="4978"/>
                  </a:lnTo>
                  <a:lnTo>
                    <a:pt x="21600" y="6044"/>
                  </a:lnTo>
                  <a:lnTo>
                    <a:pt x="20998" y="6756"/>
                  </a:lnTo>
                  <a:lnTo>
                    <a:pt x="20288" y="8000"/>
                  </a:lnTo>
                  <a:lnTo>
                    <a:pt x="18866" y="9600"/>
                  </a:lnTo>
                  <a:lnTo>
                    <a:pt x="17827" y="9600"/>
                  </a:lnTo>
                  <a:lnTo>
                    <a:pt x="15475" y="8267"/>
                  </a:lnTo>
                  <a:lnTo>
                    <a:pt x="14546" y="8533"/>
                  </a:lnTo>
                  <a:lnTo>
                    <a:pt x="14108" y="11378"/>
                  </a:lnTo>
                  <a:lnTo>
                    <a:pt x="13835" y="12622"/>
                  </a:lnTo>
                  <a:lnTo>
                    <a:pt x="13233" y="13067"/>
                  </a:lnTo>
                  <a:lnTo>
                    <a:pt x="11757" y="12978"/>
                  </a:lnTo>
                  <a:lnTo>
                    <a:pt x="9843" y="12978"/>
                  </a:lnTo>
                  <a:lnTo>
                    <a:pt x="9132" y="14133"/>
                  </a:lnTo>
                  <a:lnTo>
                    <a:pt x="8695" y="16178"/>
                  </a:lnTo>
                  <a:lnTo>
                    <a:pt x="8038" y="19022"/>
                  </a:lnTo>
                  <a:lnTo>
                    <a:pt x="7054" y="20444"/>
                  </a:lnTo>
                  <a:lnTo>
                    <a:pt x="5359" y="21600"/>
                  </a:lnTo>
                  <a:lnTo>
                    <a:pt x="5414" y="19556"/>
                  </a:lnTo>
                  <a:lnTo>
                    <a:pt x="4812" y="18489"/>
                  </a:lnTo>
                  <a:lnTo>
                    <a:pt x="4703" y="14578"/>
                  </a:lnTo>
                  <a:lnTo>
                    <a:pt x="4047" y="12800"/>
                  </a:lnTo>
                  <a:lnTo>
                    <a:pt x="2406" y="11022"/>
                  </a:lnTo>
                  <a:lnTo>
                    <a:pt x="0" y="9867"/>
                  </a:lnTo>
                  <a:lnTo>
                    <a:pt x="55" y="5956"/>
                  </a:lnTo>
                  <a:lnTo>
                    <a:pt x="1039" y="3911"/>
                  </a:lnTo>
                  <a:lnTo>
                    <a:pt x="2242" y="3200"/>
                  </a:lnTo>
                  <a:lnTo>
                    <a:pt x="3937" y="2489"/>
                  </a:lnTo>
                  <a:lnTo>
                    <a:pt x="4429" y="1422"/>
                  </a:lnTo>
                  <a:close/>
                </a:path>
              </a:pathLst>
            </a:custGeom>
            <a:solidFill>
              <a:srgbClr val="AAAAAA"/>
            </a:solidFill>
            <a:ln w="6350" cap="flat">
              <a:solidFill>
                <a:srgbClr val="000000"/>
              </a:solidFill>
              <a:prstDash val="solid"/>
              <a:miter lim="400000"/>
            </a:ln>
            <a:effectLst/>
          </p:spPr>
          <p:txBody>
            <a:bodyPr wrap="square" lIns="25717" tIns="25717" rIns="25717" bIns="25717" numCol="1" anchor="t">
              <a:noAutofit/>
            </a:bodyPr>
            <a:lstStyle/>
            <a:p>
              <a:endParaRPr sz="1000"/>
            </a:p>
          </p:txBody>
        </p:sp>
        <p:sp>
          <p:nvSpPr>
            <p:cNvPr id="73" name="Shape 130">
              <a:extLst>
                <a:ext uri="{FF2B5EF4-FFF2-40B4-BE49-F238E27FC236}">
                  <a16:creationId xmlns:a16="http://schemas.microsoft.com/office/drawing/2014/main" id="{9FB23F27-E52C-4DCE-A64D-AE23DCD3F133}"/>
                </a:ext>
              </a:extLst>
            </p:cNvPr>
            <p:cNvSpPr/>
            <p:nvPr/>
          </p:nvSpPr>
          <p:spPr>
            <a:xfrm>
              <a:off x="2713509" y="860599"/>
              <a:ext cx="293564" cy="142876"/>
            </a:xfrm>
            <a:custGeom>
              <a:avLst/>
              <a:gdLst/>
              <a:ahLst/>
              <a:cxnLst>
                <a:cxn ang="0">
                  <a:pos x="wd2" y="hd2"/>
                </a:cxn>
                <a:cxn ang="5400000">
                  <a:pos x="wd2" y="hd2"/>
                </a:cxn>
                <a:cxn ang="10800000">
                  <a:pos x="wd2" y="hd2"/>
                </a:cxn>
                <a:cxn ang="16200000">
                  <a:pos x="wd2" y="hd2"/>
                </a:cxn>
              </a:cxnLst>
              <a:rect l="0" t="0" r="r" b="b"/>
              <a:pathLst>
                <a:path w="21600" h="21600" extrusionOk="0">
                  <a:moveTo>
                    <a:pt x="4429" y="1422"/>
                  </a:moveTo>
                  <a:lnTo>
                    <a:pt x="7437" y="1422"/>
                  </a:lnTo>
                  <a:lnTo>
                    <a:pt x="8968" y="711"/>
                  </a:lnTo>
                  <a:lnTo>
                    <a:pt x="9952" y="0"/>
                  </a:lnTo>
                  <a:lnTo>
                    <a:pt x="14218" y="178"/>
                  </a:lnTo>
                  <a:lnTo>
                    <a:pt x="18483" y="533"/>
                  </a:lnTo>
                  <a:lnTo>
                    <a:pt x="19249" y="1422"/>
                  </a:lnTo>
                  <a:lnTo>
                    <a:pt x="19139" y="2222"/>
                  </a:lnTo>
                  <a:lnTo>
                    <a:pt x="18592" y="2489"/>
                  </a:lnTo>
                  <a:lnTo>
                    <a:pt x="18811" y="3556"/>
                  </a:lnTo>
                  <a:lnTo>
                    <a:pt x="19303" y="4089"/>
                  </a:lnTo>
                  <a:lnTo>
                    <a:pt x="20342" y="4356"/>
                  </a:lnTo>
                  <a:lnTo>
                    <a:pt x="21163" y="4978"/>
                  </a:lnTo>
                  <a:lnTo>
                    <a:pt x="21600" y="6044"/>
                  </a:lnTo>
                  <a:lnTo>
                    <a:pt x="20998" y="6756"/>
                  </a:lnTo>
                  <a:lnTo>
                    <a:pt x="20288" y="8000"/>
                  </a:lnTo>
                  <a:lnTo>
                    <a:pt x="18866" y="9600"/>
                  </a:lnTo>
                  <a:lnTo>
                    <a:pt x="17827" y="9600"/>
                  </a:lnTo>
                  <a:lnTo>
                    <a:pt x="15475" y="8267"/>
                  </a:lnTo>
                  <a:lnTo>
                    <a:pt x="14546" y="8533"/>
                  </a:lnTo>
                  <a:lnTo>
                    <a:pt x="14108" y="11378"/>
                  </a:lnTo>
                  <a:lnTo>
                    <a:pt x="13835" y="12622"/>
                  </a:lnTo>
                  <a:lnTo>
                    <a:pt x="13233" y="13067"/>
                  </a:lnTo>
                  <a:lnTo>
                    <a:pt x="11757" y="12978"/>
                  </a:lnTo>
                  <a:lnTo>
                    <a:pt x="9843" y="12978"/>
                  </a:lnTo>
                  <a:lnTo>
                    <a:pt x="9132" y="14133"/>
                  </a:lnTo>
                  <a:lnTo>
                    <a:pt x="8695" y="16178"/>
                  </a:lnTo>
                  <a:lnTo>
                    <a:pt x="8038" y="19022"/>
                  </a:lnTo>
                  <a:lnTo>
                    <a:pt x="7054" y="20444"/>
                  </a:lnTo>
                  <a:lnTo>
                    <a:pt x="5359" y="21600"/>
                  </a:lnTo>
                  <a:lnTo>
                    <a:pt x="5414" y="19556"/>
                  </a:lnTo>
                  <a:lnTo>
                    <a:pt x="4812" y="18489"/>
                  </a:lnTo>
                  <a:lnTo>
                    <a:pt x="4703" y="14578"/>
                  </a:lnTo>
                  <a:lnTo>
                    <a:pt x="4047" y="12800"/>
                  </a:lnTo>
                  <a:lnTo>
                    <a:pt x="2406" y="11022"/>
                  </a:lnTo>
                  <a:lnTo>
                    <a:pt x="0" y="9867"/>
                  </a:lnTo>
                  <a:lnTo>
                    <a:pt x="55" y="5956"/>
                  </a:lnTo>
                  <a:lnTo>
                    <a:pt x="1039" y="3911"/>
                  </a:lnTo>
                  <a:lnTo>
                    <a:pt x="2242" y="3200"/>
                  </a:lnTo>
                  <a:lnTo>
                    <a:pt x="3937" y="2489"/>
                  </a:lnTo>
                  <a:lnTo>
                    <a:pt x="4429" y="1422"/>
                  </a:lnTo>
                </a:path>
              </a:pathLst>
            </a:custGeom>
            <a:noFill/>
            <a:ln w="12700" cap="flat">
              <a:solidFill>
                <a:srgbClr val="800000"/>
              </a:solidFill>
              <a:prstDash val="solid"/>
              <a:round/>
            </a:ln>
            <a:effectLst/>
          </p:spPr>
          <p:txBody>
            <a:bodyPr wrap="square" lIns="25717" tIns="25717" rIns="25717" bIns="25717" numCol="1" anchor="t">
              <a:noAutofit/>
            </a:bodyPr>
            <a:lstStyle/>
            <a:p>
              <a:endParaRPr sz="1000"/>
            </a:p>
          </p:txBody>
        </p:sp>
        <p:sp>
          <p:nvSpPr>
            <p:cNvPr id="74" name="Shape 131">
              <a:extLst>
                <a:ext uri="{FF2B5EF4-FFF2-40B4-BE49-F238E27FC236}">
                  <a16:creationId xmlns:a16="http://schemas.microsoft.com/office/drawing/2014/main" id="{DF4067CA-0DCA-4251-BE6D-73D5BF457AAB}"/>
                </a:ext>
              </a:extLst>
            </p:cNvPr>
            <p:cNvSpPr/>
            <p:nvPr/>
          </p:nvSpPr>
          <p:spPr>
            <a:xfrm>
              <a:off x="2783832" y="898637"/>
              <a:ext cx="229940" cy="202036"/>
            </a:xfrm>
            <a:custGeom>
              <a:avLst/>
              <a:gdLst/>
              <a:ahLst/>
              <a:cxnLst>
                <a:cxn ang="0">
                  <a:pos x="wd2" y="hd2"/>
                </a:cxn>
                <a:cxn ang="5400000">
                  <a:pos x="wd2" y="hd2"/>
                </a:cxn>
                <a:cxn ang="10800000">
                  <a:pos x="wd2" y="hd2"/>
                </a:cxn>
                <a:cxn ang="16200000">
                  <a:pos x="wd2" y="hd2"/>
                </a:cxn>
              </a:cxnLst>
              <a:rect l="0" t="0" r="r" b="b"/>
              <a:pathLst>
                <a:path w="21600" h="21600" extrusionOk="0">
                  <a:moveTo>
                    <a:pt x="16534" y="21600"/>
                  </a:moveTo>
                  <a:lnTo>
                    <a:pt x="17027" y="19200"/>
                  </a:lnTo>
                  <a:lnTo>
                    <a:pt x="16675" y="17495"/>
                  </a:lnTo>
                  <a:lnTo>
                    <a:pt x="17027" y="16105"/>
                  </a:lnTo>
                  <a:lnTo>
                    <a:pt x="17590" y="15411"/>
                  </a:lnTo>
                  <a:lnTo>
                    <a:pt x="18364" y="14842"/>
                  </a:lnTo>
                  <a:lnTo>
                    <a:pt x="19067" y="13895"/>
                  </a:lnTo>
                  <a:lnTo>
                    <a:pt x="18856" y="12126"/>
                  </a:lnTo>
                  <a:lnTo>
                    <a:pt x="18926" y="9537"/>
                  </a:lnTo>
                  <a:lnTo>
                    <a:pt x="19700" y="6821"/>
                  </a:lnTo>
                  <a:lnTo>
                    <a:pt x="20826" y="4989"/>
                  </a:lnTo>
                  <a:lnTo>
                    <a:pt x="21178" y="3095"/>
                  </a:lnTo>
                  <a:lnTo>
                    <a:pt x="21600" y="1389"/>
                  </a:lnTo>
                  <a:lnTo>
                    <a:pt x="21107" y="0"/>
                  </a:lnTo>
                  <a:lnTo>
                    <a:pt x="20334" y="505"/>
                  </a:lnTo>
                  <a:lnTo>
                    <a:pt x="19419" y="1389"/>
                  </a:lnTo>
                  <a:lnTo>
                    <a:pt x="17590" y="2526"/>
                  </a:lnTo>
                  <a:lnTo>
                    <a:pt x="16253" y="2526"/>
                  </a:lnTo>
                  <a:lnTo>
                    <a:pt x="13227" y="1579"/>
                  </a:lnTo>
                  <a:lnTo>
                    <a:pt x="12031" y="1768"/>
                  </a:lnTo>
                  <a:lnTo>
                    <a:pt x="11468" y="3789"/>
                  </a:lnTo>
                  <a:lnTo>
                    <a:pt x="11117" y="4674"/>
                  </a:lnTo>
                  <a:lnTo>
                    <a:pt x="10343" y="4989"/>
                  </a:lnTo>
                  <a:lnTo>
                    <a:pt x="8443" y="4926"/>
                  </a:lnTo>
                  <a:lnTo>
                    <a:pt x="5980" y="4926"/>
                  </a:lnTo>
                  <a:lnTo>
                    <a:pt x="5066" y="5747"/>
                  </a:lnTo>
                  <a:lnTo>
                    <a:pt x="4503" y="7200"/>
                  </a:lnTo>
                  <a:lnTo>
                    <a:pt x="3659" y="9221"/>
                  </a:lnTo>
                  <a:lnTo>
                    <a:pt x="2392" y="10232"/>
                  </a:lnTo>
                  <a:lnTo>
                    <a:pt x="211" y="11053"/>
                  </a:lnTo>
                  <a:lnTo>
                    <a:pt x="0" y="11368"/>
                  </a:lnTo>
                  <a:lnTo>
                    <a:pt x="0" y="12126"/>
                  </a:lnTo>
                  <a:lnTo>
                    <a:pt x="493" y="12947"/>
                  </a:lnTo>
                  <a:lnTo>
                    <a:pt x="3659" y="15979"/>
                  </a:lnTo>
                  <a:lnTo>
                    <a:pt x="4855" y="17621"/>
                  </a:lnTo>
                  <a:lnTo>
                    <a:pt x="6614" y="19263"/>
                  </a:lnTo>
                  <a:lnTo>
                    <a:pt x="7599" y="21095"/>
                  </a:lnTo>
                  <a:lnTo>
                    <a:pt x="10132" y="20400"/>
                  </a:lnTo>
                  <a:lnTo>
                    <a:pt x="11187" y="19895"/>
                  </a:lnTo>
                  <a:lnTo>
                    <a:pt x="12313" y="19705"/>
                  </a:lnTo>
                  <a:lnTo>
                    <a:pt x="13438" y="20211"/>
                  </a:lnTo>
                  <a:lnTo>
                    <a:pt x="14142" y="21095"/>
                  </a:lnTo>
                  <a:lnTo>
                    <a:pt x="15057" y="21411"/>
                  </a:lnTo>
                  <a:lnTo>
                    <a:pt x="16534" y="21600"/>
                  </a:lnTo>
                  <a:close/>
                </a:path>
              </a:pathLst>
            </a:custGeom>
            <a:solidFill>
              <a:srgbClr val="AAAAAA"/>
            </a:solidFill>
            <a:ln w="12700" cap="flat">
              <a:solidFill>
                <a:srgbClr val="000000"/>
              </a:solidFill>
              <a:prstDash val="solid"/>
              <a:miter lim="400000"/>
            </a:ln>
            <a:effectLst/>
          </p:spPr>
          <p:txBody>
            <a:bodyPr wrap="square" lIns="25717" tIns="25717" rIns="25717" bIns="25717" numCol="1" anchor="t">
              <a:noAutofit/>
            </a:bodyPr>
            <a:lstStyle/>
            <a:p>
              <a:endParaRPr sz="1000"/>
            </a:p>
          </p:txBody>
        </p:sp>
        <p:sp>
          <p:nvSpPr>
            <p:cNvPr id="75" name="Shape 132">
              <a:extLst>
                <a:ext uri="{FF2B5EF4-FFF2-40B4-BE49-F238E27FC236}">
                  <a16:creationId xmlns:a16="http://schemas.microsoft.com/office/drawing/2014/main" id="{0D7371F9-02EB-44C3-AB37-4E7F6174DA14}"/>
                </a:ext>
              </a:extLst>
            </p:cNvPr>
            <p:cNvSpPr/>
            <p:nvPr/>
          </p:nvSpPr>
          <p:spPr>
            <a:xfrm>
              <a:off x="2783832" y="898637"/>
              <a:ext cx="229940" cy="202036"/>
            </a:xfrm>
            <a:custGeom>
              <a:avLst/>
              <a:gdLst/>
              <a:ahLst/>
              <a:cxnLst>
                <a:cxn ang="0">
                  <a:pos x="wd2" y="hd2"/>
                </a:cxn>
                <a:cxn ang="5400000">
                  <a:pos x="wd2" y="hd2"/>
                </a:cxn>
                <a:cxn ang="10800000">
                  <a:pos x="wd2" y="hd2"/>
                </a:cxn>
                <a:cxn ang="16200000">
                  <a:pos x="wd2" y="hd2"/>
                </a:cxn>
              </a:cxnLst>
              <a:rect l="0" t="0" r="r" b="b"/>
              <a:pathLst>
                <a:path w="21600" h="21600" extrusionOk="0">
                  <a:moveTo>
                    <a:pt x="16534" y="21600"/>
                  </a:moveTo>
                  <a:lnTo>
                    <a:pt x="17027" y="19200"/>
                  </a:lnTo>
                  <a:lnTo>
                    <a:pt x="16675" y="17495"/>
                  </a:lnTo>
                  <a:lnTo>
                    <a:pt x="17027" y="16105"/>
                  </a:lnTo>
                  <a:lnTo>
                    <a:pt x="17590" y="15411"/>
                  </a:lnTo>
                  <a:lnTo>
                    <a:pt x="18364" y="14842"/>
                  </a:lnTo>
                  <a:lnTo>
                    <a:pt x="19067" y="13895"/>
                  </a:lnTo>
                  <a:lnTo>
                    <a:pt x="18856" y="12126"/>
                  </a:lnTo>
                  <a:lnTo>
                    <a:pt x="18926" y="9537"/>
                  </a:lnTo>
                  <a:lnTo>
                    <a:pt x="19700" y="6821"/>
                  </a:lnTo>
                  <a:lnTo>
                    <a:pt x="20826" y="4989"/>
                  </a:lnTo>
                  <a:lnTo>
                    <a:pt x="21178" y="3095"/>
                  </a:lnTo>
                  <a:lnTo>
                    <a:pt x="21600" y="1389"/>
                  </a:lnTo>
                  <a:lnTo>
                    <a:pt x="21107" y="0"/>
                  </a:lnTo>
                  <a:lnTo>
                    <a:pt x="20334" y="505"/>
                  </a:lnTo>
                  <a:lnTo>
                    <a:pt x="19419" y="1389"/>
                  </a:lnTo>
                  <a:lnTo>
                    <a:pt x="17590" y="2526"/>
                  </a:lnTo>
                  <a:lnTo>
                    <a:pt x="16253" y="2526"/>
                  </a:lnTo>
                  <a:lnTo>
                    <a:pt x="13227" y="1579"/>
                  </a:lnTo>
                  <a:lnTo>
                    <a:pt x="12031" y="1768"/>
                  </a:lnTo>
                  <a:lnTo>
                    <a:pt x="11468" y="3789"/>
                  </a:lnTo>
                  <a:lnTo>
                    <a:pt x="11117" y="4674"/>
                  </a:lnTo>
                  <a:lnTo>
                    <a:pt x="10343" y="4989"/>
                  </a:lnTo>
                  <a:lnTo>
                    <a:pt x="8443" y="4926"/>
                  </a:lnTo>
                  <a:lnTo>
                    <a:pt x="5980" y="4926"/>
                  </a:lnTo>
                  <a:lnTo>
                    <a:pt x="5066" y="5747"/>
                  </a:lnTo>
                  <a:lnTo>
                    <a:pt x="4503" y="7200"/>
                  </a:lnTo>
                  <a:lnTo>
                    <a:pt x="3659" y="9221"/>
                  </a:lnTo>
                  <a:lnTo>
                    <a:pt x="2392" y="10232"/>
                  </a:lnTo>
                  <a:lnTo>
                    <a:pt x="211" y="11053"/>
                  </a:lnTo>
                  <a:lnTo>
                    <a:pt x="0" y="11368"/>
                  </a:lnTo>
                  <a:lnTo>
                    <a:pt x="0" y="12126"/>
                  </a:lnTo>
                  <a:lnTo>
                    <a:pt x="493" y="12947"/>
                  </a:lnTo>
                  <a:lnTo>
                    <a:pt x="3659" y="15979"/>
                  </a:lnTo>
                  <a:lnTo>
                    <a:pt x="4855" y="17621"/>
                  </a:lnTo>
                  <a:lnTo>
                    <a:pt x="6614" y="19263"/>
                  </a:lnTo>
                  <a:lnTo>
                    <a:pt x="7599" y="21095"/>
                  </a:lnTo>
                  <a:lnTo>
                    <a:pt x="10132" y="20400"/>
                  </a:lnTo>
                  <a:lnTo>
                    <a:pt x="11187" y="19895"/>
                  </a:lnTo>
                  <a:lnTo>
                    <a:pt x="12313" y="19705"/>
                  </a:lnTo>
                  <a:lnTo>
                    <a:pt x="13438" y="20211"/>
                  </a:lnTo>
                  <a:lnTo>
                    <a:pt x="14142" y="21095"/>
                  </a:lnTo>
                  <a:lnTo>
                    <a:pt x="15057" y="21411"/>
                  </a:lnTo>
                  <a:lnTo>
                    <a:pt x="16534" y="21600"/>
                  </a:lnTo>
                </a:path>
              </a:pathLst>
            </a:custGeom>
            <a:noFill/>
            <a:ln w="12700" cap="flat">
              <a:solidFill>
                <a:srgbClr val="008500"/>
              </a:solidFill>
              <a:prstDash val="solid"/>
              <a:round/>
            </a:ln>
            <a:effectLst/>
          </p:spPr>
          <p:txBody>
            <a:bodyPr wrap="square" lIns="25717" tIns="25717" rIns="25717" bIns="25717" numCol="1" anchor="t">
              <a:noAutofit/>
            </a:bodyPr>
            <a:lstStyle/>
            <a:p>
              <a:endParaRPr sz="1000"/>
            </a:p>
          </p:txBody>
        </p:sp>
        <p:sp>
          <p:nvSpPr>
            <p:cNvPr id="76" name="Shape 133">
              <a:extLst>
                <a:ext uri="{FF2B5EF4-FFF2-40B4-BE49-F238E27FC236}">
                  <a16:creationId xmlns:a16="http://schemas.microsoft.com/office/drawing/2014/main" id="{1F587F4C-AF74-4254-A648-611BD57EC995}"/>
                </a:ext>
              </a:extLst>
            </p:cNvPr>
            <p:cNvSpPr/>
            <p:nvPr/>
          </p:nvSpPr>
          <p:spPr>
            <a:xfrm>
              <a:off x="2857501" y="1084955"/>
              <a:ext cx="151806" cy="159619"/>
            </a:xfrm>
            <a:custGeom>
              <a:avLst/>
              <a:gdLst/>
              <a:ahLst/>
              <a:cxnLst>
                <a:cxn ang="0">
                  <a:pos x="wd2" y="hd2"/>
                </a:cxn>
                <a:cxn ang="5400000">
                  <a:pos x="wd2" y="hd2"/>
                </a:cxn>
                <a:cxn ang="10800000">
                  <a:pos x="wd2" y="hd2"/>
                </a:cxn>
                <a:cxn ang="16200000">
                  <a:pos x="wd2" y="hd2"/>
                </a:cxn>
              </a:cxnLst>
              <a:rect l="0" t="0" r="r" b="b"/>
              <a:pathLst>
                <a:path w="21600" h="21600" extrusionOk="0">
                  <a:moveTo>
                    <a:pt x="1153" y="1741"/>
                  </a:moveTo>
                  <a:lnTo>
                    <a:pt x="0" y="4668"/>
                  </a:lnTo>
                  <a:lnTo>
                    <a:pt x="0" y="6409"/>
                  </a:lnTo>
                  <a:lnTo>
                    <a:pt x="2202" y="7991"/>
                  </a:lnTo>
                  <a:lnTo>
                    <a:pt x="3670" y="8703"/>
                  </a:lnTo>
                  <a:lnTo>
                    <a:pt x="5452" y="8466"/>
                  </a:lnTo>
                  <a:lnTo>
                    <a:pt x="6711" y="9415"/>
                  </a:lnTo>
                  <a:lnTo>
                    <a:pt x="7025" y="12185"/>
                  </a:lnTo>
                  <a:lnTo>
                    <a:pt x="8493" y="11473"/>
                  </a:lnTo>
                  <a:lnTo>
                    <a:pt x="11953" y="13609"/>
                  </a:lnTo>
                  <a:lnTo>
                    <a:pt x="14155" y="16299"/>
                  </a:lnTo>
                  <a:lnTo>
                    <a:pt x="14365" y="18435"/>
                  </a:lnTo>
                  <a:lnTo>
                    <a:pt x="15099" y="19543"/>
                  </a:lnTo>
                  <a:lnTo>
                    <a:pt x="16986" y="19859"/>
                  </a:lnTo>
                  <a:lnTo>
                    <a:pt x="18769" y="20888"/>
                  </a:lnTo>
                  <a:lnTo>
                    <a:pt x="19713" y="21600"/>
                  </a:lnTo>
                  <a:lnTo>
                    <a:pt x="18769" y="20888"/>
                  </a:lnTo>
                  <a:lnTo>
                    <a:pt x="18245" y="18752"/>
                  </a:lnTo>
                  <a:lnTo>
                    <a:pt x="18664" y="17090"/>
                  </a:lnTo>
                  <a:lnTo>
                    <a:pt x="19188" y="16457"/>
                  </a:lnTo>
                  <a:lnTo>
                    <a:pt x="20132" y="15982"/>
                  </a:lnTo>
                  <a:lnTo>
                    <a:pt x="20132" y="14875"/>
                  </a:lnTo>
                  <a:lnTo>
                    <a:pt x="18769" y="13609"/>
                  </a:lnTo>
                  <a:lnTo>
                    <a:pt x="20971" y="11314"/>
                  </a:lnTo>
                  <a:lnTo>
                    <a:pt x="21600" y="10760"/>
                  </a:lnTo>
                  <a:lnTo>
                    <a:pt x="19188" y="8466"/>
                  </a:lnTo>
                  <a:lnTo>
                    <a:pt x="14470" y="2374"/>
                  </a:lnTo>
                  <a:lnTo>
                    <a:pt x="12268" y="2136"/>
                  </a:lnTo>
                  <a:lnTo>
                    <a:pt x="10905" y="1741"/>
                  </a:lnTo>
                  <a:lnTo>
                    <a:pt x="9856" y="633"/>
                  </a:lnTo>
                  <a:lnTo>
                    <a:pt x="8179" y="0"/>
                  </a:lnTo>
                  <a:lnTo>
                    <a:pt x="6501" y="237"/>
                  </a:lnTo>
                  <a:lnTo>
                    <a:pt x="4928" y="870"/>
                  </a:lnTo>
                  <a:lnTo>
                    <a:pt x="1153" y="1741"/>
                  </a:lnTo>
                  <a:close/>
                </a:path>
              </a:pathLst>
            </a:custGeom>
            <a:solidFill>
              <a:srgbClr val="FF0000"/>
            </a:solidFill>
            <a:ln w="3175" cap="flat">
              <a:solidFill>
                <a:srgbClr val="000000"/>
              </a:solidFill>
              <a:prstDash val="solid"/>
              <a:miter lim="400000"/>
            </a:ln>
            <a:effectLst/>
          </p:spPr>
          <p:txBody>
            <a:bodyPr wrap="square" lIns="25717" tIns="25717" rIns="25717" bIns="25717" numCol="1" anchor="t">
              <a:noAutofit/>
            </a:bodyPr>
            <a:lstStyle/>
            <a:p>
              <a:endParaRPr sz="1000"/>
            </a:p>
          </p:txBody>
        </p:sp>
        <p:sp>
          <p:nvSpPr>
            <p:cNvPr id="77" name="Shape 134">
              <a:extLst>
                <a:ext uri="{FF2B5EF4-FFF2-40B4-BE49-F238E27FC236}">
                  <a16:creationId xmlns:a16="http://schemas.microsoft.com/office/drawing/2014/main" id="{DECB7805-1488-4012-B9E3-0DC019CAC59B}"/>
                </a:ext>
              </a:extLst>
            </p:cNvPr>
            <p:cNvSpPr/>
            <p:nvPr/>
          </p:nvSpPr>
          <p:spPr>
            <a:xfrm>
              <a:off x="2857501" y="1084955"/>
              <a:ext cx="151806" cy="159619"/>
            </a:xfrm>
            <a:custGeom>
              <a:avLst/>
              <a:gdLst/>
              <a:ahLst/>
              <a:cxnLst>
                <a:cxn ang="0">
                  <a:pos x="wd2" y="hd2"/>
                </a:cxn>
                <a:cxn ang="5400000">
                  <a:pos x="wd2" y="hd2"/>
                </a:cxn>
                <a:cxn ang="10800000">
                  <a:pos x="wd2" y="hd2"/>
                </a:cxn>
                <a:cxn ang="16200000">
                  <a:pos x="wd2" y="hd2"/>
                </a:cxn>
              </a:cxnLst>
              <a:rect l="0" t="0" r="r" b="b"/>
              <a:pathLst>
                <a:path w="21600" h="21600" extrusionOk="0">
                  <a:moveTo>
                    <a:pt x="1153" y="1741"/>
                  </a:moveTo>
                  <a:lnTo>
                    <a:pt x="0" y="4668"/>
                  </a:lnTo>
                  <a:lnTo>
                    <a:pt x="0" y="6409"/>
                  </a:lnTo>
                  <a:lnTo>
                    <a:pt x="2202" y="7991"/>
                  </a:lnTo>
                  <a:lnTo>
                    <a:pt x="3670" y="8703"/>
                  </a:lnTo>
                  <a:lnTo>
                    <a:pt x="5452" y="8466"/>
                  </a:lnTo>
                  <a:lnTo>
                    <a:pt x="6711" y="9415"/>
                  </a:lnTo>
                  <a:lnTo>
                    <a:pt x="7025" y="12185"/>
                  </a:lnTo>
                  <a:lnTo>
                    <a:pt x="8493" y="11473"/>
                  </a:lnTo>
                  <a:lnTo>
                    <a:pt x="11953" y="13609"/>
                  </a:lnTo>
                  <a:lnTo>
                    <a:pt x="14155" y="16299"/>
                  </a:lnTo>
                  <a:lnTo>
                    <a:pt x="14365" y="18435"/>
                  </a:lnTo>
                  <a:lnTo>
                    <a:pt x="15099" y="19543"/>
                  </a:lnTo>
                  <a:lnTo>
                    <a:pt x="16986" y="19859"/>
                  </a:lnTo>
                  <a:lnTo>
                    <a:pt x="18769" y="20888"/>
                  </a:lnTo>
                  <a:lnTo>
                    <a:pt x="19713" y="21600"/>
                  </a:lnTo>
                  <a:lnTo>
                    <a:pt x="18769" y="20888"/>
                  </a:lnTo>
                  <a:lnTo>
                    <a:pt x="18245" y="18752"/>
                  </a:lnTo>
                  <a:lnTo>
                    <a:pt x="18664" y="17090"/>
                  </a:lnTo>
                  <a:lnTo>
                    <a:pt x="19188" y="16457"/>
                  </a:lnTo>
                  <a:lnTo>
                    <a:pt x="20132" y="15982"/>
                  </a:lnTo>
                  <a:lnTo>
                    <a:pt x="20132" y="14875"/>
                  </a:lnTo>
                  <a:lnTo>
                    <a:pt x="18769" y="13609"/>
                  </a:lnTo>
                  <a:lnTo>
                    <a:pt x="20971" y="11314"/>
                  </a:lnTo>
                  <a:lnTo>
                    <a:pt x="21600" y="10760"/>
                  </a:lnTo>
                  <a:lnTo>
                    <a:pt x="19188" y="8466"/>
                  </a:lnTo>
                  <a:lnTo>
                    <a:pt x="14470" y="2374"/>
                  </a:lnTo>
                  <a:lnTo>
                    <a:pt x="12268" y="2136"/>
                  </a:lnTo>
                  <a:lnTo>
                    <a:pt x="10905" y="1741"/>
                  </a:lnTo>
                  <a:lnTo>
                    <a:pt x="9856" y="633"/>
                  </a:lnTo>
                  <a:lnTo>
                    <a:pt x="8179" y="0"/>
                  </a:lnTo>
                  <a:lnTo>
                    <a:pt x="6501" y="237"/>
                  </a:lnTo>
                  <a:lnTo>
                    <a:pt x="4928" y="870"/>
                  </a:lnTo>
                  <a:lnTo>
                    <a:pt x="1153" y="1741"/>
                  </a:lnTo>
                </a:path>
              </a:pathLst>
            </a:custGeom>
            <a:noFill/>
            <a:ln w="12700" cap="flat">
              <a:solidFill>
                <a:srgbClr val="000000"/>
              </a:solidFill>
              <a:prstDash val="solid"/>
              <a:round/>
            </a:ln>
            <a:effectLst/>
          </p:spPr>
          <p:txBody>
            <a:bodyPr wrap="square" lIns="25717" tIns="25717" rIns="25717" bIns="25717" numCol="1" anchor="t">
              <a:noAutofit/>
            </a:bodyPr>
            <a:lstStyle/>
            <a:p>
              <a:endParaRPr sz="1000"/>
            </a:p>
          </p:txBody>
        </p:sp>
        <p:sp>
          <p:nvSpPr>
            <p:cNvPr id="78" name="Shape 135">
              <a:extLst>
                <a:ext uri="{FF2B5EF4-FFF2-40B4-BE49-F238E27FC236}">
                  <a16:creationId xmlns:a16="http://schemas.microsoft.com/office/drawing/2014/main" id="{C954EAA6-3176-42B8-A764-18B4526C72DD}"/>
                </a:ext>
              </a:extLst>
            </p:cNvPr>
            <p:cNvSpPr/>
            <p:nvPr/>
          </p:nvSpPr>
          <p:spPr>
            <a:xfrm>
              <a:off x="2986981" y="1165324"/>
              <a:ext cx="351607" cy="167434"/>
            </a:xfrm>
            <a:custGeom>
              <a:avLst/>
              <a:gdLst/>
              <a:ahLst/>
              <a:cxnLst>
                <a:cxn ang="0">
                  <a:pos x="wd2" y="hd2"/>
                </a:cxn>
                <a:cxn ang="5400000">
                  <a:pos x="wd2" y="hd2"/>
                </a:cxn>
                <a:cxn ang="10800000">
                  <a:pos x="wd2" y="hd2"/>
                </a:cxn>
                <a:cxn ang="16200000">
                  <a:pos x="wd2" y="hd2"/>
                </a:cxn>
              </a:cxnLst>
              <a:rect l="0" t="0" r="r" b="b"/>
              <a:pathLst>
                <a:path w="21600" h="21600" extrusionOk="0">
                  <a:moveTo>
                    <a:pt x="1678" y="0"/>
                  </a:moveTo>
                  <a:lnTo>
                    <a:pt x="3093" y="3355"/>
                  </a:lnTo>
                  <a:lnTo>
                    <a:pt x="3670" y="6606"/>
                  </a:lnTo>
                  <a:lnTo>
                    <a:pt x="4876" y="6920"/>
                  </a:lnTo>
                  <a:lnTo>
                    <a:pt x="6082" y="8388"/>
                  </a:lnTo>
                  <a:lnTo>
                    <a:pt x="8441" y="7969"/>
                  </a:lnTo>
                  <a:lnTo>
                    <a:pt x="9647" y="6082"/>
                  </a:lnTo>
                  <a:lnTo>
                    <a:pt x="10852" y="5452"/>
                  </a:lnTo>
                  <a:lnTo>
                    <a:pt x="12006" y="4299"/>
                  </a:lnTo>
                  <a:lnTo>
                    <a:pt x="13264" y="3775"/>
                  </a:lnTo>
                  <a:lnTo>
                    <a:pt x="14470" y="4718"/>
                  </a:lnTo>
                  <a:lnTo>
                    <a:pt x="16148" y="4718"/>
                  </a:lnTo>
                  <a:lnTo>
                    <a:pt x="18979" y="8808"/>
                  </a:lnTo>
                  <a:lnTo>
                    <a:pt x="20814" y="12373"/>
                  </a:lnTo>
                  <a:lnTo>
                    <a:pt x="21390" y="13317"/>
                  </a:lnTo>
                  <a:lnTo>
                    <a:pt x="21600" y="14260"/>
                  </a:lnTo>
                  <a:lnTo>
                    <a:pt x="21390" y="14575"/>
                  </a:lnTo>
                  <a:lnTo>
                    <a:pt x="20394" y="15099"/>
                  </a:lnTo>
                  <a:lnTo>
                    <a:pt x="20394" y="16462"/>
                  </a:lnTo>
                  <a:lnTo>
                    <a:pt x="20971" y="18350"/>
                  </a:lnTo>
                  <a:lnTo>
                    <a:pt x="20971" y="20027"/>
                  </a:lnTo>
                  <a:lnTo>
                    <a:pt x="20604" y="21495"/>
                  </a:lnTo>
                  <a:lnTo>
                    <a:pt x="19817" y="21285"/>
                  </a:lnTo>
                  <a:lnTo>
                    <a:pt x="18821" y="20132"/>
                  </a:lnTo>
                  <a:lnTo>
                    <a:pt x="17563" y="20132"/>
                  </a:lnTo>
                  <a:lnTo>
                    <a:pt x="17406" y="18350"/>
                  </a:lnTo>
                  <a:lnTo>
                    <a:pt x="17511" y="16043"/>
                  </a:lnTo>
                  <a:lnTo>
                    <a:pt x="18140" y="14260"/>
                  </a:lnTo>
                  <a:lnTo>
                    <a:pt x="18612" y="13317"/>
                  </a:lnTo>
                  <a:lnTo>
                    <a:pt x="18612" y="12897"/>
                  </a:lnTo>
                  <a:lnTo>
                    <a:pt x="17773" y="11429"/>
                  </a:lnTo>
                  <a:lnTo>
                    <a:pt x="15781" y="10276"/>
                  </a:lnTo>
                  <a:lnTo>
                    <a:pt x="15151" y="9227"/>
                  </a:lnTo>
                  <a:lnTo>
                    <a:pt x="13788" y="8388"/>
                  </a:lnTo>
                  <a:lnTo>
                    <a:pt x="12792" y="7969"/>
                  </a:lnTo>
                  <a:lnTo>
                    <a:pt x="12478" y="8388"/>
                  </a:lnTo>
                  <a:lnTo>
                    <a:pt x="12216" y="10276"/>
                  </a:lnTo>
                  <a:lnTo>
                    <a:pt x="12006" y="11429"/>
                  </a:lnTo>
                  <a:lnTo>
                    <a:pt x="10643" y="12373"/>
                  </a:lnTo>
                  <a:lnTo>
                    <a:pt x="10328" y="13841"/>
                  </a:lnTo>
                  <a:lnTo>
                    <a:pt x="11429" y="16672"/>
                  </a:lnTo>
                  <a:lnTo>
                    <a:pt x="11586" y="19083"/>
                  </a:lnTo>
                  <a:lnTo>
                    <a:pt x="11062" y="20866"/>
                  </a:lnTo>
                  <a:lnTo>
                    <a:pt x="9751" y="21600"/>
                  </a:lnTo>
                  <a:lnTo>
                    <a:pt x="8755" y="19713"/>
                  </a:lnTo>
                  <a:lnTo>
                    <a:pt x="7864" y="16462"/>
                  </a:lnTo>
                  <a:lnTo>
                    <a:pt x="7025" y="16462"/>
                  </a:lnTo>
                  <a:lnTo>
                    <a:pt x="6711" y="16882"/>
                  </a:lnTo>
                  <a:lnTo>
                    <a:pt x="5295" y="13736"/>
                  </a:lnTo>
                  <a:lnTo>
                    <a:pt x="3880" y="11429"/>
                  </a:lnTo>
                  <a:lnTo>
                    <a:pt x="3303" y="11429"/>
                  </a:lnTo>
                  <a:lnTo>
                    <a:pt x="2045" y="12373"/>
                  </a:lnTo>
                  <a:lnTo>
                    <a:pt x="1311" y="13736"/>
                  </a:lnTo>
                  <a:lnTo>
                    <a:pt x="734" y="14260"/>
                  </a:lnTo>
                  <a:lnTo>
                    <a:pt x="262" y="13317"/>
                  </a:lnTo>
                  <a:lnTo>
                    <a:pt x="0" y="10590"/>
                  </a:lnTo>
                  <a:lnTo>
                    <a:pt x="210" y="8388"/>
                  </a:lnTo>
                  <a:lnTo>
                    <a:pt x="472" y="7550"/>
                  </a:lnTo>
                  <a:lnTo>
                    <a:pt x="944" y="6920"/>
                  </a:lnTo>
                  <a:lnTo>
                    <a:pt x="944" y="5452"/>
                  </a:lnTo>
                  <a:lnTo>
                    <a:pt x="262" y="3775"/>
                  </a:lnTo>
                  <a:lnTo>
                    <a:pt x="1363" y="734"/>
                  </a:lnTo>
                  <a:lnTo>
                    <a:pt x="1678" y="0"/>
                  </a:lnTo>
                  <a:close/>
                </a:path>
              </a:pathLst>
            </a:custGeom>
            <a:solidFill>
              <a:srgbClr val="00FFFF"/>
            </a:solidFill>
            <a:ln w="12700" cap="flat">
              <a:noFill/>
              <a:miter lim="400000"/>
            </a:ln>
            <a:effectLst/>
          </p:spPr>
          <p:txBody>
            <a:bodyPr wrap="square" lIns="25717" tIns="25717" rIns="25717" bIns="25717" numCol="1" anchor="t">
              <a:noAutofit/>
            </a:bodyPr>
            <a:lstStyle/>
            <a:p>
              <a:endParaRPr sz="1000"/>
            </a:p>
          </p:txBody>
        </p:sp>
        <p:sp>
          <p:nvSpPr>
            <p:cNvPr id="79" name="Shape 136">
              <a:extLst>
                <a:ext uri="{FF2B5EF4-FFF2-40B4-BE49-F238E27FC236}">
                  <a16:creationId xmlns:a16="http://schemas.microsoft.com/office/drawing/2014/main" id="{F2B8AC39-D582-4D55-B9A3-12DB7FBD26C4}"/>
                </a:ext>
              </a:extLst>
            </p:cNvPr>
            <p:cNvSpPr/>
            <p:nvPr/>
          </p:nvSpPr>
          <p:spPr>
            <a:xfrm>
              <a:off x="2986980" y="1165324"/>
              <a:ext cx="362770" cy="167434"/>
            </a:xfrm>
            <a:custGeom>
              <a:avLst/>
              <a:gdLst/>
              <a:ahLst/>
              <a:cxnLst>
                <a:cxn ang="0">
                  <a:pos x="wd2" y="hd2"/>
                </a:cxn>
                <a:cxn ang="5400000">
                  <a:pos x="wd2" y="hd2"/>
                </a:cxn>
                <a:cxn ang="10800000">
                  <a:pos x="wd2" y="hd2"/>
                </a:cxn>
                <a:cxn ang="16200000">
                  <a:pos x="wd2" y="hd2"/>
                </a:cxn>
              </a:cxnLst>
              <a:rect l="0" t="0" r="r" b="b"/>
              <a:pathLst>
                <a:path w="21600" h="21600" extrusionOk="0">
                  <a:moveTo>
                    <a:pt x="1678" y="0"/>
                  </a:moveTo>
                  <a:lnTo>
                    <a:pt x="3093" y="3355"/>
                  </a:lnTo>
                  <a:lnTo>
                    <a:pt x="3670" y="6606"/>
                  </a:lnTo>
                  <a:lnTo>
                    <a:pt x="4876" y="6920"/>
                  </a:lnTo>
                  <a:lnTo>
                    <a:pt x="6082" y="8388"/>
                  </a:lnTo>
                  <a:lnTo>
                    <a:pt x="8441" y="7969"/>
                  </a:lnTo>
                  <a:lnTo>
                    <a:pt x="9647" y="6082"/>
                  </a:lnTo>
                  <a:lnTo>
                    <a:pt x="10852" y="5452"/>
                  </a:lnTo>
                  <a:lnTo>
                    <a:pt x="12006" y="4299"/>
                  </a:lnTo>
                  <a:lnTo>
                    <a:pt x="13264" y="3775"/>
                  </a:lnTo>
                  <a:lnTo>
                    <a:pt x="14470" y="4718"/>
                  </a:lnTo>
                  <a:lnTo>
                    <a:pt x="16148" y="4718"/>
                  </a:lnTo>
                  <a:lnTo>
                    <a:pt x="18979" y="8808"/>
                  </a:lnTo>
                  <a:lnTo>
                    <a:pt x="20814" y="12373"/>
                  </a:lnTo>
                  <a:lnTo>
                    <a:pt x="21390" y="13317"/>
                  </a:lnTo>
                  <a:lnTo>
                    <a:pt x="21600" y="14260"/>
                  </a:lnTo>
                  <a:lnTo>
                    <a:pt x="21390" y="14575"/>
                  </a:lnTo>
                  <a:lnTo>
                    <a:pt x="20394" y="15099"/>
                  </a:lnTo>
                  <a:lnTo>
                    <a:pt x="20394" y="16462"/>
                  </a:lnTo>
                  <a:lnTo>
                    <a:pt x="20971" y="18350"/>
                  </a:lnTo>
                  <a:lnTo>
                    <a:pt x="20971" y="20027"/>
                  </a:lnTo>
                  <a:lnTo>
                    <a:pt x="20604" y="21495"/>
                  </a:lnTo>
                  <a:lnTo>
                    <a:pt x="19817" y="21285"/>
                  </a:lnTo>
                  <a:lnTo>
                    <a:pt x="18821" y="20132"/>
                  </a:lnTo>
                  <a:lnTo>
                    <a:pt x="17563" y="20132"/>
                  </a:lnTo>
                  <a:lnTo>
                    <a:pt x="17406" y="18350"/>
                  </a:lnTo>
                  <a:lnTo>
                    <a:pt x="17511" y="16043"/>
                  </a:lnTo>
                  <a:lnTo>
                    <a:pt x="18140" y="14260"/>
                  </a:lnTo>
                  <a:lnTo>
                    <a:pt x="18612" y="13317"/>
                  </a:lnTo>
                  <a:lnTo>
                    <a:pt x="18612" y="12897"/>
                  </a:lnTo>
                  <a:lnTo>
                    <a:pt x="17773" y="11429"/>
                  </a:lnTo>
                  <a:lnTo>
                    <a:pt x="15781" y="10276"/>
                  </a:lnTo>
                  <a:lnTo>
                    <a:pt x="15151" y="9227"/>
                  </a:lnTo>
                  <a:lnTo>
                    <a:pt x="13788" y="8388"/>
                  </a:lnTo>
                  <a:lnTo>
                    <a:pt x="12792" y="7969"/>
                  </a:lnTo>
                  <a:lnTo>
                    <a:pt x="12478" y="8388"/>
                  </a:lnTo>
                  <a:lnTo>
                    <a:pt x="12216" y="10276"/>
                  </a:lnTo>
                  <a:lnTo>
                    <a:pt x="12006" y="11429"/>
                  </a:lnTo>
                  <a:lnTo>
                    <a:pt x="10643" y="12373"/>
                  </a:lnTo>
                  <a:lnTo>
                    <a:pt x="10328" y="13841"/>
                  </a:lnTo>
                  <a:lnTo>
                    <a:pt x="11429" y="16672"/>
                  </a:lnTo>
                  <a:lnTo>
                    <a:pt x="11586" y="19083"/>
                  </a:lnTo>
                  <a:lnTo>
                    <a:pt x="11062" y="20866"/>
                  </a:lnTo>
                  <a:lnTo>
                    <a:pt x="9751" y="21600"/>
                  </a:lnTo>
                  <a:lnTo>
                    <a:pt x="8755" y="19713"/>
                  </a:lnTo>
                  <a:lnTo>
                    <a:pt x="7864" y="16462"/>
                  </a:lnTo>
                  <a:lnTo>
                    <a:pt x="7025" y="16462"/>
                  </a:lnTo>
                  <a:lnTo>
                    <a:pt x="6711" y="16882"/>
                  </a:lnTo>
                  <a:lnTo>
                    <a:pt x="5295" y="13736"/>
                  </a:lnTo>
                  <a:lnTo>
                    <a:pt x="3880" y="11429"/>
                  </a:lnTo>
                  <a:lnTo>
                    <a:pt x="3303" y="11429"/>
                  </a:lnTo>
                  <a:lnTo>
                    <a:pt x="2045" y="12373"/>
                  </a:lnTo>
                  <a:lnTo>
                    <a:pt x="1311" y="13736"/>
                  </a:lnTo>
                  <a:lnTo>
                    <a:pt x="734" y="14260"/>
                  </a:lnTo>
                  <a:lnTo>
                    <a:pt x="262" y="13317"/>
                  </a:lnTo>
                  <a:lnTo>
                    <a:pt x="0" y="10590"/>
                  </a:lnTo>
                  <a:lnTo>
                    <a:pt x="210" y="8388"/>
                  </a:lnTo>
                  <a:lnTo>
                    <a:pt x="472" y="7550"/>
                  </a:lnTo>
                  <a:lnTo>
                    <a:pt x="944" y="6920"/>
                  </a:lnTo>
                  <a:lnTo>
                    <a:pt x="944" y="5452"/>
                  </a:lnTo>
                  <a:lnTo>
                    <a:pt x="262" y="3775"/>
                  </a:lnTo>
                  <a:lnTo>
                    <a:pt x="1363" y="734"/>
                  </a:lnTo>
                  <a:lnTo>
                    <a:pt x="1678" y="0"/>
                  </a:lnTo>
                </a:path>
              </a:pathLst>
            </a:custGeom>
            <a:noFill/>
            <a:ln w="3175" cap="flat">
              <a:solidFill>
                <a:srgbClr val="000000"/>
              </a:solidFill>
              <a:prstDash val="solid"/>
              <a:round/>
            </a:ln>
            <a:effectLst/>
          </p:spPr>
          <p:txBody>
            <a:bodyPr wrap="square" lIns="25717" tIns="25717" rIns="25717" bIns="25717" numCol="1" anchor="t">
              <a:noAutofit/>
            </a:bodyPr>
            <a:lstStyle/>
            <a:p>
              <a:endParaRPr sz="1000"/>
            </a:p>
          </p:txBody>
        </p:sp>
        <p:sp>
          <p:nvSpPr>
            <p:cNvPr id="80" name="Shape 137">
              <a:extLst>
                <a:ext uri="{FF2B5EF4-FFF2-40B4-BE49-F238E27FC236}">
                  <a16:creationId xmlns:a16="http://schemas.microsoft.com/office/drawing/2014/main" id="{69D9C22F-DC92-4B57-894C-C716C9F16ABB}"/>
                </a:ext>
              </a:extLst>
            </p:cNvPr>
            <p:cNvSpPr/>
            <p:nvPr/>
          </p:nvSpPr>
          <p:spPr>
            <a:xfrm>
              <a:off x="3442482" y="719954"/>
              <a:ext cx="170782" cy="112739"/>
            </a:xfrm>
            <a:custGeom>
              <a:avLst/>
              <a:gdLst/>
              <a:ahLst/>
              <a:cxnLst>
                <a:cxn ang="0">
                  <a:pos x="wd2" y="hd2"/>
                </a:cxn>
                <a:cxn ang="5400000">
                  <a:pos x="wd2" y="hd2"/>
                </a:cxn>
                <a:cxn ang="10800000">
                  <a:pos x="wd2" y="hd2"/>
                </a:cxn>
                <a:cxn ang="16200000">
                  <a:pos x="wd2" y="hd2"/>
                </a:cxn>
              </a:cxnLst>
              <a:rect l="0" t="0" r="r" b="b"/>
              <a:pathLst>
                <a:path w="21600" h="21600" extrusionOk="0">
                  <a:moveTo>
                    <a:pt x="19169" y="455"/>
                  </a:moveTo>
                  <a:lnTo>
                    <a:pt x="15522" y="909"/>
                  </a:lnTo>
                  <a:lnTo>
                    <a:pt x="11595" y="0"/>
                  </a:lnTo>
                  <a:lnTo>
                    <a:pt x="9444" y="0"/>
                  </a:lnTo>
                  <a:lnTo>
                    <a:pt x="8416" y="1251"/>
                  </a:lnTo>
                  <a:lnTo>
                    <a:pt x="8416" y="2842"/>
                  </a:lnTo>
                  <a:lnTo>
                    <a:pt x="8790" y="3979"/>
                  </a:lnTo>
                  <a:lnTo>
                    <a:pt x="9912" y="5343"/>
                  </a:lnTo>
                  <a:lnTo>
                    <a:pt x="12343" y="6480"/>
                  </a:lnTo>
                  <a:lnTo>
                    <a:pt x="13839" y="8981"/>
                  </a:lnTo>
                  <a:lnTo>
                    <a:pt x="13839" y="10800"/>
                  </a:lnTo>
                  <a:lnTo>
                    <a:pt x="13371" y="11255"/>
                  </a:lnTo>
                  <a:lnTo>
                    <a:pt x="9912" y="10800"/>
                  </a:lnTo>
                  <a:lnTo>
                    <a:pt x="7013" y="10345"/>
                  </a:lnTo>
                  <a:lnTo>
                    <a:pt x="4488" y="9891"/>
                  </a:lnTo>
                  <a:lnTo>
                    <a:pt x="1964" y="9891"/>
                  </a:lnTo>
                  <a:lnTo>
                    <a:pt x="935" y="10800"/>
                  </a:lnTo>
                  <a:lnTo>
                    <a:pt x="374" y="13756"/>
                  </a:lnTo>
                  <a:lnTo>
                    <a:pt x="374" y="14665"/>
                  </a:lnTo>
                  <a:lnTo>
                    <a:pt x="0" y="15234"/>
                  </a:lnTo>
                  <a:lnTo>
                    <a:pt x="935" y="16143"/>
                  </a:lnTo>
                  <a:lnTo>
                    <a:pt x="1403" y="16712"/>
                  </a:lnTo>
                  <a:lnTo>
                    <a:pt x="9912" y="17735"/>
                  </a:lnTo>
                  <a:lnTo>
                    <a:pt x="12623" y="18303"/>
                  </a:lnTo>
                  <a:lnTo>
                    <a:pt x="15522" y="17166"/>
                  </a:lnTo>
                  <a:lnTo>
                    <a:pt x="17673" y="17166"/>
                  </a:lnTo>
                  <a:lnTo>
                    <a:pt x="19543" y="19440"/>
                  </a:lnTo>
                  <a:lnTo>
                    <a:pt x="21132" y="21600"/>
                  </a:lnTo>
                  <a:lnTo>
                    <a:pt x="21600" y="19099"/>
                  </a:lnTo>
                  <a:lnTo>
                    <a:pt x="20384" y="15802"/>
                  </a:lnTo>
                  <a:lnTo>
                    <a:pt x="18701" y="14324"/>
                  </a:lnTo>
                  <a:lnTo>
                    <a:pt x="17953" y="13642"/>
                  </a:lnTo>
                  <a:lnTo>
                    <a:pt x="17953" y="12733"/>
                  </a:lnTo>
                  <a:lnTo>
                    <a:pt x="18701" y="11709"/>
                  </a:lnTo>
                  <a:lnTo>
                    <a:pt x="19730" y="10914"/>
                  </a:lnTo>
                  <a:lnTo>
                    <a:pt x="20010" y="9777"/>
                  </a:lnTo>
                  <a:lnTo>
                    <a:pt x="19356" y="8640"/>
                  </a:lnTo>
                  <a:lnTo>
                    <a:pt x="18514" y="6821"/>
                  </a:lnTo>
                  <a:lnTo>
                    <a:pt x="18982" y="5343"/>
                  </a:lnTo>
                  <a:lnTo>
                    <a:pt x="19730" y="4547"/>
                  </a:lnTo>
                  <a:lnTo>
                    <a:pt x="19823" y="3638"/>
                  </a:lnTo>
                  <a:lnTo>
                    <a:pt x="19823" y="1933"/>
                  </a:lnTo>
                  <a:lnTo>
                    <a:pt x="19169" y="455"/>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81" name="Shape 138">
              <a:extLst>
                <a:ext uri="{FF2B5EF4-FFF2-40B4-BE49-F238E27FC236}">
                  <a16:creationId xmlns:a16="http://schemas.microsoft.com/office/drawing/2014/main" id="{AE2B13FA-2ED1-477F-A93F-81966B05DC18}"/>
                </a:ext>
              </a:extLst>
            </p:cNvPr>
            <p:cNvSpPr/>
            <p:nvPr/>
          </p:nvSpPr>
          <p:spPr>
            <a:xfrm>
              <a:off x="3442482" y="719954"/>
              <a:ext cx="170782" cy="112739"/>
            </a:xfrm>
            <a:custGeom>
              <a:avLst/>
              <a:gdLst/>
              <a:ahLst/>
              <a:cxnLst>
                <a:cxn ang="0">
                  <a:pos x="wd2" y="hd2"/>
                </a:cxn>
                <a:cxn ang="5400000">
                  <a:pos x="wd2" y="hd2"/>
                </a:cxn>
                <a:cxn ang="10800000">
                  <a:pos x="wd2" y="hd2"/>
                </a:cxn>
                <a:cxn ang="16200000">
                  <a:pos x="wd2" y="hd2"/>
                </a:cxn>
              </a:cxnLst>
              <a:rect l="0" t="0" r="r" b="b"/>
              <a:pathLst>
                <a:path w="21600" h="21600" extrusionOk="0">
                  <a:moveTo>
                    <a:pt x="19169" y="455"/>
                  </a:moveTo>
                  <a:lnTo>
                    <a:pt x="15522" y="909"/>
                  </a:lnTo>
                  <a:lnTo>
                    <a:pt x="11595" y="0"/>
                  </a:lnTo>
                  <a:lnTo>
                    <a:pt x="9444" y="0"/>
                  </a:lnTo>
                  <a:lnTo>
                    <a:pt x="8416" y="1251"/>
                  </a:lnTo>
                  <a:lnTo>
                    <a:pt x="8416" y="2842"/>
                  </a:lnTo>
                  <a:lnTo>
                    <a:pt x="8790" y="3979"/>
                  </a:lnTo>
                  <a:lnTo>
                    <a:pt x="9912" y="5343"/>
                  </a:lnTo>
                  <a:lnTo>
                    <a:pt x="12343" y="6480"/>
                  </a:lnTo>
                  <a:lnTo>
                    <a:pt x="13839" y="8981"/>
                  </a:lnTo>
                  <a:lnTo>
                    <a:pt x="13839" y="10800"/>
                  </a:lnTo>
                  <a:lnTo>
                    <a:pt x="13371" y="11255"/>
                  </a:lnTo>
                  <a:lnTo>
                    <a:pt x="9912" y="10800"/>
                  </a:lnTo>
                  <a:lnTo>
                    <a:pt x="7013" y="10345"/>
                  </a:lnTo>
                  <a:lnTo>
                    <a:pt x="4488" y="9891"/>
                  </a:lnTo>
                  <a:lnTo>
                    <a:pt x="1964" y="9891"/>
                  </a:lnTo>
                  <a:lnTo>
                    <a:pt x="935" y="10800"/>
                  </a:lnTo>
                  <a:lnTo>
                    <a:pt x="374" y="13756"/>
                  </a:lnTo>
                  <a:lnTo>
                    <a:pt x="374" y="14665"/>
                  </a:lnTo>
                  <a:lnTo>
                    <a:pt x="0" y="15234"/>
                  </a:lnTo>
                  <a:lnTo>
                    <a:pt x="935" y="16143"/>
                  </a:lnTo>
                  <a:lnTo>
                    <a:pt x="1403" y="16712"/>
                  </a:lnTo>
                  <a:lnTo>
                    <a:pt x="9912" y="17735"/>
                  </a:lnTo>
                  <a:lnTo>
                    <a:pt x="12623" y="18303"/>
                  </a:lnTo>
                  <a:lnTo>
                    <a:pt x="15522" y="17166"/>
                  </a:lnTo>
                  <a:lnTo>
                    <a:pt x="17673" y="17166"/>
                  </a:lnTo>
                  <a:lnTo>
                    <a:pt x="19543" y="19440"/>
                  </a:lnTo>
                  <a:lnTo>
                    <a:pt x="21132" y="21600"/>
                  </a:lnTo>
                  <a:lnTo>
                    <a:pt x="21600" y="19099"/>
                  </a:lnTo>
                  <a:lnTo>
                    <a:pt x="20384" y="15802"/>
                  </a:lnTo>
                  <a:lnTo>
                    <a:pt x="18701" y="14324"/>
                  </a:lnTo>
                  <a:lnTo>
                    <a:pt x="17953" y="13642"/>
                  </a:lnTo>
                  <a:lnTo>
                    <a:pt x="17953" y="12733"/>
                  </a:lnTo>
                  <a:lnTo>
                    <a:pt x="18701" y="11709"/>
                  </a:lnTo>
                  <a:lnTo>
                    <a:pt x="19730" y="10914"/>
                  </a:lnTo>
                  <a:lnTo>
                    <a:pt x="20010" y="9777"/>
                  </a:lnTo>
                  <a:lnTo>
                    <a:pt x="19356" y="8640"/>
                  </a:lnTo>
                  <a:lnTo>
                    <a:pt x="18514" y="6821"/>
                  </a:lnTo>
                  <a:lnTo>
                    <a:pt x="18982" y="5343"/>
                  </a:lnTo>
                  <a:lnTo>
                    <a:pt x="19730" y="4547"/>
                  </a:lnTo>
                  <a:lnTo>
                    <a:pt x="19823" y="3638"/>
                  </a:lnTo>
                  <a:lnTo>
                    <a:pt x="19823" y="1933"/>
                  </a:lnTo>
                  <a:lnTo>
                    <a:pt x="19169" y="455"/>
                  </a:lnTo>
                </a:path>
              </a:pathLst>
            </a:custGeom>
            <a:noFill/>
            <a:ln w="12700" cap="flat">
              <a:solidFill>
                <a:srgbClr val="FFFF00"/>
              </a:solidFill>
              <a:prstDash val="solid"/>
              <a:round/>
            </a:ln>
            <a:effectLst/>
          </p:spPr>
          <p:txBody>
            <a:bodyPr wrap="square" lIns="25717" tIns="25717" rIns="25717" bIns="25717" numCol="1" anchor="t">
              <a:noAutofit/>
            </a:bodyPr>
            <a:lstStyle/>
            <a:p>
              <a:endParaRPr sz="1000"/>
            </a:p>
          </p:txBody>
        </p:sp>
        <p:sp>
          <p:nvSpPr>
            <p:cNvPr id="82" name="Shape 139">
              <a:extLst>
                <a:ext uri="{FF2B5EF4-FFF2-40B4-BE49-F238E27FC236}">
                  <a16:creationId xmlns:a16="http://schemas.microsoft.com/office/drawing/2014/main" id="{CA2083C4-B32A-4404-9585-2242B80C98AE}"/>
                </a:ext>
              </a:extLst>
            </p:cNvPr>
            <p:cNvSpPr/>
            <p:nvPr/>
          </p:nvSpPr>
          <p:spPr>
            <a:xfrm>
              <a:off x="3585271" y="719956"/>
              <a:ext cx="158503" cy="99344"/>
            </a:xfrm>
            <a:custGeom>
              <a:avLst/>
              <a:gdLst/>
              <a:ahLst/>
              <a:cxnLst>
                <a:cxn ang="0">
                  <a:pos x="wd2" y="hd2"/>
                </a:cxn>
                <a:cxn ang="5400000">
                  <a:pos x="wd2" y="hd2"/>
                </a:cxn>
                <a:cxn ang="10800000">
                  <a:pos x="wd2" y="hd2"/>
                </a:cxn>
                <a:cxn ang="16200000">
                  <a:pos x="wd2" y="hd2"/>
                </a:cxn>
              </a:cxnLst>
              <a:rect l="0" t="0" r="r" b="b"/>
              <a:pathLst>
                <a:path w="21600" h="21600" extrusionOk="0">
                  <a:moveTo>
                    <a:pt x="1312" y="386"/>
                  </a:moveTo>
                  <a:lnTo>
                    <a:pt x="5753" y="0"/>
                  </a:lnTo>
                  <a:lnTo>
                    <a:pt x="8882" y="1029"/>
                  </a:lnTo>
                  <a:lnTo>
                    <a:pt x="11507" y="2829"/>
                  </a:lnTo>
                  <a:lnTo>
                    <a:pt x="14736" y="3214"/>
                  </a:lnTo>
                  <a:lnTo>
                    <a:pt x="16654" y="3986"/>
                  </a:lnTo>
                  <a:lnTo>
                    <a:pt x="17260" y="4886"/>
                  </a:lnTo>
                  <a:lnTo>
                    <a:pt x="17361" y="6814"/>
                  </a:lnTo>
                  <a:lnTo>
                    <a:pt x="15342" y="7971"/>
                  </a:lnTo>
                  <a:lnTo>
                    <a:pt x="15342" y="9900"/>
                  </a:lnTo>
                  <a:lnTo>
                    <a:pt x="18168" y="9900"/>
                  </a:lnTo>
                  <a:lnTo>
                    <a:pt x="20490" y="8871"/>
                  </a:lnTo>
                  <a:lnTo>
                    <a:pt x="21600" y="10671"/>
                  </a:lnTo>
                  <a:lnTo>
                    <a:pt x="21600" y="13243"/>
                  </a:lnTo>
                  <a:lnTo>
                    <a:pt x="20692" y="14400"/>
                  </a:lnTo>
                  <a:lnTo>
                    <a:pt x="16957" y="14914"/>
                  </a:lnTo>
                  <a:lnTo>
                    <a:pt x="11607" y="14400"/>
                  </a:lnTo>
                  <a:lnTo>
                    <a:pt x="9589" y="15429"/>
                  </a:lnTo>
                  <a:lnTo>
                    <a:pt x="5955" y="16200"/>
                  </a:lnTo>
                  <a:lnTo>
                    <a:pt x="4239" y="18257"/>
                  </a:lnTo>
                  <a:lnTo>
                    <a:pt x="3936" y="21600"/>
                  </a:lnTo>
                  <a:lnTo>
                    <a:pt x="2624" y="17871"/>
                  </a:lnTo>
                  <a:lnTo>
                    <a:pt x="807" y="16200"/>
                  </a:lnTo>
                  <a:lnTo>
                    <a:pt x="0" y="15429"/>
                  </a:lnTo>
                  <a:lnTo>
                    <a:pt x="0" y="14400"/>
                  </a:lnTo>
                  <a:lnTo>
                    <a:pt x="807" y="13243"/>
                  </a:lnTo>
                  <a:lnTo>
                    <a:pt x="1918" y="12343"/>
                  </a:lnTo>
                  <a:lnTo>
                    <a:pt x="2221" y="10800"/>
                  </a:lnTo>
                  <a:lnTo>
                    <a:pt x="1514" y="9643"/>
                  </a:lnTo>
                  <a:lnTo>
                    <a:pt x="606" y="7714"/>
                  </a:lnTo>
                  <a:lnTo>
                    <a:pt x="1110" y="6043"/>
                  </a:lnTo>
                  <a:lnTo>
                    <a:pt x="1918" y="5143"/>
                  </a:lnTo>
                  <a:lnTo>
                    <a:pt x="2019" y="3986"/>
                  </a:lnTo>
                  <a:lnTo>
                    <a:pt x="2019" y="2186"/>
                  </a:lnTo>
                  <a:lnTo>
                    <a:pt x="1312" y="386"/>
                  </a:lnTo>
                  <a:close/>
                </a:path>
              </a:pathLst>
            </a:custGeom>
            <a:solidFill>
              <a:srgbClr val="AAAAAA"/>
            </a:solidFill>
            <a:ln w="12700" cap="flat">
              <a:noFill/>
              <a:miter lim="400000"/>
            </a:ln>
            <a:effectLst/>
          </p:spPr>
          <p:txBody>
            <a:bodyPr wrap="square" lIns="25717" tIns="25717" rIns="25717" bIns="25717" numCol="1" anchor="t">
              <a:noAutofit/>
            </a:bodyPr>
            <a:lstStyle/>
            <a:p>
              <a:endParaRPr sz="1000"/>
            </a:p>
          </p:txBody>
        </p:sp>
        <p:sp>
          <p:nvSpPr>
            <p:cNvPr id="83" name="Shape 140">
              <a:extLst>
                <a:ext uri="{FF2B5EF4-FFF2-40B4-BE49-F238E27FC236}">
                  <a16:creationId xmlns:a16="http://schemas.microsoft.com/office/drawing/2014/main" id="{0033292C-C384-43A0-82C2-2D4273E83922}"/>
                </a:ext>
              </a:extLst>
            </p:cNvPr>
            <p:cNvSpPr/>
            <p:nvPr/>
          </p:nvSpPr>
          <p:spPr>
            <a:xfrm>
              <a:off x="3585271" y="719956"/>
              <a:ext cx="158503" cy="99344"/>
            </a:xfrm>
            <a:custGeom>
              <a:avLst/>
              <a:gdLst/>
              <a:ahLst/>
              <a:cxnLst>
                <a:cxn ang="0">
                  <a:pos x="wd2" y="hd2"/>
                </a:cxn>
                <a:cxn ang="5400000">
                  <a:pos x="wd2" y="hd2"/>
                </a:cxn>
                <a:cxn ang="10800000">
                  <a:pos x="wd2" y="hd2"/>
                </a:cxn>
                <a:cxn ang="16200000">
                  <a:pos x="wd2" y="hd2"/>
                </a:cxn>
              </a:cxnLst>
              <a:rect l="0" t="0" r="r" b="b"/>
              <a:pathLst>
                <a:path w="21600" h="21600" extrusionOk="0">
                  <a:moveTo>
                    <a:pt x="1312" y="386"/>
                  </a:moveTo>
                  <a:lnTo>
                    <a:pt x="5753" y="0"/>
                  </a:lnTo>
                  <a:lnTo>
                    <a:pt x="8882" y="1029"/>
                  </a:lnTo>
                  <a:lnTo>
                    <a:pt x="11507" y="2829"/>
                  </a:lnTo>
                  <a:lnTo>
                    <a:pt x="14736" y="3214"/>
                  </a:lnTo>
                  <a:lnTo>
                    <a:pt x="16654" y="3986"/>
                  </a:lnTo>
                  <a:lnTo>
                    <a:pt x="17260" y="4886"/>
                  </a:lnTo>
                  <a:lnTo>
                    <a:pt x="17361" y="6814"/>
                  </a:lnTo>
                  <a:lnTo>
                    <a:pt x="15342" y="7971"/>
                  </a:lnTo>
                  <a:lnTo>
                    <a:pt x="15342" y="9900"/>
                  </a:lnTo>
                  <a:lnTo>
                    <a:pt x="18168" y="9900"/>
                  </a:lnTo>
                  <a:lnTo>
                    <a:pt x="20490" y="8871"/>
                  </a:lnTo>
                  <a:lnTo>
                    <a:pt x="21600" y="10671"/>
                  </a:lnTo>
                  <a:lnTo>
                    <a:pt x="21600" y="13243"/>
                  </a:lnTo>
                  <a:lnTo>
                    <a:pt x="20692" y="14400"/>
                  </a:lnTo>
                  <a:lnTo>
                    <a:pt x="16957" y="14914"/>
                  </a:lnTo>
                  <a:lnTo>
                    <a:pt x="11607" y="14400"/>
                  </a:lnTo>
                  <a:lnTo>
                    <a:pt x="9589" y="15429"/>
                  </a:lnTo>
                  <a:lnTo>
                    <a:pt x="5955" y="16200"/>
                  </a:lnTo>
                  <a:lnTo>
                    <a:pt x="4239" y="18257"/>
                  </a:lnTo>
                  <a:lnTo>
                    <a:pt x="3936" y="21600"/>
                  </a:lnTo>
                  <a:lnTo>
                    <a:pt x="2624" y="17871"/>
                  </a:lnTo>
                  <a:lnTo>
                    <a:pt x="807" y="16200"/>
                  </a:lnTo>
                  <a:lnTo>
                    <a:pt x="0" y="15429"/>
                  </a:lnTo>
                  <a:lnTo>
                    <a:pt x="0" y="14400"/>
                  </a:lnTo>
                  <a:lnTo>
                    <a:pt x="807" y="13243"/>
                  </a:lnTo>
                  <a:lnTo>
                    <a:pt x="1918" y="12343"/>
                  </a:lnTo>
                  <a:lnTo>
                    <a:pt x="2221" y="10800"/>
                  </a:lnTo>
                  <a:lnTo>
                    <a:pt x="1514" y="9643"/>
                  </a:lnTo>
                  <a:lnTo>
                    <a:pt x="606" y="7714"/>
                  </a:lnTo>
                  <a:lnTo>
                    <a:pt x="1110" y="6043"/>
                  </a:lnTo>
                  <a:lnTo>
                    <a:pt x="1918" y="5143"/>
                  </a:lnTo>
                  <a:lnTo>
                    <a:pt x="2019" y="3986"/>
                  </a:lnTo>
                  <a:lnTo>
                    <a:pt x="2019" y="2186"/>
                  </a:lnTo>
                  <a:lnTo>
                    <a:pt x="1312" y="386"/>
                  </a:lnTo>
                </a:path>
              </a:pathLst>
            </a:custGeom>
            <a:noFill/>
            <a:ln w="12700" cap="flat">
              <a:solidFill>
                <a:srgbClr val="D4D4D4"/>
              </a:solidFill>
              <a:prstDash val="solid"/>
              <a:round/>
            </a:ln>
            <a:effectLst/>
          </p:spPr>
          <p:txBody>
            <a:bodyPr wrap="square" lIns="25717" tIns="25717" rIns="25717" bIns="25717" numCol="1" anchor="t">
              <a:noAutofit/>
            </a:bodyPr>
            <a:lstStyle/>
            <a:p>
              <a:endParaRPr sz="1000"/>
            </a:p>
          </p:txBody>
        </p:sp>
        <p:sp>
          <p:nvSpPr>
            <p:cNvPr id="84" name="Shape 141">
              <a:extLst>
                <a:ext uri="{FF2B5EF4-FFF2-40B4-BE49-F238E27FC236}">
                  <a16:creationId xmlns:a16="http://schemas.microsoft.com/office/drawing/2014/main" id="{DC27F03C-C3F6-4B9F-90B5-C77562149040}"/>
                </a:ext>
              </a:extLst>
            </p:cNvPr>
            <p:cNvSpPr/>
            <p:nvPr/>
          </p:nvSpPr>
          <p:spPr>
            <a:xfrm>
              <a:off x="1778124" y="49113"/>
              <a:ext cx="1074913" cy="852787"/>
            </a:xfrm>
            <a:custGeom>
              <a:avLst/>
              <a:gdLst/>
              <a:ahLst/>
              <a:cxnLst>
                <a:cxn ang="0">
                  <a:pos x="wd2" y="hd2"/>
                </a:cxn>
                <a:cxn ang="5400000">
                  <a:pos x="wd2" y="hd2"/>
                </a:cxn>
                <a:cxn ang="10800000">
                  <a:pos x="wd2" y="hd2"/>
                </a:cxn>
                <a:cxn ang="16200000">
                  <a:pos x="wd2" y="hd2"/>
                </a:cxn>
              </a:cxnLst>
              <a:rect l="0" t="0" r="r" b="b"/>
              <a:pathLst>
                <a:path w="21600" h="21600" extrusionOk="0">
                  <a:moveTo>
                    <a:pt x="13741" y="16874"/>
                  </a:moveTo>
                  <a:lnTo>
                    <a:pt x="13503" y="16197"/>
                  </a:lnTo>
                  <a:lnTo>
                    <a:pt x="13358" y="15841"/>
                  </a:lnTo>
                  <a:lnTo>
                    <a:pt x="13121" y="15437"/>
                  </a:lnTo>
                  <a:lnTo>
                    <a:pt x="12949" y="15188"/>
                  </a:lnTo>
                  <a:lnTo>
                    <a:pt x="12765" y="15081"/>
                  </a:lnTo>
                  <a:lnTo>
                    <a:pt x="12804" y="14653"/>
                  </a:lnTo>
                  <a:lnTo>
                    <a:pt x="12765" y="14095"/>
                  </a:lnTo>
                  <a:lnTo>
                    <a:pt x="12633" y="14000"/>
                  </a:lnTo>
                  <a:lnTo>
                    <a:pt x="12435" y="13739"/>
                  </a:lnTo>
                  <a:lnTo>
                    <a:pt x="12462" y="13430"/>
                  </a:lnTo>
                  <a:lnTo>
                    <a:pt x="12607" y="13145"/>
                  </a:lnTo>
                  <a:lnTo>
                    <a:pt x="12607" y="12350"/>
                  </a:lnTo>
                  <a:lnTo>
                    <a:pt x="12673" y="11507"/>
                  </a:lnTo>
                  <a:lnTo>
                    <a:pt x="12870" y="10889"/>
                  </a:lnTo>
                  <a:lnTo>
                    <a:pt x="13266" y="10462"/>
                  </a:lnTo>
                  <a:lnTo>
                    <a:pt x="13358" y="10307"/>
                  </a:lnTo>
                  <a:lnTo>
                    <a:pt x="13213" y="10010"/>
                  </a:lnTo>
                  <a:lnTo>
                    <a:pt x="13174" y="9939"/>
                  </a:lnTo>
                  <a:lnTo>
                    <a:pt x="12818" y="9856"/>
                  </a:lnTo>
                  <a:lnTo>
                    <a:pt x="12673" y="9797"/>
                  </a:lnTo>
                  <a:lnTo>
                    <a:pt x="12066" y="9167"/>
                  </a:lnTo>
                  <a:lnTo>
                    <a:pt x="11855" y="8550"/>
                  </a:lnTo>
                  <a:lnTo>
                    <a:pt x="11815" y="8194"/>
                  </a:lnTo>
                  <a:lnTo>
                    <a:pt x="11367" y="6899"/>
                  </a:lnTo>
                  <a:lnTo>
                    <a:pt x="11262" y="6638"/>
                  </a:lnTo>
                  <a:lnTo>
                    <a:pt x="11169" y="6329"/>
                  </a:lnTo>
                  <a:lnTo>
                    <a:pt x="10813" y="5914"/>
                  </a:lnTo>
                  <a:lnTo>
                    <a:pt x="10721" y="5807"/>
                  </a:lnTo>
                  <a:lnTo>
                    <a:pt x="10259" y="5712"/>
                  </a:lnTo>
                  <a:lnTo>
                    <a:pt x="9969" y="5747"/>
                  </a:lnTo>
                  <a:lnTo>
                    <a:pt x="9666" y="6020"/>
                  </a:lnTo>
                  <a:lnTo>
                    <a:pt x="9521" y="6175"/>
                  </a:lnTo>
                  <a:lnTo>
                    <a:pt x="9178" y="6115"/>
                  </a:lnTo>
                  <a:lnTo>
                    <a:pt x="8967" y="5807"/>
                  </a:lnTo>
                  <a:lnTo>
                    <a:pt x="8716" y="5462"/>
                  </a:lnTo>
                  <a:lnTo>
                    <a:pt x="8611" y="5142"/>
                  </a:lnTo>
                  <a:lnTo>
                    <a:pt x="8519" y="4774"/>
                  </a:lnTo>
                  <a:lnTo>
                    <a:pt x="8360" y="4477"/>
                  </a:lnTo>
                  <a:lnTo>
                    <a:pt x="8215" y="4097"/>
                  </a:lnTo>
                  <a:lnTo>
                    <a:pt x="8110" y="3800"/>
                  </a:lnTo>
                  <a:lnTo>
                    <a:pt x="7912" y="3479"/>
                  </a:lnTo>
                  <a:lnTo>
                    <a:pt x="7675" y="3171"/>
                  </a:lnTo>
                  <a:lnTo>
                    <a:pt x="7266" y="2957"/>
                  </a:lnTo>
                  <a:lnTo>
                    <a:pt x="7174" y="2957"/>
                  </a:lnTo>
                  <a:lnTo>
                    <a:pt x="6910" y="2850"/>
                  </a:lnTo>
                  <a:lnTo>
                    <a:pt x="6607" y="2696"/>
                  </a:lnTo>
                  <a:lnTo>
                    <a:pt x="6211" y="2648"/>
                  </a:lnTo>
                  <a:lnTo>
                    <a:pt x="5960" y="2696"/>
                  </a:lnTo>
                  <a:lnTo>
                    <a:pt x="5710" y="3076"/>
                  </a:lnTo>
                  <a:lnTo>
                    <a:pt x="5420" y="3004"/>
                  </a:lnTo>
                  <a:lnTo>
                    <a:pt x="5116" y="2909"/>
                  </a:lnTo>
                  <a:lnTo>
                    <a:pt x="4813" y="2755"/>
                  </a:lnTo>
                  <a:lnTo>
                    <a:pt x="4497" y="2553"/>
                  </a:lnTo>
                  <a:lnTo>
                    <a:pt x="4048" y="2399"/>
                  </a:lnTo>
                  <a:lnTo>
                    <a:pt x="3758" y="2232"/>
                  </a:lnTo>
                  <a:lnTo>
                    <a:pt x="3468" y="2031"/>
                  </a:lnTo>
                  <a:lnTo>
                    <a:pt x="3165" y="1876"/>
                  </a:lnTo>
                  <a:lnTo>
                    <a:pt x="2809" y="1615"/>
                  </a:lnTo>
                  <a:lnTo>
                    <a:pt x="2453" y="1401"/>
                  </a:lnTo>
                  <a:lnTo>
                    <a:pt x="2163" y="1259"/>
                  </a:lnTo>
                  <a:lnTo>
                    <a:pt x="1820" y="879"/>
                  </a:lnTo>
                  <a:lnTo>
                    <a:pt x="1596" y="582"/>
                  </a:lnTo>
                  <a:lnTo>
                    <a:pt x="1451" y="356"/>
                  </a:lnTo>
                  <a:lnTo>
                    <a:pt x="857" y="166"/>
                  </a:lnTo>
                  <a:lnTo>
                    <a:pt x="448" y="59"/>
                  </a:lnTo>
                  <a:lnTo>
                    <a:pt x="53" y="0"/>
                  </a:lnTo>
                  <a:lnTo>
                    <a:pt x="0" y="1259"/>
                  </a:lnTo>
                  <a:lnTo>
                    <a:pt x="105" y="1781"/>
                  </a:lnTo>
                  <a:lnTo>
                    <a:pt x="158" y="2292"/>
                  </a:lnTo>
                  <a:lnTo>
                    <a:pt x="53" y="2850"/>
                  </a:lnTo>
                  <a:lnTo>
                    <a:pt x="290" y="3515"/>
                  </a:lnTo>
                  <a:lnTo>
                    <a:pt x="659" y="4061"/>
                  </a:lnTo>
                  <a:lnTo>
                    <a:pt x="897" y="4322"/>
                  </a:lnTo>
                  <a:lnTo>
                    <a:pt x="989" y="4607"/>
                  </a:lnTo>
                  <a:lnTo>
                    <a:pt x="936" y="4857"/>
                  </a:lnTo>
                  <a:lnTo>
                    <a:pt x="765" y="4999"/>
                  </a:lnTo>
                  <a:lnTo>
                    <a:pt x="316" y="4845"/>
                  </a:lnTo>
                  <a:lnTo>
                    <a:pt x="158" y="4833"/>
                  </a:lnTo>
                  <a:lnTo>
                    <a:pt x="158" y="4869"/>
                  </a:lnTo>
                  <a:lnTo>
                    <a:pt x="448" y="5260"/>
                  </a:lnTo>
                  <a:lnTo>
                    <a:pt x="791" y="5664"/>
                  </a:lnTo>
                  <a:lnTo>
                    <a:pt x="1002" y="6234"/>
                  </a:lnTo>
                  <a:lnTo>
                    <a:pt x="1253" y="6531"/>
                  </a:lnTo>
                  <a:lnTo>
                    <a:pt x="1451" y="7018"/>
                  </a:lnTo>
                  <a:lnTo>
                    <a:pt x="1569" y="7552"/>
                  </a:lnTo>
                  <a:lnTo>
                    <a:pt x="1503" y="8087"/>
                  </a:lnTo>
                  <a:lnTo>
                    <a:pt x="1556" y="8384"/>
                  </a:lnTo>
                  <a:lnTo>
                    <a:pt x="1820" y="8775"/>
                  </a:lnTo>
                  <a:lnTo>
                    <a:pt x="2097" y="9227"/>
                  </a:lnTo>
                  <a:lnTo>
                    <a:pt x="2295" y="9559"/>
                  </a:lnTo>
                  <a:lnTo>
                    <a:pt x="2360" y="9939"/>
                  </a:lnTo>
                  <a:lnTo>
                    <a:pt x="2532" y="10497"/>
                  </a:lnTo>
                  <a:lnTo>
                    <a:pt x="2716" y="10675"/>
                  </a:lnTo>
                  <a:lnTo>
                    <a:pt x="3007" y="10628"/>
                  </a:lnTo>
                  <a:lnTo>
                    <a:pt x="3152" y="10450"/>
                  </a:lnTo>
                  <a:lnTo>
                    <a:pt x="3073" y="10082"/>
                  </a:lnTo>
                  <a:lnTo>
                    <a:pt x="2901" y="9749"/>
                  </a:lnTo>
                  <a:lnTo>
                    <a:pt x="2756" y="9393"/>
                  </a:lnTo>
                  <a:lnTo>
                    <a:pt x="2440" y="9310"/>
                  </a:lnTo>
                  <a:lnTo>
                    <a:pt x="2400" y="9048"/>
                  </a:lnTo>
                  <a:lnTo>
                    <a:pt x="2571" y="8775"/>
                  </a:lnTo>
                  <a:lnTo>
                    <a:pt x="2532" y="8562"/>
                  </a:lnTo>
                  <a:lnTo>
                    <a:pt x="2400" y="8348"/>
                  </a:lnTo>
                  <a:lnTo>
                    <a:pt x="2413" y="7018"/>
                  </a:lnTo>
                  <a:lnTo>
                    <a:pt x="2347" y="6875"/>
                  </a:lnTo>
                  <a:lnTo>
                    <a:pt x="2281" y="7042"/>
                  </a:lnTo>
                  <a:lnTo>
                    <a:pt x="1938" y="5106"/>
                  </a:lnTo>
                  <a:lnTo>
                    <a:pt x="1820" y="4774"/>
                  </a:lnTo>
                  <a:lnTo>
                    <a:pt x="1279" y="3931"/>
                  </a:lnTo>
                  <a:lnTo>
                    <a:pt x="1121" y="3467"/>
                  </a:lnTo>
                  <a:lnTo>
                    <a:pt x="1042" y="2755"/>
                  </a:lnTo>
                  <a:lnTo>
                    <a:pt x="1174" y="2185"/>
                  </a:lnTo>
                  <a:lnTo>
                    <a:pt x="1147" y="1662"/>
                  </a:lnTo>
                  <a:lnTo>
                    <a:pt x="1305" y="1401"/>
                  </a:lnTo>
                  <a:lnTo>
                    <a:pt x="1556" y="1401"/>
                  </a:lnTo>
                  <a:lnTo>
                    <a:pt x="1727" y="1615"/>
                  </a:lnTo>
                  <a:lnTo>
                    <a:pt x="2360" y="2185"/>
                  </a:lnTo>
                  <a:lnTo>
                    <a:pt x="2360" y="2446"/>
                  </a:lnTo>
                  <a:lnTo>
                    <a:pt x="2215" y="2589"/>
                  </a:lnTo>
                  <a:lnTo>
                    <a:pt x="2360" y="2909"/>
                  </a:lnTo>
                  <a:lnTo>
                    <a:pt x="2308" y="3479"/>
                  </a:lnTo>
                  <a:lnTo>
                    <a:pt x="2440" y="4477"/>
                  </a:lnTo>
                  <a:lnTo>
                    <a:pt x="2651" y="4845"/>
                  </a:lnTo>
                  <a:lnTo>
                    <a:pt x="2796" y="5296"/>
                  </a:lnTo>
                  <a:lnTo>
                    <a:pt x="3297" y="5724"/>
                  </a:lnTo>
                  <a:lnTo>
                    <a:pt x="3363" y="6044"/>
                  </a:lnTo>
                  <a:lnTo>
                    <a:pt x="3257" y="6175"/>
                  </a:lnTo>
                  <a:lnTo>
                    <a:pt x="3442" y="6484"/>
                  </a:lnTo>
                  <a:lnTo>
                    <a:pt x="3613" y="6959"/>
                  </a:lnTo>
                  <a:lnTo>
                    <a:pt x="3903" y="7481"/>
                  </a:lnTo>
                  <a:lnTo>
                    <a:pt x="4048" y="7980"/>
                  </a:lnTo>
                  <a:lnTo>
                    <a:pt x="3903" y="8194"/>
                  </a:lnTo>
                  <a:lnTo>
                    <a:pt x="4365" y="8668"/>
                  </a:lnTo>
                  <a:lnTo>
                    <a:pt x="4760" y="9547"/>
                  </a:lnTo>
                  <a:lnTo>
                    <a:pt x="5116" y="10200"/>
                  </a:lnTo>
                  <a:lnTo>
                    <a:pt x="5420" y="10948"/>
                  </a:lnTo>
                  <a:lnTo>
                    <a:pt x="5578" y="11245"/>
                  </a:lnTo>
                  <a:lnTo>
                    <a:pt x="5802" y="11697"/>
                  </a:lnTo>
                  <a:lnTo>
                    <a:pt x="5908" y="12647"/>
                  </a:lnTo>
                  <a:lnTo>
                    <a:pt x="6119" y="13015"/>
                  </a:lnTo>
                  <a:lnTo>
                    <a:pt x="6211" y="13478"/>
                  </a:lnTo>
                  <a:lnTo>
                    <a:pt x="6171" y="13513"/>
                  </a:lnTo>
                  <a:lnTo>
                    <a:pt x="5855" y="13620"/>
                  </a:lnTo>
                  <a:lnTo>
                    <a:pt x="5710" y="13739"/>
                  </a:lnTo>
                  <a:lnTo>
                    <a:pt x="5710" y="14261"/>
                  </a:lnTo>
                  <a:lnTo>
                    <a:pt x="5960" y="14653"/>
                  </a:lnTo>
                  <a:lnTo>
                    <a:pt x="6171" y="14974"/>
                  </a:lnTo>
                  <a:lnTo>
                    <a:pt x="6567" y="15401"/>
                  </a:lnTo>
                  <a:lnTo>
                    <a:pt x="6870" y="15591"/>
                  </a:lnTo>
                  <a:lnTo>
                    <a:pt x="7015" y="15912"/>
                  </a:lnTo>
                  <a:lnTo>
                    <a:pt x="7371" y="16280"/>
                  </a:lnTo>
                  <a:lnTo>
                    <a:pt x="7714" y="16435"/>
                  </a:lnTo>
                  <a:lnTo>
                    <a:pt x="8110" y="16530"/>
                  </a:lnTo>
                  <a:lnTo>
                    <a:pt x="8360" y="16731"/>
                  </a:lnTo>
                  <a:lnTo>
                    <a:pt x="8664" y="16981"/>
                  </a:lnTo>
                  <a:lnTo>
                    <a:pt x="8967" y="17313"/>
                  </a:lnTo>
                  <a:lnTo>
                    <a:pt x="9270" y="17574"/>
                  </a:lnTo>
                  <a:lnTo>
                    <a:pt x="9402" y="17669"/>
                  </a:lnTo>
                  <a:lnTo>
                    <a:pt x="9719" y="17931"/>
                  </a:lnTo>
                  <a:lnTo>
                    <a:pt x="10035" y="18133"/>
                  </a:lnTo>
                  <a:lnTo>
                    <a:pt x="10312" y="18299"/>
                  </a:lnTo>
                  <a:lnTo>
                    <a:pt x="10760" y="18382"/>
                  </a:lnTo>
                  <a:lnTo>
                    <a:pt x="11222" y="18857"/>
                  </a:lnTo>
                  <a:lnTo>
                    <a:pt x="11670" y="19011"/>
                  </a:lnTo>
                  <a:lnTo>
                    <a:pt x="12119" y="19320"/>
                  </a:lnTo>
                  <a:lnTo>
                    <a:pt x="12567" y="19474"/>
                  </a:lnTo>
                  <a:lnTo>
                    <a:pt x="12923" y="19534"/>
                  </a:lnTo>
                  <a:lnTo>
                    <a:pt x="13319" y="19581"/>
                  </a:lnTo>
                  <a:lnTo>
                    <a:pt x="14070" y="19474"/>
                  </a:lnTo>
                  <a:lnTo>
                    <a:pt x="14426" y="19534"/>
                  </a:lnTo>
                  <a:lnTo>
                    <a:pt x="14611" y="19629"/>
                  </a:lnTo>
                  <a:lnTo>
                    <a:pt x="14967" y="19795"/>
                  </a:lnTo>
                  <a:lnTo>
                    <a:pt x="15178" y="20044"/>
                  </a:lnTo>
                  <a:lnTo>
                    <a:pt x="15481" y="20472"/>
                  </a:lnTo>
                  <a:lnTo>
                    <a:pt x="15719" y="20781"/>
                  </a:lnTo>
                  <a:lnTo>
                    <a:pt x="16035" y="21184"/>
                  </a:lnTo>
                  <a:lnTo>
                    <a:pt x="16220" y="21505"/>
                  </a:lnTo>
                  <a:lnTo>
                    <a:pt x="16325" y="21600"/>
                  </a:lnTo>
                  <a:lnTo>
                    <a:pt x="16457" y="21291"/>
                  </a:lnTo>
                  <a:lnTo>
                    <a:pt x="16418" y="21042"/>
                  </a:lnTo>
                  <a:lnTo>
                    <a:pt x="16418" y="20840"/>
                  </a:lnTo>
                  <a:lnTo>
                    <a:pt x="16510" y="20591"/>
                  </a:lnTo>
                  <a:lnTo>
                    <a:pt x="16681" y="20496"/>
                  </a:lnTo>
                  <a:lnTo>
                    <a:pt x="17829" y="20567"/>
                  </a:lnTo>
                  <a:lnTo>
                    <a:pt x="17974" y="20519"/>
                  </a:lnTo>
                  <a:lnTo>
                    <a:pt x="18040" y="20282"/>
                  </a:lnTo>
                  <a:lnTo>
                    <a:pt x="18224" y="20139"/>
                  </a:lnTo>
                  <a:lnTo>
                    <a:pt x="18316" y="20021"/>
                  </a:lnTo>
                  <a:lnTo>
                    <a:pt x="18132" y="19949"/>
                  </a:lnTo>
                  <a:lnTo>
                    <a:pt x="17947" y="19759"/>
                  </a:lnTo>
                  <a:lnTo>
                    <a:pt x="17881" y="19522"/>
                  </a:lnTo>
                  <a:lnTo>
                    <a:pt x="17829" y="19237"/>
                  </a:lnTo>
                  <a:lnTo>
                    <a:pt x="17855" y="18857"/>
                  </a:lnTo>
                  <a:lnTo>
                    <a:pt x="19662" y="18857"/>
                  </a:lnTo>
                  <a:lnTo>
                    <a:pt x="19899" y="18596"/>
                  </a:lnTo>
                  <a:lnTo>
                    <a:pt x="20057" y="18548"/>
                  </a:lnTo>
                  <a:lnTo>
                    <a:pt x="20242" y="18643"/>
                  </a:lnTo>
                  <a:lnTo>
                    <a:pt x="20360" y="18441"/>
                  </a:lnTo>
                  <a:lnTo>
                    <a:pt x="20426" y="18643"/>
                  </a:lnTo>
                  <a:lnTo>
                    <a:pt x="20519" y="18809"/>
                  </a:lnTo>
                  <a:lnTo>
                    <a:pt x="20664" y="18809"/>
                  </a:lnTo>
                  <a:lnTo>
                    <a:pt x="20796" y="18679"/>
                  </a:lnTo>
                  <a:lnTo>
                    <a:pt x="20782" y="18370"/>
                  </a:lnTo>
                  <a:lnTo>
                    <a:pt x="20796" y="18073"/>
                  </a:lnTo>
                  <a:lnTo>
                    <a:pt x="20954" y="17800"/>
                  </a:lnTo>
                  <a:lnTo>
                    <a:pt x="20967" y="17634"/>
                  </a:lnTo>
                  <a:lnTo>
                    <a:pt x="20875" y="17456"/>
                  </a:lnTo>
                  <a:lnTo>
                    <a:pt x="20782" y="16981"/>
                  </a:lnTo>
                  <a:lnTo>
                    <a:pt x="20888" y="16767"/>
                  </a:lnTo>
                  <a:lnTo>
                    <a:pt x="21297" y="16482"/>
                  </a:lnTo>
                  <a:lnTo>
                    <a:pt x="21521" y="16150"/>
                  </a:lnTo>
                  <a:lnTo>
                    <a:pt x="21600" y="15746"/>
                  </a:lnTo>
                  <a:lnTo>
                    <a:pt x="21521" y="15568"/>
                  </a:lnTo>
                  <a:lnTo>
                    <a:pt x="21138" y="15473"/>
                  </a:lnTo>
                  <a:lnTo>
                    <a:pt x="20743" y="15401"/>
                  </a:lnTo>
                  <a:lnTo>
                    <a:pt x="19662" y="15354"/>
                  </a:lnTo>
                  <a:lnTo>
                    <a:pt x="18963" y="15437"/>
                  </a:lnTo>
                  <a:lnTo>
                    <a:pt x="18633" y="15532"/>
                  </a:lnTo>
                  <a:lnTo>
                    <a:pt x="18527" y="15651"/>
                  </a:lnTo>
                  <a:lnTo>
                    <a:pt x="18369" y="15960"/>
                  </a:lnTo>
                  <a:lnTo>
                    <a:pt x="18369" y="16280"/>
                  </a:lnTo>
                  <a:lnTo>
                    <a:pt x="18514" y="16506"/>
                  </a:lnTo>
                  <a:lnTo>
                    <a:pt x="18514" y="16731"/>
                  </a:lnTo>
                  <a:lnTo>
                    <a:pt x="18330" y="16957"/>
                  </a:lnTo>
                  <a:lnTo>
                    <a:pt x="17974" y="16981"/>
                  </a:lnTo>
                  <a:lnTo>
                    <a:pt x="17618" y="17349"/>
                  </a:lnTo>
                  <a:lnTo>
                    <a:pt x="17657" y="17634"/>
                  </a:lnTo>
                  <a:lnTo>
                    <a:pt x="17473" y="17776"/>
                  </a:lnTo>
                  <a:lnTo>
                    <a:pt x="17169" y="17776"/>
                  </a:lnTo>
                  <a:lnTo>
                    <a:pt x="17024" y="17551"/>
                  </a:lnTo>
                  <a:lnTo>
                    <a:pt x="16418" y="17456"/>
                  </a:lnTo>
                  <a:lnTo>
                    <a:pt x="16127" y="17574"/>
                  </a:lnTo>
                  <a:lnTo>
                    <a:pt x="15771" y="17574"/>
                  </a:lnTo>
                  <a:lnTo>
                    <a:pt x="15099" y="17634"/>
                  </a:lnTo>
                  <a:lnTo>
                    <a:pt x="14822" y="17551"/>
                  </a:lnTo>
                  <a:lnTo>
                    <a:pt x="14664" y="17408"/>
                  </a:lnTo>
                  <a:lnTo>
                    <a:pt x="14611" y="17076"/>
                  </a:lnTo>
                  <a:lnTo>
                    <a:pt x="14308" y="17005"/>
                  </a:lnTo>
                  <a:lnTo>
                    <a:pt x="13886" y="16957"/>
                  </a:lnTo>
                  <a:lnTo>
                    <a:pt x="13741" y="16874"/>
                  </a:lnTo>
                  <a:close/>
                </a:path>
              </a:pathLst>
            </a:custGeom>
            <a:solidFill>
              <a:srgbClr val="FFFF00"/>
            </a:solidFill>
            <a:ln w="3175" cap="flat">
              <a:solidFill>
                <a:srgbClr val="000000"/>
              </a:solidFill>
              <a:prstDash val="solid"/>
              <a:round/>
            </a:ln>
            <a:effectLst/>
          </p:spPr>
          <p:txBody>
            <a:bodyPr wrap="square" lIns="25717" tIns="25717" rIns="25717" bIns="25717" numCol="1" anchor="t">
              <a:noAutofit/>
            </a:bodyPr>
            <a:lstStyle/>
            <a:p>
              <a:endParaRPr sz="1000"/>
            </a:p>
          </p:txBody>
        </p:sp>
        <p:sp>
          <p:nvSpPr>
            <p:cNvPr id="85" name="Shape 142">
              <a:extLst>
                <a:ext uri="{FF2B5EF4-FFF2-40B4-BE49-F238E27FC236}">
                  <a16:creationId xmlns:a16="http://schemas.microsoft.com/office/drawing/2014/main" id="{FFB2ACC0-2120-44F6-81D3-964A4261A3C4}"/>
                </a:ext>
              </a:extLst>
            </p:cNvPr>
            <p:cNvSpPr/>
            <p:nvPr/>
          </p:nvSpPr>
          <p:spPr>
            <a:xfrm>
              <a:off x="5124527" y="2003599"/>
              <a:ext cx="24558" cy="3013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5984"/>
                  </a:lnTo>
                  <a:lnTo>
                    <a:pt x="7855" y="0"/>
                  </a:lnTo>
                  <a:lnTo>
                    <a:pt x="9818" y="12528"/>
                  </a:lnTo>
                  <a:lnTo>
                    <a:pt x="21600" y="2160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86" name="Shape 143">
              <a:extLst>
                <a:ext uri="{FF2B5EF4-FFF2-40B4-BE49-F238E27FC236}">
                  <a16:creationId xmlns:a16="http://schemas.microsoft.com/office/drawing/2014/main" id="{DDEEF3A5-B572-40EF-813E-7E29006231CA}"/>
                </a:ext>
              </a:extLst>
            </p:cNvPr>
            <p:cNvSpPr/>
            <p:nvPr/>
          </p:nvSpPr>
          <p:spPr>
            <a:xfrm>
              <a:off x="4090915" y="3470387"/>
              <a:ext cx="36836" cy="37952"/>
            </a:xfrm>
            <a:custGeom>
              <a:avLst/>
              <a:gdLst/>
              <a:ahLst/>
              <a:cxnLst>
                <a:cxn ang="0">
                  <a:pos x="wd2" y="hd2"/>
                </a:cxn>
                <a:cxn ang="5400000">
                  <a:pos x="wd2" y="hd2"/>
                </a:cxn>
                <a:cxn ang="10800000">
                  <a:pos x="wd2" y="hd2"/>
                </a:cxn>
                <a:cxn ang="16200000">
                  <a:pos x="wd2" y="hd2"/>
                </a:cxn>
              </a:cxnLst>
              <a:rect l="0" t="0" r="r" b="b"/>
              <a:pathLst>
                <a:path w="21600" h="21600" extrusionOk="0">
                  <a:moveTo>
                    <a:pt x="3600" y="21600"/>
                  </a:moveTo>
                  <a:lnTo>
                    <a:pt x="0" y="3038"/>
                  </a:lnTo>
                  <a:lnTo>
                    <a:pt x="21600" y="0"/>
                  </a:lnTo>
                  <a:lnTo>
                    <a:pt x="8550" y="8100"/>
                  </a:lnTo>
                  <a:lnTo>
                    <a:pt x="3600" y="2160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87" name="Shape 144">
              <a:extLst>
                <a:ext uri="{FF2B5EF4-FFF2-40B4-BE49-F238E27FC236}">
                  <a16:creationId xmlns:a16="http://schemas.microsoft.com/office/drawing/2014/main" id="{A20C38C6-D44F-43AB-A7E7-6A3F871F44A7}"/>
                </a:ext>
              </a:extLst>
            </p:cNvPr>
            <p:cNvSpPr/>
            <p:nvPr/>
          </p:nvSpPr>
          <p:spPr>
            <a:xfrm>
              <a:off x="3739308" y="3292821"/>
              <a:ext cx="24558" cy="401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43"/>
                  </a:lnTo>
                  <a:lnTo>
                    <a:pt x="1350" y="21600"/>
                  </a:lnTo>
                  <a:lnTo>
                    <a:pt x="8100" y="10643"/>
                  </a:lnTo>
                  <a:lnTo>
                    <a:pt x="0" y="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88" name="Shape 145">
              <a:extLst>
                <a:ext uri="{FF2B5EF4-FFF2-40B4-BE49-F238E27FC236}">
                  <a16:creationId xmlns:a16="http://schemas.microsoft.com/office/drawing/2014/main" id="{B5E30327-3BF6-465F-B34B-44E9D6449749}"/>
                </a:ext>
              </a:extLst>
            </p:cNvPr>
            <p:cNvSpPr/>
            <p:nvPr/>
          </p:nvSpPr>
          <p:spPr>
            <a:xfrm>
              <a:off x="3223616" y="1935508"/>
              <a:ext cx="16745" cy="23441"/>
            </a:xfrm>
            <a:custGeom>
              <a:avLst/>
              <a:gdLst/>
              <a:ahLst/>
              <a:cxnLst>
                <a:cxn ang="0">
                  <a:pos x="wd2" y="hd2"/>
                </a:cxn>
                <a:cxn ang="5400000">
                  <a:pos x="wd2" y="hd2"/>
                </a:cxn>
                <a:cxn ang="10800000">
                  <a:pos x="wd2" y="hd2"/>
                </a:cxn>
                <a:cxn ang="16200000">
                  <a:pos x="wd2" y="hd2"/>
                </a:cxn>
              </a:cxnLst>
              <a:rect l="0" t="0" r="r" b="b"/>
              <a:pathLst>
                <a:path w="21600" h="21600" extrusionOk="0">
                  <a:moveTo>
                    <a:pt x="8836" y="0"/>
                  </a:moveTo>
                  <a:lnTo>
                    <a:pt x="21600" y="13698"/>
                  </a:lnTo>
                  <a:lnTo>
                    <a:pt x="0" y="21600"/>
                  </a:lnTo>
                  <a:lnTo>
                    <a:pt x="9818" y="11590"/>
                  </a:lnTo>
                  <a:lnTo>
                    <a:pt x="8836" y="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89" name="Shape 146">
              <a:extLst>
                <a:ext uri="{FF2B5EF4-FFF2-40B4-BE49-F238E27FC236}">
                  <a16:creationId xmlns:a16="http://schemas.microsoft.com/office/drawing/2014/main" id="{7F5E2E16-8A49-43F6-A1C5-D46C84F30985}"/>
                </a:ext>
              </a:extLst>
            </p:cNvPr>
            <p:cNvSpPr/>
            <p:nvPr/>
          </p:nvSpPr>
          <p:spPr>
            <a:xfrm>
              <a:off x="2220231" y="601636"/>
              <a:ext cx="27906" cy="334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6971"/>
                  </a:lnTo>
                  <a:lnTo>
                    <a:pt x="6646" y="0"/>
                  </a:lnTo>
                  <a:lnTo>
                    <a:pt x="9415" y="12729"/>
                  </a:lnTo>
                  <a:lnTo>
                    <a:pt x="21600" y="2160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90" name="Shape 147">
              <a:extLst>
                <a:ext uri="{FF2B5EF4-FFF2-40B4-BE49-F238E27FC236}">
                  <a16:creationId xmlns:a16="http://schemas.microsoft.com/office/drawing/2014/main" id="{4068B954-B794-4356-9094-21665A6D976A}"/>
                </a:ext>
              </a:extLst>
            </p:cNvPr>
            <p:cNvSpPr/>
            <p:nvPr/>
          </p:nvSpPr>
          <p:spPr>
            <a:xfrm>
              <a:off x="3950358" y="1394146"/>
              <a:ext cx="15628" cy="2120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5247"/>
                  </a:lnTo>
                  <a:lnTo>
                    <a:pt x="7855" y="0"/>
                  </a:lnTo>
                  <a:lnTo>
                    <a:pt x="9818" y="12706"/>
                  </a:lnTo>
                  <a:lnTo>
                    <a:pt x="21600" y="2160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91" name="Shape 148">
              <a:extLst>
                <a:ext uri="{FF2B5EF4-FFF2-40B4-BE49-F238E27FC236}">
                  <a16:creationId xmlns:a16="http://schemas.microsoft.com/office/drawing/2014/main" id="{6180A672-C5FD-40F9-B1BD-6128A75D78B3}"/>
                </a:ext>
              </a:extLst>
            </p:cNvPr>
            <p:cNvSpPr/>
            <p:nvPr/>
          </p:nvSpPr>
          <p:spPr>
            <a:xfrm>
              <a:off x="3157764" y="1238992"/>
              <a:ext cx="26790" cy="312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031"/>
                  </a:lnTo>
                  <a:lnTo>
                    <a:pt x="6600" y="0"/>
                  </a:lnTo>
                  <a:lnTo>
                    <a:pt x="9600" y="12877"/>
                  </a:lnTo>
                  <a:lnTo>
                    <a:pt x="21600" y="2160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92" name="Shape 149">
              <a:extLst>
                <a:ext uri="{FF2B5EF4-FFF2-40B4-BE49-F238E27FC236}">
                  <a16:creationId xmlns:a16="http://schemas.microsoft.com/office/drawing/2014/main" id="{47735557-748A-47EE-AAC9-2608C4A89280}"/>
                </a:ext>
              </a:extLst>
            </p:cNvPr>
            <p:cNvSpPr/>
            <p:nvPr/>
          </p:nvSpPr>
          <p:spPr>
            <a:xfrm>
              <a:off x="2720207" y="945430"/>
              <a:ext cx="30138" cy="3013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712"/>
                  </a:lnTo>
                  <a:lnTo>
                    <a:pt x="4670" y="0"/>
                  </a:lnTo>
                  <a:lnTo>
                    <a:pt x="8757" y="13392"/>
                  </a:lnTo>
                  <a:lnTo>
                    <a:pt x="21600" y="2160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93" name="Shape 150">
              <a:extLst>
                <a:ext uri="{FF2B5EF4-FFF2-40B4-BE49-F238E27FC236}">
                  <a16:creationId xmlns:a16="http://schemas.microsoft.com/office/drawing/2014/main" id="{EF96BADF-CB5D-46A4-A15B-53B4CC8196F5}"/>
                </a:ext>
              </a:extLst>
            </p:cNvPr>
            <p:cNvSpPr/>
            <p:nvPr/>
          </p:nvSpPr>
          <p:spPr>
            <a:xfrm>
              <a:off x="4608836" y="3292821"/>
              <a:ext cx="33487" cy="40185"/>
            </a:xfrm>
            <a:custGeom>
              <a:avLst/>
              <a:gdLst/>
              <a:ahLst/>
              <a:cxnLst>
                <a:cxn ang="0">
                  <a:pos x="wd2" y="hd2"/>
                </a:cxn>
                <a:cxn ang="5400000">
                  <a:pos x="wd2" y="hd2"/>
                </a:cxn>
                <a:cxn ang="10800000">
                  <a:pos x="wd2" y="hd2"/>
                </a:cxn>
                <a:cxn ang="16200000">
                  <a:pos x="wd2" y="hd2"/>
                </a:cxn>
              </a:cxnLst>
              <a:rect l="0" t="0" r="r" b="b"/>
              <a:pathLst>
                <a:path w="21600" h="21600" extrusionOk="0">
                  <a:moveTo>
                    <a:pt x="6873" y="21600"/>
                  </a:moveTo>
                  <a:lnTo>
                    <a:pt x="0" y="5236"/>
                  </a:lnTo>
                  <a:lnTo>
                    <a:pt x="21600" y="0"/>
                  </a:lnTo>
                  <a:lnTo>
                    <a:pt x="9327" y="9164"/>
                  </a:lnTo>
                  <a:lnTo>
                    <a:pt x="6873" y="2160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94" name="Shape 151">
              <a:extLst>
                <a:ext uri="{FF2B5EF4-FFF2-40B4-BE49-F238E27FC236}">
                  <a16:creationId xmlns:a16="http://schemas.microsoft.com/office/drawing/2014/main" id="{929BB776-210C-45FB-8D30-5EA08B9D55A6}"/>
                </a:ext>
              </a:extLst>
            </p:cNvPr>
            <p:cNvSpPr/>
            <p:nvPr/>
          </p:nvSpPr>
          <p:spPr>
            <a:xfrm>
              <a:off x="4184675" y="2549425"/>
              <a:ext cx="32371" cy="5134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2117"/>
                  </a:lnTo>
                  <a:lnTo>
                    <a:pt x="16457" y="0"/>
                  </a:lnTo>
                  <a:lnTo>
                    <a:pt x="12857" y="11327"/>
                  </a:lnTo>
                  <a:lnTo>
                    <a:pt x="21600" y="2160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95" name="Shape 152">
              <a:extLst>
                <a:ext uri="{FF2B5EF4-FFF2-40B4-BE49-F238E27FC236}">
                  <a16:creationId xmlns:a16="http://schemas.microsoft.com/office/drawing/2014/main" id="{6DBFB7E7-91DB-4D02-B8C7-3A6B9699C602}"/>
                </a:ext>
              </a:extLst>
            </p:cNvPr>
            <p:cNvSpPr/>
            <p:nvPr/>
          </p:nvSpPr>
          <p:spPr>
            <a:xfrm>
              <a:off x="3502673" y="1547156"/>
              <a:ext cx="36836" cy="46882"/>
            </a:xfrm>
            <a:custGeom>
              <a:avLst/>
              <a:gdLst/>
              <a:ahLst/>
              <a:cxnLst>
                <a:cxn ang="0">
                  <a:pos x="wd2" y="hd2"/>
                </a:cxn>
                <a:cxn ang="5400000">
                  <a:pos x="wd2" y="hd2"/>
                </a:cxn>
                <a:cxn ang="10800000">
                  <a:pos x="wd2" y="hd2"/>
                </a:cxn>
                <a:cxn ang="16200000">
                  <a:pos x="wd2" y="hd2"/>
                </a:cxn>
              </a:cxnLst>
              <a:rect l="0" t="0" r="r" b="b"/>
              <a:pathLst>
                <a:path w="21600" h="21600" extrusionOk="0">
                  <a:moveTo>
                    <a:pt x="12600" y="0"/>
                  </a:moveTo>
                  <a:lnTo>
                    <a:pt x="21600" y="15231"/>
                  </a:lnTo>
                  <a:lnTo>
                    <a:pt x="0" y="21600"/>
                  </a:lnTo>
                  <a:lnTo>
                    <a:pt x="11250" y="12185"/>
                  </a:lnTo>
                  <a:lnTo>
                    <a:pt x="12600" y="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96" name="Shape 153">
              <a:extLst>
                <a:ext uri="{FF2B5EF4-FFF2-40B4-BE49-F238E27FC236}">
                  <a16:creationId xmlns:a16="http://schemas.microsoft.com/office/drawing/2014/main" id="{AFB7EEE0-B140-4036-9FC7-24173D1D6AC3}"/>
                </a:ext>
              </a:extLst>
            </p:cNvPr>
            <p:cNvSpPr/>
            <p:nvPr/>
          </p:nvSpPr>
          <p:spPr>
            <a:xfrm>
              <a:off x="3417839" y="2216794"/>
              <a:ext cx="35720" cy="45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290"/>
                  </a:lnTo>
                  <a:lnTo>
                    <a:pt x="9861" y="21600"/>
                  </a:lnTo>
                  <a:lnTo>
                    <a:pt x="10330" y="9720"/>
                  </a:lnTo>
                  <a:lnTo>
                    <a:pt x="0" y="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97" name="Shape 154">
              <a:extLst>
                <a:ext uri="{FF2B5EF4-FFF2-40B4-BE49-F238E27FC236}">
                  <a16:creationId xmlns:a16="http://schemas.microsoft.com/office/drawing/2014/main" id="{E12563CA-9C76-4F4C-9513-7011E14CA13B}"/>
                </a:ext>
              </a:extLst>
            </p:cNvPr>
            <p:cNvSpPr/>
            <p:nvPr/>
          </p:nvSpPr>
          <p:spPr>
            <a:xfrm>
              <a:off x="2962424" y="1096120"/>
              <a:ext cx="32371" cy="334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7280"/>
                  </a:lnTo>
                  <a:lnTo>
                    <a:pt x="6171" y="0"/>
                  </a:lnTo>
                  <a:lnTo>
                    <a:pt x="9257" y="12960"/>
                  </a:lnTo>
                  <a:lnTo>
                    <a:pt x="21600" y="21600"/>
                  </a:lnTo>
                  <a:close/>
                </a:path>
              </a:pathLst>
            </a:custGeom>
            <a:solidFill>
              <a:srgbClr val="FFFFFF"/>
            </a:solidFill>
            <a:ln w="12700" cap="flat">
              <a:noFill/>
              <a:miter lim="400000"/>
            </a:ln>
            <a:effectLst/>
          </p:spPr>
          <p:txBody>
            <a:bodyPr wrap="square" lIns="25717" tIns="25717" rIns="25717" bIns="25717" numCol="1" anchor="t">
              <a:noAutofit/>
            </a:bodyPr>
            <a:lstStyle/>
            <a:p>
              <a:endParaRPr sz="1000"/>
            </a:p>
          </p:txBody>
        </p:sp>
        <p:sp>
          <p:nvSpPr>
            <p:cNvPr id="98" name="Shape 155">
              <a:extLst>
                <a:ext uri="{FF2B5EF4-FFF2-40B4-BE49-F238E27FC236}">
                  <a16:creationId xmlns:a16="http://schemas.microsoft.com/office/drawing/2014/main" id="{C09B66EF-7725-405E-92BF-2EA3ECC08587}"/>
                </a:ext>
              </a:extLst>
            </p:cNvPr>
            <p:cNvSpPr/>
            <p:nvPr/>
          </p:nvSpPr>
          <p:spPr>
            <a:xfrm flipH="1">
              <a:off x="3994918" y="961145"/>
              <a:ext cx="561455" cy="332632"/>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99" name="Shape 156">
              <a:extLst>
                <a:ext uri="{FF2B5EF4-FFF2-40B4-BE49-F238E27FC236}">
                  <a16:creationId xmlns:a16="http://schemas.microsoft.com/office/drawing/2014/main" id="{4D5C7EC8-7005-4B06-80CD-132F238164E9}"/>
                </a:ext>
              </a:extLst>
            </p:cNvPr>
            <p:cNvSpPr/>
            <p:nvPr/>
          </p:nvSpPr>
          <p:spPr>
            <a:xfrm flipV="1">
              <a:off x="3048460" y="2252513"/>
              <a:ext cx="471042" cy="476623"/>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00" name="Shape 157">
              <a:extLst>
                <a:ext uri="{FF2B5EF4-FFF2-40B4-BE49-F238E27FC236}">
                  <a16:creationId xmlns:a16="http://schemas.microsoft.com/office/drawing/2014/main" id="{9F216B64-EE6D-40F5-8D09-7FE0306D0D7C}"/>
                </a:ext>
              </a:extLst>
            </p:cNvPr>
            <p:cNvSpPr/>
            <p:nvPr/>
          </p:nvSpPr>
          <p:spPr>
            <a:xfrm>
              <a:off x="1456657" y="759020"/>
              <a:ext cx="1329409" cy="139527"/>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01" name="Shape 158">
              <a:extLst>
                <a:ext uri="{FF2B5EF4-FFF2-40B4-BE49-F238E27FC236}">
                  <a16:creationId xmlns:a16="http://schemas.microsoft.com/office/drawing/2014/main" id="{76BE14FD-8B01-4F79-9A0F-D721EE2E1CA7}"/>
                </a:ext>
              </a:extLst>
            </p:cNvPr>
            <p:cNvSpPr/>
            <p:nvPr/>
          </p:nvSpPr>
          <p:spPr>
            <a:xfrm>
              <a:off x="1166966" y="252262"/>
              <a:ext cx="951602" cy="262311"/>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02" name="Shape 159">
              <a:extLst>
                <a:ext uri="{FF2B5EF4-FFF2-40B4-BE49-F238E27FC236}">
                  <a16:creationId xmlns:a16="http://schemas.microsoft.com/office/drawing/2014/main" id="{1FB8E521-C4C4-4FD7-B43A-0FD1C59E4812}"/>
                </a:ext>
              </a:extLst>
            </p:cNvPr>
            <p:cNvSpPr txBox="1"/>
            <p:nvPr/>
          </p:nvSpPr>
          <p:spPr>
            <a:xfrm>
              <a:off x="6748" y="178976"/>
              <a:ext cx="1524693" cy="2939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60000"/>
                </a:lnSpc>
                <a:spcBef>
                  <a:spcPts val="281"/>
                </a:spcBef>
                <a:defRPr sz="1300" b="1">
                  <a:latin typeface="Gill Sans"/>
                  <a:ea typeface="Gill Sans"/>
                  <a:cs typeface="Gill Sans"/>
                  <a:sym typeface="Gill Sans"/>
                </a:defRPr>
              </a:pPr>
              <a:r>
                <a:rPr sz="1000" dirty="0"/>
                <a:t>México</a:t>
              </a:r>
              <a:r>
                <a:rPr sz="1000" dirty="0">
                  <a:solidFill>
                    <a:srgbClr val="FF0000"/>
                  </a:solidFill>
                </a:rPr>
                <a:t>    </a:t>
              </a:r>
            </a:p>
            <a:p>
              <a:pPr algn="ctr" defTabSz="727568">
                <a:lnSpc>
                  <a:spcPct val="60000"/>
                </a:lnSpc>
                <a:spcBef>
                  <a:spcPts val="281"/>
                </a:spcBef>
                <a:defRPr sz="1300">
                  <a:latin typeface="Gill Sans"/>
                  <a:ea typeface="Gill Sans"/>
                  <a:cs typeface="Gill Sans"/>
                  <a:sym typeface="Gill Sans"/>
                </a:defRPr>
              </a:pPr>
              <a:r>
                <a:rPr lang="es-CL" sz="1000" b="1" dirty="0"/>
                <a:t>61,402 </a:t>
              </a:r>
              <a:r>
                <a:rPr sz="1000" b="1" dirty="0"/>
                <a:t>(</a:t>
              </a:r>
              <a:r>
                <a:rPr lang="es-CL" sz="1000" b="1" dirty="0"/>
                <a:t>18,0</a:t>
              </a:r>
              <a:r>
                <a:rPr sz="1000" b="1" dirty="0"/>
                <a:t>%)</a:t>
              </a:r>
              <a:endParaRPr lang="es-CL" sz="1000" b="1" dirty="0"/>
            </a:p>
          </p:txBody>
        </p:sp>
        <p:sp>
          <p:nvSpPr>
            <p:cNvPr id="103" name="Shape 160">
              <a:extLst>
                <a:ext uri="{FF2B5EF4-FFF2-40B4-BE49-F238E27FC236}">
                  <a16:creationId xmlns:a16="http://schemas.microsoft.com/office/drawing/2014/main" id="{F967CA45-E2B2-4991-B660-A556A1C39A3C}"/>
                </a:ext>
              </a:extLst>
            </p:cNvPr>
            <p:cNvSpPr txBox="1"/>
            <p:nvPr/>
          </p:nvSpPr>
          <p:spPr>
            <a:xfrm>
              <a:off x="232393" y="595582"/>
              <a:ext cx="1389594" cy="2939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60000"/>
                </a:lnSpc>
                <a:spcBef>
                  <a:spcPts val="281"/>
                </a:spcBef>
                <a:defRPr sz="1300" b="1">
                  <a:latin typeface="Gill Sans"/>
                  <a:ea typeface="Gill Sans"/>
                  <a:cs typeface="Gill Sans"/>
                  <a:sym typeface="Gill Sans"/>
                </a:defRPr>
              </a:pPr>
              <a:r>
                <a:rPr sz="1000" dirty="0"/>
                <a:t>Guatemala </a:t>
              </a:r>
              <a:endParaRPr lang="en-US" sz="1000" dirty="0"/>
            </a:p>
            <a:p>
              <a:pPr algn="ctr" defTabSz="727568">
                <a:lnSpc>
                  <a:spcPct val="60000"/>
                </a:lnSpc>
                <a:spcBef>
                  <a:spcPts val="281"/>
                </a:spcBef>
                <a:defRPr sz="1300" b="1">
                  <a:latin typeface="Gill Sans"/>
                  <a:ea typeface="Gill Sans"/>
                  <a:cs typeface="Gill Sans"/>
                  <a:sym typeface="Gill Sans"/>
                </a:defRPr>
              </a:pPr>
              <a:r>
                <a:rPr lang="en-US" sz="1000" dirty="0"/>
                <a:t>1,356</a:t>
              </a:r>
              <a:r>
                <a:rPr sz="1000" dirty="0"/>
                <a:t> (</a:t>
              </a:r>
              <a:r>
                <a:rPr lang="es-CL" sz="1000" dirty="0"/>
                <a:t>0,4</a:t>
              </a:r>
              <a:r>
                <a:rPr sz="1000" dirty="0"/>
                <a:t>%)</a:t>
              </a:r>
            </a:p>
          </p:txBody>
        </p:sp>
        <p:sp>
          <p:nvSpPr>
            <p:cNvPr id="104" name="Shape 161">
              <a:extLst>
                <a:ext uri="{FF2B5EF4-FFF2-40B4-BE49-F238E27FC236}">
                  <a16:creationId xmlns:a16="http://schemas.microsoft.com/office/drawing/2014/main" id="{FBA61A4B-8452-4372-98EA-D63408A385F3}"/>
                </a:ext>
              </a:extLst>
            </p:cNvPr>
            <p:cNvSpPr txBox="1"/>
            <p:nvPr/>
          </p:nvSpPr>
          <p:spPr>
            <a:xfrm>
              <a:off x="4465260" y="877137"/>
              <a:ext cx="1370708" cy="2662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50000"/>
                </a:lnSpc>
                <a:spcBef>
                  <a:spcPts val="281"/>
                </a:spcBef>
                <a:defRPr sz="1300" b="1">
                  <a:latin typeface="Gill Sans"/>
                  <a:ea typeface="Gill Sans"/>
                  <a:cs typeface="Gill Sans"/>
                  <a:sym typeface="Gill Sans"/>
                </a:defRPr>
              </a:pPr>
              <a:r>
                <a:rPr sz="1000" dirty="0"/>
                <a:t>Venezuela     </a:t>
              </a:r>
              <a:endParaRPr lang="en-US" sz="1000" dirty="0"/>
            </a:p>
            <a:p>
              <a:pPr algn="ctr" defTabSz="727568">
                <a:lnSpc>
                  <a:spcPct val="50000"/>
                </a:lnSpc>
                <a:spcBef>
                  <a:spcPts val="281"/>
                </a:spcBef>
                <a:defRPr sz="1300" b="1">
                  <a:latin typeface="Gill Sans"/>
                  <a:ea typeface="Gill Sans"/>
                  <a:cs typeface="Gill Sans"/>
                  <a:sym typeface="Gill Sans"/>
                </a:defRPr>
              </a:pPr>
              <a:r>
                <a:rPr lang="es-CL" sz="1000" dirty="0"/>
                <a:t>7,491</a:t>
              </a:r>
              <a:r>
                <a:rPr sz="1000" dirty="0"/>
                <a:t> (</a:t>
              </a:r>
              <a:r>
                <a:rPr lang="es-CL" sz="1000" dirty="0"/>
                <a:t>0,2</a:t>
              </a:r>
              <a:r>
                <a:rPr sz="1000" dirty="0"/>
                <a:t>%)</a:t>
              </a:r>
            </a:p>
          </p:txBody>
        </p:sp>
        <p:sp>
          <p:nvSpPr>
            <p:cNvPr id="105" name="Shape 162">
              <a:extLst>
                <a:ext uri="{FF2B5EF4-FFF2-40B4-BE49-F238E27FC236}">
                  <a16:creationId xmlns:a16="http://schemas.microsoft.com/office/drawing/2014/main" id="{1A85E589-12C1-4D60-966D-35B977F037EF}"/>
                </a:ext>
              </a:extLst>
            </p:cNvPr>
            <p:cNvSpPr/>
            <p:nvPr/>
          </p:nvSpPr>
          <p:spPr>
            <a:xfrm flipH="1">
              <a:off x="5126843" y="1332759"/>
              <a:ext cx="868828" cy="520152"/>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06" name="Shape 163">
              <a:extLst>
                <a:ext uri="{FF2B5EF4-FFF2-40B4-BE49-F238E27FC236}">
                  <a16:creationId xmlns:a16="http://schemas.microsoft.com/office/drawing/2014/main" id="{83E5DFD5-298D-4953-BB2B-20882BFC6ECB}"/>
                </a:ext>
              </a:extLst>
            </p:cNvPr>
            <p:cNvSpPr/>
            <p:nvPr/>
          </p:nvSpPr>
          <p:spPr>
            <a:xfrm flipV="1">
              <a:off x="2953581" y="1453306"/>
              <a:ext cx="473275" cy="159619"/>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07" name="Shape 164">
              <a:extLst>
                <a:ext uri="{FF2B5EF4-FFF2-40B4-BE49-F238E27FC236}">
                  <a16:creationId xmlns:a16="http://schemas.microsoft.com/office/drawing/2014/main" id="{823AA876-8896-4FC1-8CF2-217D1D3796D3}"/>
                </a:ext>
              </a:extLst>
            </p:cNvPr>
            <p:cNvSpPr/>
            <p:nvPr/>
          </p:nvSpPr>
          <p:spPr>
            <a:xfrm flipV="1">
              <a:off x="2904383" y="1772541"/>
              <a:ext cx="332628" cy="365569"/>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08" name="Shape 165">
              <a:extLst>
                <a:ext uri="{FF2B5EF4-FFF2-40B4-BE49-F238E27FC236}">
                  <a16:creationId xmlns:a16="http://schemas.microsoft.com/office/drawing/2014/main" id="{7A2897D5-2428-4C84-9AE7-D016F5A5F0C3}"/>
                </a:ext>
              </a:extLst>
            </p:cNvPr>
            <p:cNvSpPr txBox="1"/>
            <p:nvPr/>
          </p:nvSpPr>
          <p:spPr>
            <a:xfrm>
              <a:off x="1820534" y="2141024"/>
              <a:ext cx="1426518" cy="2662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50000"/>
                </a:lnSpc>
                <a:spcBef>
                  <a:spcPts val="281"/>
                </a:spcBef>
                <a:defRPr sz="1300" b="1">
                  <a:latin typeface="Gill Sans"/>
                  <a:ea typeface="Gill Sans"/>
                  <a:cs typeface="Gill Sans"/>
                  <a:sym typeface="Gill Sans"/>
                </a:defRPr>
              </a:pPr>
              <a:r>
                <a:rPr sz="1000" dirty="0"/>
                <a:t>Ecuador </a:t>
              </a:r>
              <a:endParaRPr lang="en-US" sz="1000" dirty="0"/>
            </a:p>
            <a:p>
              <a:pPr algn="ctr" defTabSz="727568">
                <a:lnSpc>
                  <a:spcPct val="50000"/>
                </a:lnSpc>
                <a:spcBef>
                  <a:spcPts val="281"/>
                </a:spcBef>
                <a:defRPr sz="1300" b="1">
                  <a:latin typeface="Gill Sans"/>
                  <a:ea typeface="Gill Sans"/>
                  <a:cs typeface="Gill Sans"/>
                  <a:sym typeface="Gill Sans"/>
                </a:defRPr>
              </a:pPr>
              <a:r>
                <a:rPr lang="es-CL" sz="1000" dirty="0"/>
                <a:t>4,411</a:t>
              </a:r>
              <a:r>
                <a:rPr sz="1000" dirty="0"/>
                <a:t> (</a:t>
              </a:r>
              <a:r>
                <a:rPr lang="es-CL" sz="1000" dirty="0"/>
                <a:t>1,3</a:t>
              </a:r>
              <a:r>
                <a:rPr sz="1000" dirty="0"/>
                <a:t>%)</a:t>
              </a:r>
            </a:p>
          </p:txBody>
        </p:sp>
        <p:sp>
          <p:nvSpPr>
            <p:cNvPr id="109" name="Shape 166">
              <a:extLst>
                <a:ext uri="{FF2B5EF4-FFF2-40B4-BE49-F238E27FC236}">
                  <a16:creationId xmlns:a16="http://schemas.microsoft.com/office/drawing/2014/main" id="{77186DCB-B89B-443D-8F5E-E22A40EBA8BB}"/>
                </a:ext>
              </a:extLst>
            </p:cNvPr>
            <p:cNvSpPr txBox="1"/>
            <p:nvPr/>
          </p:nvSpPr>
          <p:spPr>
            <a:xfrm>
              <a:off x="1548392" y="1547156"/>
              <a:ext cx="1552883" cy="2662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50000"/>
                </a:lnSpc>
                <a:spcBef>
                  <a:spcPts val="281"/>
                </a:spcBef>
                <a:defRPr sz="1300" b="1">
                  <a:latin typeface="Gill Sans"/>
                  <a:ea typeface="Gill Sans"/>
                  <a:cs typeface="Gill Sans"/>
                  <a:sym typeface="Gill Sans"/>
                </a:defRPr>
              </a:pPr>
              <a:r>
                <a:rPr sz="1000" dirty="0"/>
                <a:t>Colombia </a:t>
              </a:r>
              <a:endParaRPr lang="en-US" sz="1000" dirty="0"/>
            </a:p>
            <a:p>
              <a:pPr algn="ctr" defTabSz="727568">
                <a:lnSpc>
                  <a:spcPct val="50000"/>
                </a:lnSpc>
                <a:spcBef>
                  <a:spcPts val="281"/>
                </a:spcBef>
                <a:defRPr sz="1300" b="1">
                  <a:latin typeface="Gill Sans"/>
                  <a:ea typeface="Gill Sans"/>
                  <a:cs typeface="Gill Sans"/>
                  <a:sym typeface="Gill Sans"/>
                </a:defRPr>
              </a:pPr>
              <a:r>
                <a:rPr lang="es-CL" sz="1000" dirty="0"/>
                <a:t>14,033 (4,1</a:t>
              </a:r>
              <a:r>
                <a:rPr sz="1000" dirty="0"/>
                <a:t>%)</a:t>
              </a:r>
            </a:p>
          </p:txBody>
        </p:sp>
        <p:sp>
          <p:nvSpPr>
            <p:cNvPr id="110" name="Shape 167">
              <a:extLst>
                <a:ext uri="{FF2B5EF4-FFF2-40B4-BE49-F238E27FC236}">
                  <a16:creationId xmlns:a16="http://schemas.microsoft.com/office/drawing/2014/main" id="{9B507D9C-9FF2-4273-8D37-48CC609FA45C}"/>
                </a:ext>
              </a:extLst>
            </p:cNvPr>
            <p:cNvSpPr txBox="1"/>
            <p:nvPr/>
          </p:nvSpPr>
          <p:spPr>
            <a:xfrm>
              <a:off x="1766287" y="2678149"/>
              <a:ext cx="1679990" cy="2662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50000"/>
                </a:lnSpc>
                <a:spcBef>
                  <a:spcPts val="281"/>
                </a:spcBef>
                <a:defRPr sz="1300" b="1">
                  <a:latin typeface="Gill Sans"/>
                  <a:ea typeface="Gill Sans"/>
                  <a:cs typeface="Gill Sans"/>
                  <a:sym typeface="Gill Sans"/>
                </a:defRPr>
              </a:pPr>
              <a:r>
                <a:rPr sz="1000" dirty="0"/>
                <a:t>Per</a:t>
              </a:r>
              <a:r>
                <a:rPr lang="es-ES_tradnl" sz="1000" dirty="0"/>
                <a:t>u</a:t>
              </a:r>
              <a:endParaRPr lang="es-CL" sz="1000" dirty="0"/>
            </a:p>
            <a:p>
              <a:pPr algn="ctr" defTabSz="727568">
                <a:lnSpc>
                  <a:spcPct val="50000"/>
                </a:lnSpc>
                <a:spcBef>
                  <a:spcPts val="281"/>
                </a:spcBef>
                <a:defRPr sz="1300" b="1">
                  <a:latin typeface="Gill Sans"/>
                  <a:ea typeface="Gill Sans"/>
                  <a:cs typeface="Gill Sans"/>
                  <a:sym typeface="Gill Sans"/>
                </a:defRPr>
              </a:pPr>
              <a:r>
                <a:rPr lang="es-CL" sz="1000" dirty="0"/>
                <a:t>19,663 </a:t>
              </a:r>
              <a:r>
                <a:rPr sz="1000" dirty="0"/>
                <a:t>(</a:t>
              </a:r>
              <a:r>
                <a:rPr lang="es-CL" sz="1000" dirty="0"/>
                <a:t>5,7</a:t>
              </a:r>
              <a:r>
                <a:rPr sz="1000" dirty="0"/>
                <a:t>%)</a:t>
              </a:r>
            </a:p>
          </p:txBody>
        </p:sp>
        <p:sp>
          <p:nvSpPr>
            <p:cNvPr id="111" name="Shape 168">
              <a:extLst>
                <a:ext uri="{FF2B5EF4-FFF2-40B4-BE49-F238E27FC236}">
                  <a16:creationId xmlns:a16="http://schemas.microsoft.com/office/drawing/2014/main" id="{77AC4097-866E-4FB0-A737-E0BBCF3B2012}"/>
                </a:ext>
              </a:extLst>
            </p:cNvPr>
            <p:cNvSpPr txBox="1"/>
            <p:nvPr/>
          </p:nvSpPr>
          <p:spPr>
            <a:xfrm>
              <a:off x="5905753" y="1024770"/>
              <a:ext cx="2020161" cy="2662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50000"/>
                </a:lnSpc>
                <a:spcBef>
                  <a:spcPts val="281"/>
                </a:spcBef>
                <a:defRPr sz="1300" b="1">
                  <a:latin typeface="Gill Sans"/>
                  <a:ea typeface="Gill Sans"/>
                  <a:cs typeface="Gill Sans"/>
                  <a:sym typeface="Gill Sans"/>
                </a:defRPr>
              </a:pPr>
              <a:r>
                <a:rPr sz="1000" dirty="0"/>
                <a:t>Bra</a:t>
              </a:r>
              <a:r>
                <a:rPr lang="es-ES_tradnl" sz="1000" dirty="0"/>
                <a:t>zi</a:t>
              </a:r>
              <a:r>
                <a:rPr sz="1000" dirty="0"/>
                <a:t>l</a:t>
              </a:r>
              <a:r>
                <a:rPr sz="1000" dirty="0">
                  <a:solidFill>
                    <a:srgbClr val="FF0000"/>
                  </a:solidFill>
                </a:rPr>
                <a:t>   </a:t>
              </a:r>
              <a:endParaRPr lang="en-US" sz="1000" dirty="0">
                <a:solidFill>
                  <a:srgbClr val="FF0000"/>
                </a:solidFill>
              </a:endParaRPr>
            </a:p>
            <a:p>
              <a:pPr algn="ctr" defTabSz="727568">
                <a:lnSpc>
                  <a:spcPct val="50000"/>
                </a:lnSpc>
                <a:spcBef>
                  <a:spcPts val="281"/>
                </a:spcBef>
                <a:defRPr sz="1300" b="1">
                  <a:latin typeface="Gill Sans"/>
                  <a:ea typeface="Gill Sans"/>
                  <a:cs typeface="Gill Sans"/>
                  <a:sym typeface="Gill Sans"/>
                </a:defRPr>
              </a:pPr>
              <a:r>
                <a:rPr sz="1000" dirty="0"/>
                <a:t> </a:t>
              </a:r>
              <a:r>
                <a:rPr lang="es-CL" sz="1000" dirty="0"/>
                <a:t>139,976 </a:t>
              </a:r>
              <a:r>
                <a:rPr sz="1000" dirty="0"/>
                <a:t>(</a:t>
              </a:r>
              <a:r>
                <a:rPr lang="es-ES" sz="1000" dirty="0"/>
                <a:t>40,9</a:t>
              </a:r>
              <a:r>
                <a:rPr lang="es-CL" sz="1000" dirty="0"/>
                <a:t>%</a:t>
              </a:r>
              <a:r>
                <a:rPr sz="1000" dirty="0"/>
                <a:t>)</a:t>
              </a:r>
              <a:endParaRPr lang="es-CL" sz="1000" dirty="0"/>
            </a:p>
          </p:txBody>
        </p:sp>
        <p:sp>
          <p:nvSpPr>
            <p:cNvPr id="112" name="Shape 169">
              <a:extLst>
                <a:ext uri="{FF2B5EF4-FFF2-40B4-BE49-F238E27FC236}">
                  <a16:creationId xmlns:a16="http://schemas.microsoft.com/office/drawing/2014/main" id="{02532576-EFB4-461B-9428-F584477B838B}"/>
                </a:ext>
              </a:extLst>
            </p:cNvPr>
            <p:cNvSpPr/>
            <p:nvPr/>
          </p:nvSpPr>
          <p:spPr>
            <a:xfrm flipH="1">
              <a:off x="4654611" y="3264527"/>
              <a:ext cx="1332745" cy="21598"/>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13" name="Shape 170">
              <a:extLst>
                <a:ext uri="{FF2B5EF4-FFF2-40B4-BE49-F238E27FC236}">
                  <a16:creationId xmlns:a16="http://schemas.microsoft.com/office/drawing/2014/main" id="{C57DB89D-C919-45D2-BA3A-C502A57BA13C}"/>
                </a:ext>
              </a:extLst>
            </p:cNvPr>
            <p:cNvSpPr/>
            <p:nvPr/>
          </p:nvSpPr>
          <p:spPr>
            <a:xfrm flipH="1" flipV="1">
              <a:off x="4088681" y="3607679"/>
              <a:ext cx="773447" cy="191990"/>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14" name="Shape 171">
              <a:extLst>
                <a:ext uri="{FF2B5EF4-FFF2-40B4-BE49-F238E27FC236}">
                  <a16:creationId xmlns:a16="http://schemas.microsoft.com/office/drawing/2014/main" id="{DF31A4A7-692E-42BD-B1AA-76B48C565C8E}"/>
                </a:ext>
              </a:extLst>
            </p:cNvPr>
            <p:cNvSpPr/>
            <p:nvPr/>
          </p:nvSpPr>
          <p:spPr>
            <a:xfrm flipV="1">
              <a:off x="3082975" y="2889871"/>
              <a:ext cx="721075" cy="514574"/>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15" name="Shape 172">
              <a:extLst>
                <a:ext uri="{FF2B5EF4-FFF2-40B4-BE49-F238E27FC236}">
                  <a16:creationId xmlns:a16="http://schemas.microsoft.com/office/drawing/2014/main" id="{94B6AF23-CC15-48CF-AC69-063183AB0E51}"/>
                </a:ext>
              </a:extLst>
            </p:cNvPr>
            <p:cNvSpPr txBox="1"/>
            <p:nvPr/>
          </p:nvSpPr>
          <p:spPr>
            <a:xfrm>
              <a:off x="1820535" y="3415605"/>
              <a:ext cx="1559812" cy="2662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50000"/>
                </a:lnSpc>
                <a:spcBef>
                  <a:spcPts val="281"/>
                </a:spcBef>
                <a:defRPr sz="1300" b="1">
                  <a:latin typeface="Gill Sans"/>
                  <a:ea typeface="Gill Sans"/>
                  <a:cs typeface="Gill Sans"/>
                  <a:sym typeface="Gill Sans"/>
                </a:defRPr>
              </a:pPr>
              <a:r>
                <a:rPr sz="1000" dirty="0"/>
                <a:t>Chile</a:t>
              </a:r>
              <a:endParaRPr lang="es-CL" sz="1000" dirty="0">
                <a:solidFill>
                  <a:srgbClr val="FF0000"/>
                </a:solidFill>
              </a:endParaRPr>
            </a:p>
            <a:p>
              <a:pPr algn="ctr" defTabSz="727568">
                <a:lnSpc>
                  <a:spcPct val="50000"/>
                </a:lnSpc>
                <a:spcBef>
                  <a:spcPts val="281"/>
                </a:spcBef>
                <a:defRPr sz="1300" b="1">
                  <a:latin typeface="Gill Sans"/>
                  <a:ea typeface="Gill Sans"/>
                  <a:cs typeface="Gill Sans"/>
                  <a:sym typeface="Gill Sans"/>
                </a:defRPr>
              </a:pPr>
              <a:r>
                <a:rPr lang="es-CL" sz="1000" dirty="0"/>
                <a:t>20,460 </a:t>
              </a:r>
              <a:r>
                <a:rPr sz="1000" dirty="0"/>
                <a:t>(</a:t>
              </a:r>
              <a:r>
                <a:rPr lang="es-ES" sz="1000" dirty="0"/>
                <a:t>6,0</a:t>
              </a:r>
              <a:r>
                <a:rPr sz="1000" dirty="0"/>
                <a:t>%)</a:t>
              </a:r>
              <a:endParaRPr lang="es-CL" sz="1000" dirty="0"/>
            </a:p>
          </p:txBody>
        </p:sp>
        <p:sp>
          <p:nvSpPr>
            <p:cNvPr id="116" name="Shape 173">
              <a:extLst>
                <a:ext uri="{FF2B5EF4-FFF2-40B4-BE49-F238E27FC236}">
                  <a16:creationId xmlns:a16="http://schemas.microsoft.com/office/drawing/2014/main" id="{37B0BD0D-E6ED-4DC8-B594-FD31901EA978}"/>
                </a:ext>
              </a:extLst>
            </p:cNvPr>
            <p:cNvSpPr txBox="1"/>
            <p:nvPr/>
          </p:nvSpPr>
          <p:spPr>
            <a:xfrm>
              <a:off x="4599993" y="3759096"/>
              <a:ext cx="1634680" cy="2662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50000"/>
                </a:lnSpc>
                <a:spcBef>
                  <a:spcPts val="281"/>
                </a:spcBef>
                <a:defRPr sz="1300" b="1">
                  <a:latin typeface="Gill Sans"/>
                  <a:ea typeface="Gill Sans"/>
                  <a:cs typeface="Gill Sans"/>
                  <a:sym typeface="Gill Sans"/>
                </a:defRPr>
              </a:pPr>
              <a:r>
                <a:rPr sz="1000" dirty="0"/>
                <a:t>Argentina</a:t>
              </a:r>
              <a:endParaRPr lang="es-CL" sz="1000" dirty="0">
                <a:solidFill>
                  <a:srgbClr val="FF0000"/>
                </a:solidFill>
              </a:endParaRPr>
            </a:p>
            <a:p>
              <a:pPr algn="ctr" defTabSz="727568">
                <a:lnSpc>
                  <a:spcPct val="50000"/>
                </a:lnSpc>
                <a:spcBef>
                  <a:spcPts val="281"/>
                </a:spcBef>
                <a:defRPr sz="1300" b="1">
                  <a:latin typeface="Gill Sans"/>
                  <a:ea typeface="Gill Sans"/>
                  <a:cs typeface="Gill Sans"/>
                  <a:sym typeface="Gill Sans"/>
                </a:defRPr>
              </a:pPr>
              <a:r>
                <a:rPr lang="es-CL" sz="1000" dirty="0"/>
                <a:t>61,659 (18,0</a:t>
              </a:r>
              <a:r>
                <a:rPr sz="1000" dirty="0"/>
                <a:t>%)</a:t>
              </a:r>
              <a:endParaRPr lang="es-CL" sz="1000" dirty="0"/>
            </a:p>
          </p:txBody>
        </p:sp>
        <p:sp>
          <p:nvSpPr>
            <p:cNvPr id="117" name="Shape 174">
              <a:extLst>
                <a:ext uri="{FF2B5EF4-FFF2-40B4-BE49-F238E27FC236}">
                  <a16:creationId xmlns:a16="http://schemas.microsoft.com/office/drawing/2014/main" id="{3670C916-8F37-4FF3-8FDD-C4901B5E1E80}"/>
                </a:ext>
              </a:extLst>
            </p:cNvPr>
            <p:cNvSpPr/>
            <p:nvPr/>
          </p:nvSpPr>
          <p:spPr>
            <a:xfrm>
              <a:off x="120829" y="4006654"/>
              <a:ext cx="1867906" cy="306669"/>
            </a:xfrm>
            <a:prstGeom prst="rect">
              <a:avLst/>
            </a:prstGeom>
            <a:noFill/>
            <a:ln w="28575" cap="flat">
              <a:solidFill>
                <a:srgbClr val="5F5F5F"/>
              </a:solidFill>
              <a:prstDash val="solid"/>
              <a:round/>
            </a:ln>
            <a:effectLst/>
            <a:extLst>
              <a:ext uri="{C572A759-6A51-4108-AA02-DFA0A04FC94B}">
                <ma14:wrappingTextBoxFlag xmlns="" xmlns:ma14="http://schemas.microsoft.com/office/mac/drawingml/2011/main" val="1"/>
              </a:ext>
            </a:extLst>
          </p:spPr>
          <p:txBody>
            <a:bodyPr wrap="square" lIns="25600" tIns="25600" rIns="25600" bIns="25600" numCol="1" anchor="ctr">
              <a:spAutoFit/>
            </a:bodyPr>
            <a:lstStyle>
              <a:lvl1pPr algn="ctr" defTabSz="1293453">
                <a:spcBef>
                  <a:spcPts val="600"/>
                </a:spcBef>
                <a:defRPr sz="1500" b="1">
                  <a:latin typeface="Gill Sans"/>
                  <a:ea typeface="Gill Sans"/>
                  <a:cs typeface="Gill Sans"/>
                  <a:sym typeface="Gill Sans"/>
                </a:defRPr>
              </a:lvl1pPr>
            </a:lstStyle>
            <a:p>
              <a:r>
                <a:rPr sz="1600" dirty="0"/>
                <a:t>n = </a:t>
              </a:r>
              <a:r>
                <a:rPr lang="es-CL" sz="1600" dirty="0"/>
                <a:t>342,268</a:t>
              </a:r>
            </a:p>
          </p:txBody>
        </p:sp>
        <p:sp>
          <p:nvSpPr>
            <p:cNvPr id="118" name="Shape 175">
              <a:extLst>
                <a:ext uri="{FF2B5EF4-FFF2-40B4-BE49-F238E27FC236}">
                  <a16:creationId xmlns:a16="http://schemas.microsoft.com/office/drawing/2014/main" id="{C0B288F9-1ED0-48BC-95C9-39589728DAD6}"/>
                </a:ext>
              </a:extLst>
            </p:cNvPr>
            <p:cNvSpPr/>
            <p:nvPr/>
          </p:nvSpPr>
          <p:spPr>
            <a:xfrm flipH="1">
              <a:off x="3138786" y="252262"/>
              <a:ext cx="658565" cy="962175"/>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19" name="Shape 176">
              <a:extLst>
                <a:ext uri="{FF2B5EF4-FFF2-40B4-BE49-F238E27FC236}">
                  <a16:creationId xmlns:a16="http://schemas.microsoft.com/office/drawing/2014/main" id="{440099E7-F47B-4FD3-A366-35205AFBF0A8}"/>
                </a:ext>
              </a:extLst>
            </p:cNvPr>
            <p:cNvSpPr txBox="1"/>
            <p:nvPr/>
          </p:nvSpPr>
          <p:spPr>
            <a:xfrm>
              <a:off x="5742131" y="3201143"/>
              <a:ext cx="1377400" cy="2662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50000"/>
                </a:lnSpc>
                <a:spcBef>
                  <a:spcPts val="281"/>
                </a:spcBef>
                <a:defRPr sz="1300" b="1">
                  <a:latin typeface="Gill Sans"/>
                  <a:ea typeface="Gill Sans"/>
                  <a:cs typeface="Gill Sans"/>
                  <a:sym typeface="Gill Sans"/>
                </a:defRPr>
              </a:pPr>
              <a:r>
                <a:rPr sz="1000" dirty="0"/>
                <a:t>Uruguay</a:t>
              </a:r>
              <a:endParaRPr lang="es-CL" sz="1000" dirty="0">
                <a:solidFill>
                  <a:srgbClr val="FF0000"/>
                </a:solidFill>
              </a:endParaRPr>
            </a:p>
            <a:p>
              <a:pPr algn="ctr" defTabSz="727568">
                <a:lnSpc>
                  <a:spcPct val="50000"/>
                </a:lnSpc>
                <a:spcBef>
                  <a:spcPts val="281"/>
                </a:spcBef>
                <a:defRPr sz="1300" b="1">
                  <a:latin typeface="Gill Sans"/>
                  <a:ea typeface="Gill Sans"/>
                  <a:cs typeface="Gill Sans"/>
                  <a:sym typeface="Gill Sans"/>
                </a:defRPr>
              </a:pPr>
              <a:r>
                <a:rPr lang="es-CL" sz="1000" dirty="0"/>
                <a:t>4,751 </a:t>
              </a:r>
              <a:r>
                <a:rPr sz="1000" dirty="0"/>
                <a:t>(</a:t>
              </a:r>
              <a:r>
                <a:rPr lang="es-CL" sz="1000" dirty="0"/>
                <a:t>1,4</a:t>
              </a:r>
              <a:r>
                <a:rPr sz="1000" dirty="0"/>
                <a:t>%)</a:t>
              </a:r>
              <a:endParaRPr lang="es-CL" sz="1000" dirty="0"/>
            </a:p>
          </p:txBody>
        </p:sp>
        <p:sp>
          <p:nvSpPr>
            <p:cNvPr id="120" name="Shape 179">
              <a:extLst>
                <a:ext uri="{FF2B5EF4-FFF2-40B4-BE49-F238E27FC236}">
                  <a16:creationId xmlns:a16="http://schemas.microsoft.com/office/drawing/2014/main" id="{E15CB53D-9285-4407-AC09-6421AFC10CEE}"/>
                </a:ext>
              </a:extLst>
            </p:cNvPr>
            <p:cNvSpPr txBox="1"/>
            <p:nvPr/>
          </p:nvSpPr>
          <p:spPr>
            <a:xfrm>
              <a:off x="2500397" y="-40937"/>
              <a:ext cx="1147131" cy="2635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50000"/>
                </a:lnSpc>
                <a:spcBef>
                  <a:spcPts val="281"/>
                </a:spcBef>
                <a:defRPr sz="1300" b="1">
                  <a:latin typeface="Gill Sans"/>
                  <a:ea typeface="Gill Sans"/>
                  <a:cs typeface="Gill Sans"/>
                  <a:sym typeface="Gill Sans"/>
                </a:defRPr>
              </a:pPr>
              <a:r>
                <a:rPr sz="1000" dirty="0"/>
                <a:t>Nicaragua </a:t>
              </a:r>
              <a:endParaRPr lang="en-US" sz="1000" dirty="0"/>
            </a:p>
            <a:p>
              <a:pPr algn="ctr" defTabSz="727568">
                <a:lnSpc>
                  <a:spcPct val="50000"/>
                </a:lnSpc>
                <a:spcBef>
                  <a:spcPts val="281"/>
                </a:spcBef>
                <a:defRPr sz="1300" b="1">
                  <a:latin typeface="Gill Sans"/>
                  <a:ea typeface="Gill Sans"/>
                  <a:cs typeface="Gill Sans"/>
                  <a:sym typeface="Gill Sans"/>
                </a:defRPr>
              </a:pPr>
              <a:r>
                <a:rPr lang="es-CL" sz="1000" dirty="0"/>
                <a:t>484 (0,1</a:t>
              </a:r>
              <a:r>
                <a:rPr sz="1000" dirty="0"/>
                <a:t>%)</a:t>
              </a:r>
            </a:p>
          </p:txBody>
        </p:sp>
        <p:sp>
          <p:nvSpPr>
            <p:cNvPr id="121" name="Shape 180">
              <a:extLst>
                <a:ext uri="{FF2B5EF4-FFF2-40B4-BE49-F238E27FC236}">
                  <a16:creationId xmlns:a16="http://schemas.microsoft.com/office/drawing/2014/main" id="{939EE544-9EBC-468F-A9EE-EDE85DD480E0}"/>
                </a:ext>
              </a:extLst>
            </p:cNvPr>
            <p:cNvSpPr txBox="1"/>
            <p:nvPr/>
          </p:nvSpPr>
          <p:spPr>
            <a:xfrm>
              <a:off x="3744973" y="49112"/>
              <a:ext cx="1404110" cy="3217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70000"/>
                </a:lnSpc>
                <a:spcBef>
                  <a:spcPts val="281"/>
                </a:spcBef>
                <a:defRPr sz="1300" b="1">
                  <a:latin typeface="Gill Sans"/>
                  <a:ea typeface="Gill Sans"/>
                  <a:cs typeface="Gill Sans"/>
                  <a:sym typeface="Gill Sans"/>
                </a:defRPr>
              </a:pPr>
              <a:r>
                <a:rPr sz="1000" dirty="0"/>
                <a:t>Panamá </a:t>
              </a:r>
              <a:endParaRPr lang="en-US" sz="1000" dirty="0"/>
            </a:p>
            <a:p>
              <a:pPr algn="ctr" defTabSz="727568">
                <a:lnSpc>
                  <a:spcPct val="70000"/>
                </a:lnSpc>
                <a:spcBef>
                  <a:spcPts val="281"/>
                </a:spcBef>
                <a:defRPr sz="1300" b="1">
                  <a:latin typeface="Gill Sans"/>
                  <a:ea typeface="Gill Sans"/>
                  <a:cs typeface="Gill Sans"/>
                  <a:sym typeface="Gill Sans"/>
                </a:defRPr>
              </a:pPr>
              <a:r>
                <a:rPr sz="1000" dirty="0"/>
                <a:t> </a:t>
              </a:r>
              <a:r>
                <a:rPr lang="es-ES" sz="1000" dirty="0"/>
                <a:t>2</a:t>
              </a:r>
              <a:r>
                <a:rPr lang="es-CL" sz="1000" dirty="0"/>
                <a:t>,745</a:t>
              </a:r>
              <a:r>
                <a:rPr sz="1000" dirty="0"/>
                <a:t> (</a:t>
              </a:r>
              <a:r>
                <a:rPr lang="es-CL" sz="1000" dirty="0"/>
                <a:t>0,8</a:t>
              </a:r>
              <a:r>
                <a:rPr sz="1000" dirty="0"/>
                <a:t>%)</a:t>
              </a:r>
            </a:p>
          </p:txBody>
        </p:sp>
        <p:sp>
          <p:nvSpPr>
            <p:cNvPr id="122" name="Shape 181">
              <a:extLst>
                <a:ext uri="{FF2B5EF4-FFF2-40B4-BE49-F238E27FC236}">
                  <a16:creationId xmlns:a16="http://schemas.microsoft.com/office/drawing/2014/main" id="{C89662A3-CDF5-4CAB-90C2-E3558D0EF066}"/>
                </a:ext>
              </a:extLst>
            </p:cNvPr>
            <p:cNvSpPr/>
            <p:nvPr/>
          </p:nvSpPr>
          <p:spPr>
            <a:xfrm>
              <a:off x="2913309" y="252262"/>
              <a:ext cx="24646" cy="708795"/>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23" name="Shape 182">
              <a:extLst>
                <a:ext uri="{FF2B5EF4-FFF2-40B4-BE49-F238E27FC236}">
                  <a16:creationId xmlns:a16="http://schemas.microsoft.com/office/drawing/2014/main" id="{E36A7E68-0A9F-4DFD-854E-764CE3E5F0F2}"/>
                </a:ext>
              </a:extLst>
            </p:cNvPr>
            <p:cNvSpPr txBox="1"/>
            <p:nvPr/>
          </p:nvSpPr>
          <p:spPr>
            <a:xfrm>
              <a:off x="5840254" y="2422423"/>
              <a:ext cx="1279277" cy="2662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50000"/>
                </a:lnSpc>
                <a:spcBef>
                  <a:spcPts val="281"/>
                </a:spcBef>
                <a:defRPr sz="1300" b="1">
                  <a:latin typeface="Gill Sans"/>
                  <a:ea typeface="Gill Sans"/>
                  <a:cs typeface="Gill Sans"/>
                  <a:sym typeface="Gill Sans"/>
                </a:defRPr>
              </a:pPr>
              <a:r>
                <a:rPr sz="1000" dirty="0"/>
                <a:t>Paraguay</a:t>
              </a:r>
              <a:endParaRPr lang="es-CL" sz="1000" dirty="0"/>
            </a:p>
            <a:p>
              <a:pPr algn="ctr" defTabSz="727568">
                <a:lnSpc>
                  <a:spcPct val="50000"/>
                </a:lnSpc>
                <a:spcBef>
                  <a:spcPts val="281"/>
                </a:spcBef>
                <a:defRPr sz="1300" b="1">
                  <a:latin typeface="Gill Sans"/>
                  <a:ea typeface="Gill Sans"/>
                  <a:cs typeface="Gill Sans"/>
                  <a:sym typeface="Gill Sans"/>
                </a:defRPr>
              </a:pPr>
              <a:r>
                <a:rPr lang="es-CL" sz="1000" dirty="0"/>
                <a:t>516</a:t>
              </a:r>
              <a:r>
                <a:rPr sz="1000" dirty="0"/>
                <a:t> (</a:t>
              </a:r>
              <a:r>
                <a:rPr lang="es-CL" sz="1000" dirty="0"/>
                <a:t>0,2</a:t>
              </a:r>
              <a:r>
                <a:rPr sz="1000" dirty="0"/>
                <a:t>%)</a:t>
              </a:r>
            </a:p>
          </p:txBody>
        </p:sp>
        <p:sp>
          <p:nvSpPr>
            <p:cNvPr id="124" name="Shape 183">
              <a:extLst>
                <a:ext uri="{FF2B5EF4-FFF2-40B4-BE49-F238E27FC236}">
                  <a16:creationId xmlns:a16="http://schemas.microsoft.com/office/drawing/2014/main" id="{0478380F-40BF-4F4E-AEE0-1A1B1038BE98}"/>
                </a:ext>
              </a:extLst>
            </p:cNvPr>
            <p:cNvSpPr txBox="1"/>
            <p:nvPr/>
          </p:nvSpPr>
          <p:spPr>
            <a:xfrm>
              <a:off x="5136805" y="290607"/>
              <a:ext cx="1619624" cy="3217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70000"/>
                </a:lnSpc>
                <a:spcBef>
                  <a:spcPts val="281"/>
                </a:spcBef>
                <a:defRPr sz="1300" b="1">
                  <a:latin typeface="Gill Sans"/>
                  <a:ea typeface="Gill Sans"/>
                  <a:cs typeface="Gill Sans"/>
                  <a:sym typeface="Gill Sans"/>
                </a:defRPr>
              </a:pPr>
              <a:r>
                <a:rPr sz="1000" dirty="0"/>
                <a:t>R. Dominicana </a:t>
              </a:r>
            </a:p>
            <a:p>
              <a:pPr algn="ctr" defTabSz="727568">
                <a:lnSpc>
                  <a:spcPct val="70000"/>
                </a:lnSpc>
                <a:spcBef>
                  <a:spcPts val="281"/>
                </a:spcBef>
                <a:defRPr sz="1300">
                  <a:latin typeface="Gill Sans"/>
                  <a:ea typeface="Gill Sans"/>
                  <a:cs typeface="Gill Sans"/>
                  <a:sym typeface="Gill Sans"/>
                </a:defRPr>
              </a:pPr>
              <a:r>
                <a:rPr lang="es-CL" sz="1000" b="1" dirty="0"/>
                <a:t>763 </a:t>
              </a:r>
              <a:r>
                <a:rPr sz="1000" b="1" dirty="0"/>
                <a:t>(</a:t>
              </a:r>
              <a:r>
                <a:rPr lang="es-CL" sz="1000" b="1" dirty="0"/>
                <a:t>0,2</a:t>
              </a:r>
              <a:r>
                <a:rPr sz="1000" b="1" dirty="0"/>
                <a:t>%)</a:t>
              </a:r>
            </a:p>
          </p:txBody>
        </p:sp>
        <p:sp>
          <p:nvSpPr>
            <p:cNvPr id="125" name="Shape 184">
              <a:extLst>
                <a:ext uri="{FF2B5EF4-FFF2-40B4-BE49-F238E27FC236}">
                  <a16:creationId xmlns:a16="http://schemas.microsoft.com/office/drawing/2014/main" id="{156B1F24-7B39-4DE3-8748-A466F3A40920}"/>
                </a:ext>
              </a:extLst>
            </p:cNvPr>
            <p:cNvSpPr txBox="1"/>
            <p:nvPr/>
          </p:nvSpPr>
          <p:spPr>
            <a:xfrm>
              <a:off x="572703" y="1343747"/>
              <a:ext cx="1217788" cy="35736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spcBef>
                  <a:spcPts val="281"/>
                </a:spcBef>
                <a:defRPr sz="1300" b="1">
                  <a:latin typeface="Gill Sans"/>
                  <a:ea typeface="Gill Sans"/>
                  <a:cs typeface="Gill Sans"/>
                  <a:sym typeface="Gill Sans"/>
                </a:defRPr>
              </a:pPr>
              <a:r>
                <a:rPr sz="1000" dirty="0"/>
                <a:t>Costa Rica</a:t>
              </a:r>
            </a:p>
            <a:p>
              <a:pPr algn="ctr" defTabSz="727568">
                <a:lnSpc>
                  <a:spcPct val="60000"/>
                </a:lnSpc>
                <a:spcBef>
                  <a:spcPts val="281"/>
                </a:spcBef>
                <a:defRPr sz="1300">
                  <a:latin typeface="Gill Sans"/>
                  <a:ea typeface="Gill Sans"/>
                  <a:cs typeface="Gill Sans"/>
                  <a:sym typeface="Gill Sans"/>
                </a:defRPr>
              </a:pPr>
              <a:r>
                <a:rPr lang="es-ES" sz="1000" b="1" dirty="0"/>
                <a:t>87</a:t>
              </a:r>
              <a:r>
                <a:rPr sz="1000" b="1" dirty="0"/>
                <a:t> (</a:t>
              </a:r>
              <a:r>
                <a:rPr lang="es-CL" sz="1000" b="1" dirty="0"/>
                <a:t>0,03</a:t>
              </a:r>
              <a:r>
                <a:rPr sz="1000" b="1" dirty="0"/>
                <a:t>%)</a:t>
              </a:r>
            </a:p>
          </p:txBody>
        </p:sp>
        <p:sp>
          <p:nvSpPr>
            <p:cNvPr id="126" name="Shape 185">
              <a:extLst>
                <a:ext uri="{FF2B5EF4-FFF2-40B4-BE49-F238E27FC236}">
                  <a16:creationId xmlns:a16="http://schemas.microsoft.com/office/drawing/2014/main" id="{A4D0AA8A-C710-484B-8CD5-23AB6CFBB674}"/>
                </a:ext>
              </a:extLst>
            </p:cNvPr>
            <p:cNvSpPr txBox="1"/>
            <p:nvPr/>
          </p:nvSpPr>
          <p:spPr>
            <a:xfrm>
              <a:off x="6118512" y="1929967"/>
              <a:ext cx="1374058" cy="29399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60000"/>
                </a:lnSpc>
                <a:spcBef>
                  <a:spcPts val="281"/>
                </a:spcBef>
                <a:defRPr sz="1300" b="1">
                  <a:latin typeface="Gill Sans"/>
                  <a:ea typeface="Gill Sans"/>
                  <a:cs typeface="Gill Sans"/>
                  <a:sym typeface="Gill Sans"/>
                </a:defRPr>
              </a:pPr>
              <a:r>
                <a:rPr sz="1000" dirty="0"/>
                <a:t>Bolivia</a:t>
              </a:r>
            </a:p>
            <a:p>
              <a:pPr algn="ctr" defTabSz="727568">
                <a:lnSpc>
                  <a:spcPct val="60000"/>
                </a:lnSpc>
                <a:spcBef>
                  <a:spcPts val="281"/>
                </a:spcBef>
                <a:defRPr sz="1300">
                  <a:latin typeface="Gill Sans"/>
                  <a:ea typeface="Gill Sans"/>
                  <a:cs typeface="Gill Sans"/>
                  <a:sym typeface="Gill Sans"/>
                </a:defRPr>
              </a:pPr>
              <a:r>
                <a:rPr lang="es-CL" sz="1000" b="1" dirty="0"/>
                <a:t>2,453 </a:t>
              </a:r>
              <a:r>
                <a:rPr sz="1000" b="1" dirty="0"/>
                <a:t>(</a:t>
              </a:r>
              <a:r>
                <a:rPr lang="es-CL" sz="1000" b="1" dirty="0"/>
                <a:t>0,7</a:t>
              </a:r>
              <a:r>
                <a:rPr sz="1000" b="1" dirty="0"/>
                <a:t>%)</a:t>
              </a:r>
            </a:p>
          </p:txBody>
        </p:sp>
        <p:sp>
          <p:nvSpPr>
            <p:cNvPr id="127" name="Shape 186">
              <a:extLst>
                <a:ext uri="{FF2B5EF4-FFF2-40B4-BE49-F238E27FC236}">
                  <a16:creationId xmlns:a16="http://schemas.microsoft.com/office/drawing/2014/main" id="{4172050C-D5B8-42BF-8D2B-CE060B39ACCA}"/>
                </a:ext>
              </a:extLst>
            </p:cNvPr>
            <p:cNvSpPr/>
            <p:nvPr/>
          </p:nvSpPr>
          <p:spPr>
            <a:xfrm flipH="1">
              <a:off x="4506144" y="2584641"/>
              <a:ext cx="1377406" cy="300765"/>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28" name="Shape 187">
              <a:extLst>
                <a:ext uri="{FF2B5EF4-FFF2-40B4-BE49-F238E27FC236}">
                  <a16:creationId xmlns:a16="http://schemas.microsoft.com/office/drawing/2014/main" id="{EBE896BF-61CE-4588-AF6A-0D0232CFD519}"/>
                </a:ext>
              </a:extLst>
            </p:cNvPr>
            <p:cNvSpPr/>
            <p:nvPr/>
          </p:nvSpPr>
          <p:spPr>
            <a:xfrm flipH="1">
              <a:off x="4202534" y="2034854"/>
              <a:ext cx="2072663" cy="495596"/>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29" name="Shape 188">
              <a:extLst>
                <a:ext uri="{FF2B5EF4-FFF2-40B4-BE49-F238E27FC236}">
                  <a16:creationId xmlns:a16="http://schemas.microsoft.com/office/drawing/2014/main" id="{54A48407-C882-4C8F-9363-011799BFB0E0}"/>
                </a:ext>
              </a:extLst>
            </p:cNvPr>
            <p:cNvSpPr/>
            <p:nvPr/>
          </p:nvSpPr>
          <p:spPr>
            <a:xfrm flipV="1">
              <a:off x="1647526" y="1112859"/>
              <a:ext cx="1237971" cy="343880"/>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sp>
          <p:nvSpPr>
            <p:cNvPr id="130" name="Shape 189">
              <a:extLst>
                <a:ext uri="{FF2B5EF4-FFF2-40B4-BE49-F238E27FC236}">
                  <a16:creationId xmlns:a16="http://schemas.microsoft.com/office/drawing/2014/main" id="{33237F9C-9D76-417E-A3BE-99B7651F2E4E}"/>
                </a:ext>
              </a:extLst>
            </p:cNvPr>
            <p:cNvSpPr/>
            <p:nvPr/>
          </p:nvSpPr>
          <p:spPr>
            <a:xfrm flipH="1">
              <a:off x="3645579" y="456529"/>
              <a:ext cx="1519164" cy="353841"/>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grpSp>
      <p:pic>
        <p:nvPicPr>
          <p:cNvPr id="132" name="officeArt object">
            <a:extLst>
              <a:ext uri="{FF2B5EF4-FFF2-40B4-BE49-F238E27FC236}">
                <a16:creationId xmlns:a16="http://schemas.microsoft.com/office/drawing/2014/main" id="{880929C5-1ABC-4A45-88AC-7D807730965F}"/>
              </a:ext>
            </a:extLst>
          </p:cNvPr>
          <p:cNvPicPr/>
          <p:nvPr/>
        </p:nvPicPr>
        <p:blipFill>
          <a:blip r:embed="rId4"/>
          <a:stretch>
            <a:fillRect/>
          </a:stretch>
        </p:blipFill>
        <p:spPr>
          <a:xfrm>
            <a:off x="96000" y="84056"/>
            <a:ext cx="1449022" cy="977489"/>
          </a:xfrm>
          <a:prstGeom prst="rect">
            <a:avLst/>
          </a:prstGeom>
          <a:ln w="12700" cap="flat">
            <a:noFill/>
            <a:miter lim="400000"/>
          </a:ln>
          <a:effectLst/>
        </p:spPr>
      </p:pic>
      <p:pic>
        <p:nvPicPr>
          <p:cNvPr id="133" name="11 Imagen">
            <a:extLst>
              <a:ext uri="{FF2B5EF4-FFF2-40B4-BE49-F238E27FC236}">
                <a16:creationId xmlns:a16="http://schemas.microsoft.com/office/drawing/2014/main" id="{53897946-9AAC-496D-B234-4A79FA011D8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26434" y="72318"/>
            <a:ext cx="1869566" cy="1068325"/>
          </a:xfrm>
          <a:prstGeom prst="rect">
            <a:avLst/>
          </a:prstGeom>
          <a:ln w="12700">
            <a:miter lim="400000"/>
          </a:ln>
        </p:spPr>
      </p:pic>
      <p:sp>
        <p:nvSpPr>
          <p:cNvPr id="131" name="Shape 160">
            <a:extLst>
              <a:ext uri="{FF2B5EF4-FFF2-40B4-BE49-F238E27FC236}">
                <a16:creationId xmlns:a16="http://schemas.microsoft.com/office/drawing/2014/main" id="{97E0344E-052C-4D78-B8BC-4EED58F2A37E}"/>
              </a:ext>
            </a:extLst>
          </p:cNvPr>
          <p:cNvSpPr txBox="1"/>
          <p:nvPr/>
        </p:nvSpPr>
        <p:spPr>
          <a:xfrm>
            <a:off x="3673786" y="3286195"/>
            <a:ext cx="1000897" cy="28561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600" tIns="25600" rIns="25600" bIns="25600" numCol="1" anchor="t">
            <a:spAutoFit/>
          </a:bodyPr>
          <a:lstStyle/>
          <a:p>
            <a:pPr algn="ctr" defTabSz="727568">
              <a:lnSpc>
                <a:spcPct val="60000"/>
              </a:lnSpc>
              <a:spcBef>
                <a:spcPts val="281"/>
              </a:spcBef>
              <a:defRPr sz="1300" b="1">
                <a:latin typeface="Gill Sans"/>
                <a:ea typeface="Gill Sans"/>
                <a:cs typeface="Gill Sans"/>
                <a:sym typeface="Gill Sans"/>
              </a:defRPr>
            </a:pPr>
            <a:r>
              <a:rPr lang="es-ES" sz="1000" dirty="0"/>
              <a:t>El Salvador</a:t>
            </a:r>
            <a:r>
              <a:rPr sz="1000" dirty="0"/>
              <a:t> </a:t>
            </a:r>
            <a:endParaRPr lang="en-US" sz="1000" dirty="0"/>
          </a:p>
          <a:p>
            <a:pPr algn="ctr" defTabSz="727568">
              <a:lnSpc>
                <a:spcPct val="60000"/>
              </a:lnSpc>
              <a:spcBef>
                <a:spcPts val="281"/>
              </a:spcBef>
              <a:defRPr sz="1300" b="1">
                <a:latin typeface="Gill Sans"/>
                <a:ea typeface="Gill Sans"/>
                <a:cs typeface="Gill Sans"/>
                <a:sym typeface="Gill Sans"/>
              </a:defRPr>
            </a:pPr>
            <a:r>
              <a:rPr lang="en-US" sz="1000" dirty="0"/>
              <a:t>18</a:t>
            </a:r>
            <a:r>
              <a:rPr sz="1000" dirty="0"/>
              <a:t> (</a:t>
            </a:r>
            <a:r>
              <a:rPr lang="es-CL" sz="1000" dirty="0"/>
              <a:t>0,004</a:t>
            </a:r>
            <a:r>
              <a:rPr sz="1000" dirty="0"/>
              <a:t>%)</a:t>
            </a:r>
          </a:p>
        </p:txBody>
      </p:sp>
      <p:sp>
        <p:nvSpPr>
          <p:cNvPr id="134" name="Shape 188">
            <a:extLst>
              <a:ext uri="{FF2B5EF4-FFF2-40B4-BE49-F238E27FC236}">
                <a16:creationId xmlns:a16="http://schemas.microsoft.com/office/drawing/2014/main" id="{BE0B543B-BCA4-4760-9DE2-858A34753DB7}"/>
              </a:ext>
            </a:extLst>
          </p:cNvPr>
          <p:cNvSpPr/>
          <p:nvPr/>
        </p:nvSpPr>
        <p:spPr>
          <a:xfrm flipV="1">
            <a:off x="4572812" y="3275260"/>
            <a:ext cx="681461" cy="95515"/>
          </a:xfrm>
          <a:prstGeom prst="line">
            <a:avLst/>
          </a:prstGeom>
          <a:noFill/>
          <a:ln w="12700" cap="flat">
            <a:solidFill>
              <a:srgbClr val="4D4D4D"/>
            </a:solidFill>
            <a:prstDash val="solid"/>
            <a:round/>
            <a:tailEnd type="triangle" w="med" len="med"/>
          </a:ln>
          <a:effectLst/>
        </p:spPr>
        <p:txBody>
          <a:bodyPr wrap="square" lIns="25717" tIns="25717" rIns="25717" bIns="25717" numCol="1" anchor="t">
            <a:noAutofit/>
          </a:bodyPr>
          <a:lstStyle/>
          <a:p>
            <a:endParaRPr sz="1000"/>
          </a:p>
        </p:txBody>
      </p:sp>
      <p:pic>
        <p:nvPicPr>
          <p:cNvPr id="135" name="Audio 134">
            <a:extLst>
              <a:ext uri="{FF2B5EF4-FFF2-40B4-BE49-F238E27FC236}">
                <a16:creationId xmlns:a16="http://schemas.microsoft.com/office/drawing/2014/main" id="{53010967-43D0-3747-F0D7-C847148A8B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37976365"/>
      </p:ext>
    </p:extLst>
  </p:cSld>
  <p:clrMapOvr>
    <a:masterClrMapping/>
  </p:clrMapOvr>
  <mc:AlternateContent xmlns:mc="http://schemas.openxmlformats.org/markup-compatibility/2006">
    <mc:Choice xmlns:p14="http://schemas.microsoft.com/office/powerpoint/2010/main" Requires="p14">
      <p:transition spd="slow" p14:dur="2000" advTm="63872"/>
    </mc:Choice>
    <mc:Fallback>
      <p:transition spd="slow" advTm="6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Shape 43"/>
          <p:cNvSpPr>
            <a:spLocks/>
          </p:cNvSpPr>
          <p:nvPr/>
        </p:nvSpPr>
        <p:spPr bwMode="auto">
          <a:xfrm>
            <a:off x="1329477" y="267238"/>
            <a:ext cx="8783787" cy="1395019"/>
          </a:xfrm>
          <a:prstGeom prst="rect">
            <a:avLst/>
          </a:prstGeom>
          <a:noFill/>
          <a:ln w="12700">
            <a:noFill/>
            <a:miter lim="400000"/>
            <a:headEnd/>
            <a:tailEnd/>
          </a:ln>
        </p:spPr>
        <p:txBody>
          <a:bodyPr lIns="40451" tIns="40451" rIns="40451" bIns="40451" anchor="ctr"/>
          <a:lstStyle/>
          <a:p>
            <a:pPr algn="ctr" defTabSz="319965"/>
            <a:r>
              <a:rPr lang="es-ES_tradnl" sz="2800" b="1" noProof="1">
                <a:solidFill>
                  <a:schemeClr val="tx2"/>
                </a:solidFill>
                <a:latin typeface="Calibri" pitchFamily="34" charset="0"/>
                <a:sym typeface="Calibri" pitchFamily="34" charset="0"/>
              </a:rPr>
              <a:t>Base de datos luego de 33 años de reporte voluntario, </a:t>
            </a:r>
          </a:p>
          <a:p>
            <a:pPr algn="ctr" defTabSz="319965"/>
            <a:r>
              <a:rPr lang="es-ES_tradnl" sz="2800" b="1" noProof="1">
                <a:solidFill>
                  <a:schemeClr val="tx2"/>
                </a:solidFill>
                <a:latin typeface="Calibri" pitchFamily="34" charset="0"/>
                <a:sym typeface="Calibri" pitchFamily="34" charset="0"/>
              </a:rPr>
              <a:t>Latinoamérica 1990 - 2023</a:t>
            </a:r>
          </a:p>
        </p:txBody>
      </p:sp>
      <p:sp>
        <p:nvSpPr>
          <p:cNvPr id="30728" name="Rectangle 8"/>
          <p:cNvSpPr>
            <a:spLocks noChangeArrowheads="1"/>
          </p:cNvSpPr>
          <p:nvPr/>
        </p:nvSpPr>
        <p:spPr bwMode="auto">
          <a:xfrm>
            <a:off x="7043771" y="1585747"/>
            <a:ext cx="2467679" cy="952733"/>
          </a:xfrm>
          <a:prstGeom prst="rect">
            <a:avLst/>
          </a:prstGeom>
          <a:solidFill>
            <a:schemeClr val="accent1">
              <a:lumMod val="60000"/>
              <a:lumOff val="40000"/>
            </a:schemeClr>
          </a:solidFill>
          <a:ln w="38100">
            <a:solidFill>
              <a:schemeClr val="accent1">
                <a:lumMod val="20000"/>
                <a:lumOff val="80000"/>
              </a:schemeClr>
            </a:solidFill>
            <a:miter lim="800000"/>
            <a:headEnd/>
            <a:tailEnd/>
          </a:ln>
          <a:effectLst/>
        </p:spPr>
        <p:txBody>
          <a:bodyPr wrap="none" anchor="ctr"/>
          <a:lstStyle/>
          <a:p>
            <a:pPr algn="ctr" defTabSz="639949"/>
            <a:r>
              <a:rPr lang="es-ES_tradnl" sz="2000" b="1" dirty="0">
                <a:solidFill>
                  <a:srgbClr val="000000"/>
                </a:solidFill>
                <a:latin typeface="Calibri"/>
              </a:rPr>
              <a:t>1,538,461</a:t>
            </a:r>
          </a:p>
          <a:p>
            <a:pPr algn="ctr" defTabSz="639949"/>
            <a:r>
              <a:rPr lang="es-ES_tradnl" sz="2000" b="1" dirty="0" err="1">
                <a:solidFill>
                  <a:srgbClr val="000000"/>
                </a:solidFill>
                <a:latin typeface="Calibri"/>
              </a:rPr>
              <a:t>Initiated</a:t>
            </a:r>
            <a:r>
              <a:rPr lang="es-ES_tradnl" sz="2000" b="1" dirty="0">
                <a:solidFill>
                  <a:srgbClr val="000000"/>
                </a:solidFill>
                <a:latin typeface="Calibri"/>
              </a:rPr>
              <a:t> </a:t>
            </a:r>
            <a:r>
              <a:rPr lang="es-ES_tradnl" sz="2000" b="1" dirty="0" err="1">
                <a:solidFill>
                  <a:srgbClr val="000000"/>
                </a:solidFill>
                <a:latin typeface="Calibri"/>
              </a:rPr>
              <a:t>Cycles</a:t>
            </a:r>
            <a:endParaRPr lang="es-ES_tradnl" sz="2000" b="1" dirty="0">
              <a:solidFill>
                <a:srgbClr val="000000"/>
              </a:solidFill>
              <a:latin typeface="Calibri"/>
            </a:endParaRPr>
          </a:p>
        </p:txBody>
      </p:sp>
      <p:sp>
        <p:nvSpPr>
          <p:cNvPr id="30729" name="Rectangle 9"/>
          <p:cNvSpPr>
            <a:spLocks noChangeArrowheads="1"/>
          </p:cNvSpPr>
          <p:nvPr/>
        </p:nvSpPr>
        <p:spPr bwMode="auto">
          <a:xfrm>
            <a:off x="7043771" y="2952633"/>
            <a:ext cx="2467679" cy="952733"/>
          </a:xfrm>
          <a:prstGeom prst="rect">
            <a:avLst/>
          </a:prstGeom>
          <a:solidFill>
            <a:schemeClr val="accent1">
              <a:lumMod val="60000"/>
              <a:lumOff val="40000"/>
            </a:schemeClr>
          </a:solidFill>
          <a:ln w="38100">
            <a:solidFill>
              <a:schemeClr val="accent1">
                <a:lumMod val="20000"/>
                <a:lumOff val="80000"/>
              </a:schemeClr>
            </a:solidFill>
            <a:miter lim="800000"/>
            <a:headEnd/>
            <a:tailEnd/>
          </a:ln>
          <a:effectLst/>
        </p:spPr>
        <p:txBody>
          <a:bodyPr wrap="none" anchor="ctr"/>
          <a:lstStyle/>
          <a:p>
            <a:pPr algn="ctr" defTabSz="639949"/>
            <a:r>
              <a:rPr lang="es-ES_tradnl" sz="2000" b="1" noProof="1">
                <a:solidFill>
                  <a:srgbClr val="000000"/>
                </a:solidFill>
                <a:latin typeface="Calibri"/>
              </a:rPr>
              <a:t>377,240</a:t>
            </a:r>
          </a:p>
          <a:p>
            <a:pPr algn="ctr" defTabSz="639949"/>
            <a:r>
              <a:rPr lang="es-ES_tradnl" sz="2000" b="1" noProof="1">
                <a:solidFill>
                  <a:srgbClr val="000000"/>
                </a:solidFill>
                <a:latin typeface="Calibri"/>
              </a:rPr>
              <a:t>Embarazos clínicos</a:t>
            </a:r>
          </a:p>
        </p:txBody>
      </p:sp>
      <p:sp>
        <p:nvSpPr>
          <p:cNvPr id="30730" name="Rectangle 10"/>
          <p:cNvSpPr>
            <a:spLocks noChangeArrowheads="1"/>
          </p:cNvSpPr>
          <p:nvPr/>
        </p:nvSpPr>
        <p:spPr bwMode="auto">
          <a:xfrm>
            <a:off x="7043771" y="4302134"/>
            <a:ext cx="2467679" cy="952733"/>
          </a:xfrm>
          <a:prstGeom prst="rect">
            <a:avLst/>
          </a:prstGeom>
          <a:solidFill>
            <a:schemeClr val="accent1">
              <a:lumMod val="60000"/>
              <a:lumOff val="40000"/>
            </a:schemeClr>
          </a:solidFill>
          <a:ln w="38100">
            <a:solidFill>
              <a:schemeClr val="accent1">
                <a:lumMod val="20000"/>
                <a:lumOff val="80000"/>
              </a:schemeClr>
            </a:solidFill>
            <a:miter lim="800000"/>
            <a:headEnd/>
            <a:tailEnd/>
          </a:ln>
          <a:effectLst/>
        </p:spPr>
        <p:txBody>
          <a:bodyPr wrap="none" anchor="ctr"/>
          <a:lstStyle/>
          <a:p>
            <a:pPr algn="ctr" defTabSz="639949"/>
            <a:r>
              <a:rPr lang="es-ES_tradnl" sz="2000" b="1" noProof="1">
                <a:solidFill>
                  <a:srgbClr val="000000"/>
                </a:solidFill>
                <a:latin typeface="Calibri"/>
              </a:rPr>
              <a:t>282,949</a:t>
            </a:r>
          </a:p>
          <a:p>
            <a:pPr algn="ctr" defTabSz="639949"/>
            <a:r>
              <a:rPr lang="es-ES_tradnl" sz="2000" b="1" noProof="1">
                <a:solidFill>
                  <a:srgbClr val="000000"/>
                </a:solidFill>
                <a:latin typeface="Calibri"/>
              </a:rPr>
              <a:t>Partos </a:t>
            </a:r>
          </a:p>
        </p:txBody>
      </p:sp>
      <p:sp>
        <p:nvSpPr>
          <p:cNvPr id="30731" name="Rectangle 11"/>
          <p:cNvSpPr>
            <a:spLocks noChangeArrowheads="1"/>
          </p:cNvSpPr>
          <p:nvPr/>
        </p:nvSpPr>
        <p:spPr bwMode="auto">
          <a:xfrm>
            <a:off x="7043771" y="5651634"/>
            <a:ext cx="2467679" cy="952733"/>
          </a:xfrm>
          <a:prstGeom prst="rect">
            <a:avLst/>
          </a:prstGeom>
          <a:solidFill>
            <a:schemeClr val="accent1">
              <a:lumMod val="60000"/>
              <a:lumOff val="40000"/>
            </a:schemeClr>
          </a:solidFill>
          <a:ln w="38100">
            <a:solidFill>
              <a:schemeClr val="accent1">
                <a:lumMod val="20000"/>
                <a:lumOff val="80000"/>
              </a:schemeClr>
            </a:solidFill>
            <a:miter lim="800000"/>
            <a:headEnd/>
            <a:tailEnd/>
          </a:ln>
          <a:effectLst/>
        </p:spPr>
        <p:txBody>
          <a:bodyPr wrap="none" anchor="ctr"/>
          <a:lstStyle/>
          <a:p>
            <a:pPr algn="ctr" defTabSz="639949"/>
            <a:r>
              <a:rPr lang="es-ES_tradnl" sz="2000" b="1" noProof="1">
                <a:solidFill>
                  <a:srgbClr val="000000"/>
                </a:solidFill>
                <a:latin typeface="Calibri"/>
              </a:rPr>
              <a:t>342,268</a:t>
            </a:r>
          </a:p>
          <a:p>
            <a:pPr algn="ctr" defTabSz="639949"/>
            <a:r>
              <a:rPr lang="es-ES_tradnl" sz="2000" b="1" noProof="1">
                <a:solidFill>
                  <a:srgbClr val="000000"/>
                </a:solidFill>
                <a:latin typeface="Calibri"/>
              </a:rPr>
              <a:t>Nacidos vivos</a:t>
            </a:r>
          </a:p>
        </p:txBody>
      </p:sp>
      <p:sp>
        <p:nvSpPr>
          <p:cNvPr id="30732" name="Line 12"/>
          <p:cNvSpPr>
            <a:spLocks noChangeShapeType="1"/>
          </p:cNvSpPr>
          <p:nvPr/>
        </p:nvSpPr>
        <p:spPr bwMode="auto">
          <a:xfrm>
            <a:off x="8277610" y="2606233"/>
            <a:ext cx="0" cy="306755"/>
          </a:xfrm>
          <a:prstGeom prst="line">
            <a:avLst/>
          </a:prstGeom>
          <a:noFill/>
          <a:ln w="76200">
            <a:solidFill>
              <a:schemeClr val="accent2"/>
            </a:solidFill>
            <a:round/>
            <a:headEnd/>
            <a:tailEnd type="triangle" w="med" len="med"/>
          </a:ln>
          <a:effectLst/>
        </p:spPr>
        <p:txBody>
          <a:bodyPr/>
          <a:lstStyle/>
          <a:p>
            <a:pPr algn="ctr" defTabSz="455100"/>
            <a:endParaRPr lang="es-ES_tradnl" dirty="0">
              <a:solidFill>
                <a:prstClr val="black"/>
              </a:solidFill>
              <a:latin typeface="Calibri"/>
            </a:endParaRPr>
          </a:p>
        </p:txBody>
      </p:sp>
      <p:graphicFrame>
        <p:nvGraphicFramePr>
          <p:cNvPr id="30832" name="Group 112"/>
          <p:cNvGraphicFramePr>
            <a:graphicFrameLocks noGrp="1"/>
          </p:cNvGraphicFramePr>
          <p:nvPr/>
        </p:nvGraphicFramePr>
        <p:xfrm>
          <a:off x="2773756" y="2503026"/>
          <a:ext cx="4125433" cy="2424221"/>
        </p:xfrm>
        <a:graphic>
          <a:graphicData uri="http://schemas.openxmlformats.org/drawingml/2006/table">
            <a:tbl>
              <a:tblPr/>
              <a:tblGrid>
                <a:gridCol w="2070898">
                  <a:extLst>
                    <a:ext uri="{9D8B030D-6E8A-4147-A177-3AD203B41FA5}">
                      <a16:colId xmlns:a16="http://schemas.microsoft.com/office/drawing/2014/main" val="20000"/>
                    </a:ext>
                  </a:extLst>
                </a:gridCol>
                <a:gridCol w="2054535">
                  <a:extLst>
                    <a:ext uri="{9D8B030D-6E8A-4147-A177-3AD203B41FA5}">
                      <a16:colId xmlns:a16="http://schemas.microsoft.com/office/drawing/2014/main" val="20001"/>
                    </a:ext>
                  </a:extLst>
                </a:gridCol>
              </a:tblGrid>
              <a:tr h="407353">
                <a:tc gridSpan="2">
                  <a:txBody>
                    <a:bodyPr/>
                    <a:lstStyle/>
                    <a:p>
                      <a:pPr marL="0" marR="0" lvl="0" indent="0" algn="l" defTabSz="584200" rtl="0" eaLnBrk="0" fontAlgn="base" latinLnBrk="0" hangingPunct="0">
                        <a:lnSpc>
                          <a:spcPct val="100000"/>
                        </a:lnSpc>
                        <a:spcBef>
                          <a:spcPts val="4200"/>
                        </a:spcBef>
                        <a:spcAft>
                          <a:spcPct val="0"/>
                        </a:spcAft>
                        <a:buClrTx/>
                        <a:buSzPct val="75000"/>
                        <a:buFontTx/>
                        <a:buNone/>
                        <a:tabLst/>
                      </a:pPr>
                      <a:r>
                        <a:rPr kumimoji="0" lang="es-ES_tradnl" sz="1600" b="1" i="0" u="none" strike="noStrike" cap="none" normalizeH="0" baseline="0" noProof="0" dirty="0">
                          <a:ln>
                            <a:noFill/>
                          </a:ln>
                          <a:solidFill>
                            <a:srgbClr val="000000"/>
                          </a:solidFill>
                          <a:effectLst/>
                          <a:latin typeface="Arial" charset="0"/>
                          <a:ea typeface="Helvetica Light"/>
                          <a:cs typeface="Helvetica Light"/>
                          <a:sym typeface="Helvetica Light"/>
                        </a:rPr>
                        <a:t>Distribución de nacidos</a:t>
                      </a:r>
                    </a:p>
                  </a:txBody>
                  <a:tcPr marL="27125" marR="27125"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val="10000"/>
                  </a:ext>
                </a:extLst>
              </a:tr>
              <a:tr h="388625">
                <a:tc>
                  <a:txBody>
                    <a:bodyPr/>
                    <a:lstStyle/>
                    <a:p>
                      <a:pPr marL="0" marR="0" lvl="0" indent="0" algn="l" defTabSz="584200" rtl="0" eaLnBrk="0" fontAlgn="base" latinLnBrk="0" hangingPunct="0">
                        <a:lnSpc>
                          <a:spcPct val="100000"/>
                        </a:lnSpc>
                        <a:spcBef>
                          <a:spcPts val="4200"/>
                        </a:spcBef>
                        <a:spcAft>
                          <a:spcPct val="0"/>
                        </a:spcAft>
                        <a:buClrTx/>
                        <a:buSzPct val="75000"/>
                        <a:buFontTx/>
                        <a:buNone/>
                        <a:tabLst/>
                      </a:pPr>
                      <a:r>
                        <a:rPr kumimoji="0" lang="es-ES_tradnl" sz="1300" b="0" i="0" u="none" strike="noStrike" cap="none" normalizeH="0" baseline="0" noProof="0" dirty="0">
                          <a:ln>
                            <a:noFill/>
                          </a:ln>
                          <a:solidFill>
                            <a:srgbClr val="000000"/>
                          </a:solidFill>
                          <a:effectLst/>
                          <a:latin typeface="Arial" charset="0"/>
                          <a:ea typeface="Helvetica Light"/>
                          <a:cs typeface="Helvetica Light"/>
                          <a:sym typeface="Helvetica Light"/>
                        </a:rPr>
                        <a:t>ICSI</a:t>
                      </a:r>
                    </a:p>
                  </a:txBody>
                  <a:tcPr marL="27125" marR="27125"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584200" rtl="0" eaLnBrk="0" fontAlgn="base" latinLnBrk="0" hangingPunct="0">
                        <a:lnSpc>
                          <a:spcPct val="100000"/>
                        </a:lnSpc>
                        <a:spcBef>
                          <a:spcPts val="4200"/>
                        </a:spcBef>
                        <a:spcAft>
                          <a:spcPct val="0"/>
                        </a:spcAft>
                        <a:buClrTx/>
                        <a:buSzPct val="75000"/>
                        <a:buFontTx/>
                        <a:buNone/>
                        <a:tabLst/>
                      </a:pPr>
                      <a:r>
                        <a:rPr kumimoji="0" lang="es-ES_tradnl" sz="1300" b="0" i="0" u="none" strike="noStrike" cap="none" normalizeH="0" baseline="0" noProof="0" dirty="0">
                          <a:ln>
                            <a:noFill/>
                          </a:ln>
                          <a:solidFill>
                            <a:srgbClr val="000000"/>
                          </a:solidFill>
                          <a:effectLst/>
                          <a:latin typeface="Arial" charset="0"/>
                          <a:ea typeface="Helvetica Light"/>
                          <a:cs typeface="Helvetica Light"/>
                          <a:sym typeface="Helvetica Light"/>
                        </a:rPr>
                        <a:t>120,378 (35,2%)</a:t>
                      </a:r>
                    </a:p>
                  </a:txBody>
                  <a:tcPr marL="27125" marR="27125"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r h="407353">
                <a:tc>
                  <a:txBody>
                    <a:bodyPr/>
                    <a:lstStyle/>
                    <a:p>
                      <a:pPr marL="0" marR="0" lvl="0" indent="0" algn="l" defTabSz="584200" rtl="0" eaLnBrk="0" fontAlgn="base" latinLnBrk="0" hangingPunct="0">
                        <a:lnSpc>
                          <a:spcPct val="100000"/>
                        </a:lnSpc>
                        <a:spcBef>
                          <a:spcPts val="4200"/>
                        </a:spcBef>
                        <a:spcAft>
                          <a:spcPct val="0"/>
                        </a:spcAft>
                        <a:buClrTx/>
                        <a:buSzPct val="75000"/>
                        <a:buFontTx/>
                        <a:buNone/>
                        <a:tabLst/>
                      </a:pPr>
                      <a:r>
                        <a:rPr kumimoji="0" lang="es-ES_tradnl" sz="1300" b="0" i="0" u="none" strike="noStrike" cap="none" normalizeH="0" baseline="0" noProof="0" dirty="0">
                          <a:ln>
                            <a:noFill/>
                          </a:ln>
                          <a:solidFill>
                            <a:srgbClr val="000000"/>
                          </a:solidFill>
                          <a:effectLst/>
                          <a:latin typeface="Arial" charset="0"/>
                          <a:ea typeface="Helvetica Light"/>
                          <a:cs typeface="Helvetica Light"/>
                          <a:sym typeface="Helvetica Light"/>
                        </a:rPr>
                        <a:t>IVF</a:t>
                      </a:r>
                    </a:p>
                  </a:txBody>
                  <a:tcPr marL="27125" marR="27125"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584200" rtl="0" eaLnBrk="0" fontAlgn="base" latinLnBrk="0" hangingPunct="0">
                        <a:lnSpc>
                          <a:spcPct val="100000"/>
                        </a:lnSpc>
                        <a:spcBef>
                          <a:spcPts val="4200"/>
                        </a:spcBef>
                        <a:spcAft>
                          <a:spcPct val="0"/>
                        </a:spcAft>
                        <a:buClrTx/>
                        <a:buSzPct val="75000"/>
                        <a:buFontTx/>
                        <a:buNone/>
                        <a:tabLst/>
                      </a:pPr>
                      <a:r>
                        <a:rPr kumimoji="0" lang="es-ES_tradnl" sz="1300" b="0" i="0" u="none" strike="noStrike" cap="none" normalizeH="0" baseline="0" noProof="0" dirty="0">
                          <a:ln>
                            <a:noFill/>
                          </a:ln>
                          <a:solidFill>
                            <a:srgbClr val="000000"/>
                          </a:solidFill>
                          <a:effectLst/>
                          <a:latin typeface="Arial" charset="0"/>
                          <a:ea typeface="Helvetica Light"/>
                          <a:cs typeface="Helvetica Light"/>
                          <a:sym typeface="Helvetica Light"/>
                        </a:rPr>
                        <a:t>  32,281 (  9,4%)</a:t>
                      </a:r>
                    </a:p>
                  </a:txBody>
                  <a:tcPr marL="27125" marR="27125"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2"/>
                  </a:ext>
                </a:extLst>
              </a:tr>
              <a:tr h="407353">
                <a:tc>
                  <a:txBody>
                    <a:bodyPr/>
                    <a:lstStyle/>
                    <a:p>
                      <a:pPr marL="0" marR="0" lvl="0" indent="0" algn="l" defTabSz="584200" rtl="0" eaLnBrk="0" fontAlgn="base" latinLnBrk="0" hangingPunct="0">
                        <a:lnSpc>
                          <a:spcPct val="100000"/>
                        </a:lnSpc>
                        <a:spcBef>
                          <a:spcPts val="4200"/>
                        </a:spcBef>
                        <a:spcAft>
                          <a:spcPct val="0"/>
                        </a:spcAft>
                        <a:buClrTx/>
                        <a:buSzPct val="75000"/>
                        <a:buFontTx/>
                        <a:buNone/>
                        <a:tabLst/>
                      </a:pPr>
                      <a:r>
                        <a:rPr kumimoji="0" lang="es-ES_tradnl" sz="1300" b="0" i="0" u="none" strike="noStrike" cap="none" normalizeH="0" baseline="0" noProof="0" dirty="0">
                          <a:ln>
                            <a:noFill/>
                          </a:ln>
                          <a:solidFill>
                            <a:schemeClr val="tx1"/>
                          </a:solidFill>
                          <a:effectLst/>
                          <a:latin typeface="Arial" charset="0"/>
                          <a:ea typeface="Helvetica Light"/>
                          <a:cs typeface="Helvetica Light"/>
                          <a:sym typeface="Helvetica Light"/>
                        </a:rPr>
                        <a:t>OD</a:t>
                      </a:r>
                    </a:p>
                  </a:txBody>
                  <a:tcPr marL="27125" marR="27125"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584200" rtl="0" eaLnBrk="0" fontAlgn="base" latinLnBrk="0" hangingPunct="0">
                        <a:lnSpc>
                          <a:spcPct val="100000"/>
                        </a:lnSpc>
                        <a:spcBef>
                          <a:spcPts val="4200"/>
                        </a:spcBef>
                        <a:spcAft>
                          <a:spcPct val="0"/>
                        </a:spcAft>
                        <a:buClrTx/>
                        <a:buSzPct val="75000"/>
                        <a:buFontTx/>
                        <a:buNone/>
                        <a:tabLst/>
                      </a:pPr>
                      <a:r>
                        <a:rPr kumimoji="0" lang="es-ES_tradnl" sz="1300" b="0" i="0" u="none" strike="noStrike" cap="none" normalizeH="0" baseline="0" noProof="0" dirty="0">
                          <a:ln>
                            <a:noFill/>
                          </a:ln>
                          <a:solidFill>
                            <a:schemeClr val="tx1"/>
                          </a:solidFill>
                          <a:effectLst/>
                          <a:latin typeface="Arial" charset="0"/>
                          <a:ea typeface="Helvetica Light"/>
                          <a:cs typeface="Helvetica Light"/>
                          <a:sym typeface="Helvetica Light"/>
                        </a:rPr>
                        <a:t>  66,145 (19,3%)</a:t>
                      </a:r>
                    </a:p>
                  </a:txBody>
                  <a:tcPr marL="27125" marR="27125"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3"/>
                  </a:ext>
                </a:extLst>
              </a:tr>
              <a:tr h="406184">
                <a:tc>
                  <a:txBody>
                    <a:bodyPr/>
                    <a:lstStyle/>
                    <a:p>
                      <a:pPr marL="0" marR="0" lvl="0" indent="0" algn="l" defTabSz="584200" rtl="0" eaLnBrk="0" fontAlgn="base" latinLnBrk="0" hangingPunct="0">
                        <a:lnSpc>
                          <a:spcPct val="100000"/>
                        </a:lnSpc>
                        <a:spcBef>
                          <a:spcPts val="4200"/>
                        </a:spcBef>
                        <a:spcAft>
                          <a:spcPct val="0"/>
                        </a:spcAft>
                        <a:buClrTx/>
                        <a:buSzPct val="75000"/>
                        <a:buFontTx/>
                        <a:buNone/>
                        <a:tabLst/>
                      </a:pPr>
                      <a:r>
                        <a:rPr kumimoji="0" lang="es-ES_tradnl" sz="1300" b="0" i="0" u="none" strike="noStrike" cap="none" normalizeH="0" baseline="0" noProof="0" dirty="0">
                          <a:ln>
                            <a:noFill/>
                          </a:ln>
                          <a:solidFill>
                            <a:srgbClr val="000000"/>
                          </a:solidFill>
                          <a:effectLst/>
                          <a:latin typeface="Arial" charset="0"/>
                          <a:ea typeface="Helvetica Light"/>
                          <a:cs typeface="Helvetica Light"/>
                          <a:sym typeface="Helvetica Light"/>
                        </a:rPr>
                        <a:t>FET</a:t>
                      </a:r>
                    </a:p>
                  </a:txBody>
                  <a:tcPr marL="27125" marR="27125"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584200" rtl="0" eaLnBrk="0" fontAlgn="base" latinLnBrk="0" hangingPunct="0">
                        <a:lnSpc>
                          <a:spcPct val="100000"/>
                        </a:lnSpc>
                        <a:spcBef>
                          <a:spcPts val="4200"/>
                        </a:spcBef>
                        <a:spcAft>
                          <a:spcPct val="0"/>
                        </a:spcAft>
                        <a:buClrTx/>
                        <a:buSzPct val="75000"/>
                        <a:buFontTx/>
                        <a:buNone/>
                        <a:tabLst/>
                      </a:pPr>
                      <a:r>
                        <a:rPr kumimoji="0" lang="es-ES_tradnl" sz="1300" b="0" i="0" u="none" strike="noStrike" cap="none" normalizeH="0" baseline="0" noProof="0" dirty="0">
                          <a:ln>
                            <a:noFill/>
                          </a:ln>
                          <a:solidFill>
                            <a:srgbClr val="000000"/>
                          </a:solidFill>
                          <a:effectLst/>
                          <a:latin typeface="Arial" charset="0"/>
                          <a:ea typeface="Helvetica Light"/>
                          <a:cs typeface="Helvetica Light"/>
                          <a:sym typeface="Helvetica Light"/>
                        </a:rPr>
                        <a:t> 113,449 (33,1%)</a:t>
                      </a:r>
                    </a:p>
                  </a:txBody>
                  <a:tcPr marL="27125" marR="27125"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4"/>
                  </a:ext>
                </a:extLst>
              </a:tr>
              <a:tr h="407353">
                <a:tc>
                  <a:txBody>
                    <a:bodyPr/>
                    <a:lstStyle/>
                    <a:p>
                      <a:pPr marL="0" marR="0" lvl="0" indent="0" algn="l" defTabSz="584200" rtl="0" eaLnBrk="0" fontAlgn="base" latinLnBrk="0" hangingPunct="0">
                        <a:lnSpc>
                          <a:spcPct val="100000"/>
                        </a:lnSpc>
                        <a:spcBef>
                          <a:spcPts val="4200"/>
                        </a:spcBef>
                        <a:spcAft>
                          <a:spcPct val="0"/>
                        </a:spcAft>
                        <a:buClrTx/>
                        <a:buSzPct val="75000"/>
                        <a:buFontTx/>
                        <a:buNone/>
                        <a:tabLst/>
                      </a:pPr>
                      <a:r>
                        <a:rPr kumimoji="0" lang="es-ES_tradnl" sz="1300" b="0" i="0" u="none" strike="noStrike" cap="none" normalizeH="0" baseline="0" noProof="0" dirty="0">
                          <a:ln>
                            <a:noFill/>
                          </a:ln>
                          <a:solidFill>
                            <a:srgbClr val="000000"/>
                          </a:solidFill>
                          <a:effectLst/>
                          <a:latin typeface="Arial" charset="0"/>
                          <a:ea typeface="Helvetica Light"/>
                          <a:cs typeface="Helvetica Light"/>
                          <a:sym typeface="Helvetica Light"/>
                        </a:rPr>
                        <a:t>Otras técnicas</a:t>
                      </a:r>
                    </a:p>
                  </a:txBody>
                  <a:tcPr marL="27125" marR="27125"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584200" rtl="0" eaLnBrk="0" fontAlgn="base" latinLnBrk="0" hangingPunct="0">
                        <a:lnSpc>
                          <a:spcPct val="100000"/>
                        </a:lnSpc>
                        <a:spcBef>
                          <a:spcPts val="4200"/>
                        </a:spcBef>
                        <a:spcAft>
                          <a:spcPct val="0"/>
                        </a:spcAft>
                        <a:buClrTx/>
                        <a:buSzPct val="75000"/>
                        <a:buFontTx/>
                        <a:buNone/>
                        <a:tabLst/>
                      </a:pPr>
                      <a:r>
                        <a:rPr kumimoji="0" lang="es-ES_tradnl" sz="1300" b="0" i="0" u="none" strike="noStrike" cap="none" normalizeH="0" baseline="0" noProof="0" dirty="0">
                          <a:ln>
                            <a:noFill/>
                          </a:ln>
                          <a:solidFill>
                            <a:srgbClr val="000000"/>
                          </a:solidFill>
                          <a:effectLst/>
                          <a:latin typeface="Arial" charset="0"/>
                          <a:ea typeface="Helvetica Light"/>
                          <a:cs typeface="Helvetica Light"/>
                          <a:sym typeface="Helvetica Light"/>
                        </a:rPr>
                        <a:t>   10,015 ( 2,9%)</a:t>
                      </a:r>
                    </a:p>
                  </a:txBody>
                  <a:tcPr marL="27125" marR="27125" marT="32147" marB="321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14" name="Line 12"/>
          <p:cNvSpPr>
            <a:spLocks noChangeShapeType="1"/>
          </p:cNvSpPr>
          <p:nvPr/>
        </p:nvSpPr>
        <p:spPr bwMode="auto">
          <a:xfrm>
            <a:off x="8277610" y="3962123"/>
            <a:ext cx="0" cy="306755"/>
          </a:xfrm>
          <a:prstGeom prst="line">
            <a:avLst/>
          </a:prstGeom>
          <a:noFill/>
          <a:ln w="76200">
            <a:solidFill>
              <a:schemeClr val="accent2"/>
            </a:solidFill>
            <a:round/>
            <a:headEnd/>
            <a:tailEnd type="triangle" w="med" len="med"/>
          </a:ln>
          <a:effectLst/>
        </p:spPr>
        <p:txBody>
          <a:bodyPr/>
          <a:lstStyle/>
          <a:p>
            <a:pPr algn="ctr" defTabSz="455100"/>
            <a:endParaRPr lang="es-ES_tradnl" dirty="0">
              <a:solidFill>
                <a:prstClr val="black"/>
              </a:solidFill>
              <a:latin typeface="Calibri"/>
            </a:endParaRPr>
          </a:p>
        </p:txBody>
      </p:sp>
      <p:sp>
        <p:nvSpPr>
          <p:cNvPr id="15" name="Line 12"/>
          <p:cNvSpPr>
            <a:spLocks noChangeShapeType="1"/>
          </p:cNvSpPr>
          <p:nvPr/>
        </p:nvSpPr>
        <p:spPr bwMode="auto">
          <a:xfrm flipH="1">
            <a:off x="8259522" y="5341797"/>
            <a:ext cx="36177" cy="259727"/>
          </a:xfrm>
          <a:prstGeom prst="line">
            <a:avLst/>
          </a:prstGeom>
          <a:noFill/>
          <a:ln w="76200">
            <a:solidFill>
              <a:schemeClr val="accent2"/>
            </a:solidFill>
            <a:round/>
            <a:headEnd/>
            <a:tailEnd type="triangle" w="med" len="med"/>
          </a:ln>
          <a:effectLst/>
        </p:spPr>
        <p:txBody>
          <a:bodyPr/>
          <a:lstStyle/>
          <a:p>
            <a:pPr algn="ctr" defTabSz="455100"/>
            <a:endParaRPr lang="es-ES_tradnl" dirty="0">
              <a:solidFill>
                <a:prstClr val="black"/>
              </a:solidFill>
              <a:latin typeface="Calibri"/>
            </a:endParaRPr>
          </a:p>
        </p:txBody>
      </p:sp>
      <p:sp>
        <p:nvSpPr>
          <p:cNvPr id="2" name="Flecha doblada 1"/>
          <p:cNvSpPr/>
          <p:nvPr/>
        </p:nvSpPr>
        <p:spPr>
          <a:xfrm rot="16200000">
            <a:off x="5364350" y="4586033"/>
            <a:ext cx="827314" cy="2244571"/>
          </a:xfrm>
          <a:prstGeom prst="bentArrow">
            <a:avLst>
              <a:gd name="adj1" fmla="val 25000"/>
              <a:gd name="adj2" fmla="val 25000"/>
              <a:gd name="adj3" fmla="val 25000"/>
              <a:gd name="adj4" fmla="val 2971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tx1"/>
              </a:solidFill>
            </a:endParaRPr>
          </a:p>
        </p:txBody>
      </p:sp>
      <p:pic>
        <p:nvPicPr>
          <p:cNvPr id="3" name="officeArt object">
            <a:extLst>
              <a:ext uri="{FF2B5EF4-FFF2-40B4-BE49-F238E27FC236}">
                <a16:creationId xmlns:a16="http://schemas.microsoft.com/office/drawing/2014/main" id="{42AA62E1-62A9-3FC6-1B59-DD3CD602A89F}"/>
              </a:ext>
            </a:extLst>
          </p:cNvPr>
          <p:cNvPicPr/>
          <p:nvPr/>
        </p:nvPicPr>
        <p:blipFill>
          <a:blip r:embed="rId5"/>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D26063A3-1F4C-1E0D-3E06-531E2ECAC79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45009" y="169986"/>
            <a:ext cx="1632119" cy="932641"/>
          </a:xfrm>
          <a:prstGeom prst="rect">
            <a:avLst/>
          </a:prstGeom>
          <a:ln w="12700">
            <a:miter lim="400000"/>
          </a:ln>
        </p:spPr>
      </p:pic>
      <p:sp>
        <p:nvSpPr>
          <p:cNvPr id="5" name="Rectangle 8">
            <a:extLst>
              <a:ext uri="{FF2B5EF4-FFF2-40B4-BE49-F238E27FC236}">
                <a16:creationId xmlns:a16="http://schemas.microsoft.com/office/drawing/2014/main" id="{E9F1A2B5-2173-43EF-B2CE-940B1DF7F407}"/>
              </a:ext>
            </a:extLst>
          </p:cNvPr>
          <p:cNvSpPr>
            <a:spLocks noChangeArrowheads="1"/>
          </p:cNvSpPr>
          <p:nvPr/>
        </p:nvSpPr>
        <p:spPr bwMode="auto">
          <a:xfrm>
            <a:off x="7025682" y="1596743"/>
            <a:ext cx="2467679" cy="952733"/>
          </a:xfrm>
          <a:prstGeom prst="rect">
            <a:avLst/>
          </a:prstGeom>
          <a:solidFill>
            <a:schemeClr val="accent1">
              <a:lumMod val="60000"/>
              <a:lumOff val="40000"/>
            </a:schemeClr>
          </a:solidFill>
          <a:ln w="38100">
            <a:solidFill>
              <a:schemeClr val="accent1">
                <a:lumMod val="20000"/>
                <a:lumOff val="80000"/>
              </a:schemeClr>
            </a:solidFill>
            <a:miter lim="800000"/>
            <a:headEnd/>
            <a:tailEnd/>
          </a:ln>
          <a:effectLst/>
        </p:spPr>
        <p:txBody>
          <a:bodyPr wrap="none" anchor="ctr"/>
          <a:lstStyle/>
          <a:p>
            <a:pPr algn="ctr" defTabSz="639949"/>
            <a:r>
              <a:rPr lang="es-ES_tradnl" sz="2000" b="1" noProof="1">
                <a:solidFill>
                  <a:srgbClr val="000000"/>
                </a:solidFill>
                <a:latin typeface="Calibri"/>
              </a:rPr>
              <a:t>1,538,461</a:t>
            </a:r>
          </a:p>
          <a:p>
            <a:pPr algn="ctr" defTabSz="639949"/>
            <a:r>
              <a:rPr lang="es-ES_tradnl" sz="2000" b="1" noProof="1">
                <a:solidFill>
                  <a:srgbClr val="000000"/>
                </a:solidFill>
                <a:latin typeface="Calibri"/>
              </a:rPr>
              <a:t>Ciclos iniciados</a:t>
            </a:r>
          </a:p>
        </p:txBody>
      </p:sp>
      <p:pic>
        <p:nvPicPr>
          <p:cNvPr id="8" name="Audio 7">
            <a:extLst>
              <a:ext uri="{FF2B5EF4-FFF2-40B4-BE49-F238E27FC236}">
                <a16:creationId xmlns:a16="http://schemas.microsoft.com/office/drawing/2014/main" id="{C85B1B72-88CD-E2DB-5FCA-E528C01C6A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76732873"/>
      </p:ext>
    </p:extLst>
  </p:cSld>
  <p:clrMapOvr>
    <a:masterClrMapping/>
  </p:clrMapOvr>
  <mc:AlternateContent xmlns:mc="http://schemas.openxmlformats.org/markup-compatibility/2006">
    <mc:Choice xmlns:p14="http://schemas.microsoft.com/office/powerpoint/2010/main" Requires="p14">
      <p:transition spd="med" p14:dur="700" advTm="62122">
        <p:fade/>
      </p:transition>
    </mc:Choice>
    <mc:Fallback>
      <p:transition spd="med" advTm="621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5A352-D9C4-A87A-F6E4-0262E09FFB7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7C1BED-4623-5F2F-AF24-204D6AB3DE11}"/>
              </a:ext>
            </a:extLst>
          </p:cNvPr>
          <p:cNvSpPr txBox="1"/>
          <p:nvPr/>
        </p:nvSpPr>
        <p:spPr>
          <a:xfrm>
            <a:off x="1124606" y="1999615"/>
            <a:ext cx="9837683" cy="276402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s-ES_tradnl" sz="4800" b="1" kern="1200" noProof="1">
                <a:solidFill>
                  <a:schemeClr val="tx2"/>
                </a:solidFill>
                <a:latin typeface="+mj-lt"/>
                <a:ea typeface="+mj-ea"/>
                <a:cs typeface="+mj-cs"/>
              </a:rPr>
              <a:t>Algunas tendencias regionales</a:t>
            </a:r>
          </a:p>
        </p:txBody>
      </p:sp>
      <p:pic>
        <p:nvPicPr>
          <p:cNvPr id="3" name="officeArt object">
            <a:extLst>
              <a:ext uri="{FF2B5EF4-FFF2-40B4-BE49-F238E27FC236}">
                <a16:creationId xmlns:a16="http://schemas.microsoft.com/office/drawing/2014/main" id="{B57C5738-DD36-BE19-BC9A-98B13F1BD745}"/>
              </a:ext>
            </a:extLst>
          </p:cNvPr>
          <p:cNvPicPr/>
          <p:nvPr/>
        </p:nvPicPr>
        <p:blipFill>
          <a:blip r:embed="rId2"/>
          <a:stretch>
            <a:fillRect/>
          </a:stretch>
        </p:blipFill>
        <p:spPr>
          <a:xfrm>
            <a:off x="96817" y="169987"/>
            <a:ext cx="1376979" cy="932640"/>
          </a:xfrm>
          <a:prstGeom prst="rect">
            <a:avLst/>
          </a:prstGeom>
          <a:ln w="12700" cap="flat">
            <a:noFill/>
            <a:miter lim="400000"/>
          </a:ln>
          <a:effectLst/>
        </p:spPr>
      </p:pic>
      <p:pic>
        <p:nvPicPr>
          <p:cNvPr id="4" name="11 Imagen">
            <a:extLst>
              <a:ext uri="{FF2B5EF4-FFF2-40B4-BE49-F238E27FC236}">
                <a16:creationId xmlns:a16="http://schemas.microsoft.com/office/drawing/2014/main" id="{17BF0B9D-F3D0-19FA-D254-2ACAF314DE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45009" y="169986"/>
            <a:ext cx="1632119" cy="932641"/>
          </a:xfrm>
          <a:prstGeom prst="rect">
            <a:avLst/>
          </a:prstGeom>
          <a:ln w="12700">
            <a:miter lim="400000"/>
          </a:ln>
        </p:spPr>
      </p:pic>
    </p:spTree>
    <p:extLst>
      <p:ext uri="{BB962C8B-B14F-4D97-AF65-F5344CB8AC3E}">
        <p14:creationId xmlns:p14="http://schemas.microsoft.com/office/powerpoint/2010/main" val="603540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2795455" y="746291"/>
            <a:ext cx="6601101" cy="954107"/>
          </a:xfrm>
          <a:prstGeom prst="rect">
            <a:avLst/>
          </a:prstGeom>
          <a:noFill/>
        </p:spPr>
        <p:txBody>
          <a:bodyPr wrap="none" rtlCol="0">
            <a:spAutoFit/>
          </a:bodyPr>
          <a:lstStyle/>
          <a:p>
            <a:pPr algn="ctr"/>
            <a:r>
              <a:rPr lang="es-ES_tradnl" sz="2800" b="1" noProof="1">
                <a:solidFill>
                  <a:schemeClr val="tx2"/>
                </a:solidFill>
              </a:rPr>
              <a:t>Edad de la mujer en aspiraciones autólogas</a:t>
            </a:r>
          </a:p>
          <a:p>
            <a:pPr algn="ctr"/>
            <a:r>
              <a:rPr lang="es-ES_tradnl" sz="2800" b="1" noProof="1">
                <a:solidFill>
                  <a:schemeClr val="tx2"/>
                </a:solidFill>
              </a:rPr>
              <a:t>Latinoamérica, 1990 - 2023 </a:t>
            </a:r>
          </a:p>
        </p:txBody>
      </p:sp>
      <p:sp>
        <p:nvSpPr>
          <p:cNvPr id="4" name="CuadroTexto 4">
            <a:extLst>
              <a:ext uri="{FF2B5EF4-FFF2-40B4-BE49-F238E27FC236}">
                <a16:creationId xmlns:a16="http://schemas.microsoft.com/office/drawing/2014/main" id="{53E22CB7-21C0-851E-22CA-E33A76ECECD9}"/>
              </a:ext>
            </a:extLst>
          </p:cNvPr>
          <p:cNvSpPr txBox="1"/>
          <p:nvPr/>
        </p:nvSpPr>
        <p:spPr>
          <a:xfrm rot="16200000">
            <a:off x="235586" y="3381083"/>
            <a:ext cx="1987824" cy="369332"/>
          </a:xfrm>
          <a:prstGeom prst="rect">
            <a:avLst/>
          </a:prstGeom>
          <a:noFill/>
        </p:spPr>
        <p:txBody>
          <a:bodyPr wrap="square" rtlCol="0">
            <a:spAutoFit/>
          </a:bodyPr>
          <a:lstStyle/>
          <a:p>
            <a:r>
              <a:rPr lang="es-ES_tradnl" dirty="0"/>
              <a:t>Edad de la mujer</a:t>
            </a:r>
          </a:p>
        </p:txBody>
      </p:sp>
      <p:graphicFrame>
        <p:nvGraphicFramePr>
          <p:cNvPr id="8" name="Gráfico 2">
            <a:extLst>
              <a:ext uri="{FF2B5EF4-FFF2-40B4-BE49-F238E27FC236}">
                <a16:creationId xmlns:a16="http://schemas.microsoft.com/office/drawing/2014/main" id="{CFA6E975-D898-285A-8D73-65329B849068}"/>
              </a:ext>
            </a:extLst>
          </p:cNvPr>
          <p:cNvGraphicFramePr/>
          <p:nvPr/>
        </p:nvGraphicFramePr>
        <p:xfrm>
          <a:off x="1209975" y="1744641"/>
          <a:ext cx="9772047" cy="5240620"/>
        </p:xfrm>
        <a:graphic>
          <a:graphicData uri="http://schemas.openxmlformats.org/drawingml/2006/chart">
            <c:chart xmlns:c="http://schemas.openxmlformats.org/drawingml/2006/chart" xmlns:r="http://schemas.openxmlformats.org/officeDocument/2006/relationships" r:id="rId5"/>
          </a:graphicData>
        </a:graphic>
      </p:graphicFrame>
      <p:sp>
        <p:nvSpPr>
          <p:cNvPr id="10" name="CuadroTexto 5">
            <a:extLst>
              <a:ext uri="{FF2B5EF4-FFF2-40B4-BE49-F238E27FC236}">
                <a16:creationId xmlns:a16="http://schemas.microsoft.com/office/drawing/2014/main" id="{31C82D4B-6F7B-D698-CD6B-B9A2B9435DE4}"/>
              </a:ext>
            </a:extLst>
          </p:cNvPr>
          <p:cNvSpPr txBox="1"/>
          <p:nvPr/>
        </p:nvSpPr>
        <p:spPr>
          <a:xfrm>
            <a:off x="10983370" y="3195503"/>
            <a:ext cx="876397" cy="369332"/>
          </a:xfrm>
          <a:prstGeom prst="rect">
            <a:avLst/>
          </a:prstGeom>
          <a:noFill/>
        </p:spPr>
        <p:txBody>
          <a:bodyPr wrap="square" rtlCol="0">
            <a:spAutoFit/>
          </a:bodyPr>
          <a:lstStyle/>
          <a:p>
            <a:r>
              <a:rPr lang="es-CL" dirty="0"/>
              <a:t>76,7%</a:t>
            </a:r>
          </a:p>
        </p:txBody>
      </p:sp>
      <p:sp>
        <p:nvSpPr>
          <p:cNvPr id="11" name="Cerrar llave 1">
            <a:extLst>
              <a:ext uri="{FF2B5EF4-FFF2-40B4-BE49-F238E27FC236}">
                <a16:creationId xmlns:a16="http://schemas.microsoft.com/office/drawing/2014/main" id="{71C4A485-1D3C-5BC9-90A0-A99A25C60FD1}"/>
              </a:ext>
            </a:extLst>
          </p:cNvPr>
          <p:cNvSpPr/>
          <p:nvPr/>
        </p:nvSpPr>
        <p:spPr>
          <a:xfrm>
            <a:off x="10852153" y="1938542"/>
            <a:ext cx="131218" cy="2880346"/>
          </a:xfrm>
          <a:prstGeom prst="rightBrace">
            <a:avLst>
              <a:gd name="adj1" fmla="val 8333"/>
              <a:gd name="adj2" fmla="val 50685"/>
            </a:avLst>
          </a:prstGeom>
          <a:ln w="95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pic>
        <p:nvPicPr>
          <p:cNvPr id="2" name="officeArt object">
            <a:extLst>
              <a:ext uri="{FF2B5EF4-FFF2-40B4-BE49-F238E27FC236}">
                <a16:creationId xmlns:a16="http://schemas.microsoft.com/office/drawing/2014/main" id="{E253E28A-8881-C330-2AB0-AA6C1F1C7135}"/>
              </a:ext>
            </a:extLst>
          </p:cNvPr>
          <p:cNvPicPr/>
          <p:nvPr/>
        </p:nvPicPr>
        <p:blipFill>
          <a:blip r:embed="rId6"/>
          <a:stretch>
            <a:fillRect/>
          </a:stretch>
        </p:blipFill>
        <p:spPr>
          <a:xfrm>
            <a:off x="96817" y="169987"/>
            <a:ext cx="1376979" cy="932640"/>
          </a:xfrm>
          <a:prstGeom prst="rect">
            <a:avLst/>
          </a:prstGeom>
          <a:ln w="12700" cap="flat">
            <a:noFill/>
            <a:miter lim="400000"/>
          </a:ln>
          <a:effectLst/>
        </p:spPr>
      </p:pic>
      <p:pic>
        <p:nvPicPr>
          <p:cNvPr id="3" name="11 Imagen">
            <a:extLst>
              <a:ext uri="{FF2B5EF4-FFF2-40B4-BE49-F238E27FC236}">
                <a16:creationId xmlns:a16="http://schemas.microsoft.com/office/drawing/2014/main" id="{4EDE4A09-331E-0B49-FE68-6F9F9D24EF2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45009" y="169986"/>
            <a:ext cx="1632119" cy="932641"/>
          </a:xfrm>
          <a:prstGeom prst="rect">
            <a:avLst/>
          </a:prstGeom>
          <a:ln w="12700">
            <a:miter lim="400000"/>
          </a:ln>
        </p:spPr>
      </p:pic>
      <p:sp>
        <p:nvSpPr>
          <p:cNvPr id="5" name="TextBox 4">
            <a:extLst>
              <a:ext uri="{FF2B5EF4-FFF2-40B4-BE49-F238E27FC236}">
                <a16:creationId xmlns:a16="http://schemas.microsoft.com/office/drawing/2014/main" id="{A71C7CBC-6B9A-8874-738B-9F40A7E83B2D}"/>
              </a:ext>
            </a:extLst>
          </p:cNvPr>
          <p:cNvSpPr txBox="1"/>
          <p:nvPr/>
        </p:nvSpPr>
        <p:spPr>
          <a:xfrm>
            <a:off x="10982022" y="6190547"/>
            <a:ext cx="1761210" cy="677108"/>
          </a:xfrm>
          <a:prstGeom prst="rect">
            <a:avLst/>
          </a:prstGeom>
          <a:noFill/>
        </p:spPr>
        <p:txBody>
          <a:bodyPr wrap="square" rtlCol="0">
            <a:spAutoFit/>
          </a:bodyPr>
          <a:lstStyle/>
          <a:p>
            <a:r>
              <a:rPr lang="es-ES_tradnl" sz="1400" noProof="1"/>
              <a:t> x̄ </a:t>
            </a:r>
            <a:r>
              <a:rPr lang="es-ES_tradnl" sz="1200" noProof="1"/>
              <a:t>= 37.5 años</a:t>
            </a:r>
          </a:p>
          <a:p>
            <a:r>
              <a:rPr lang="es-ES_tradnl" sz="1200" noProof="1"/>
              <a:t>M = 38 años</a:t>
            </a:r>
          </a:p>
          <a:p>
            <a:endParaRPr lang="es-ES_tradnl" sz="1200" noProof="1"/>
          </a:p>
        </p:txBody>
      </p:sp>
      <p:pic>
        <p:nvPicPr>
          <p:cNvPr id="12" name="Audio 11">
            <a:extLst>
              <a:ext uri="{FF2B5EF4-FFF2-40B4-BE49-F238E27FC236}">
                <a16:creationId xmlns:a16="http://schemas.microsoft.com/office/drawing/2014/main" id="{6067296B-2203-B58F-64D9-9361FC0BFC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32425235"/>
      </p:ext>
    </p:extLst>
  </p:cSld>
  <p:clrMapOvr>
    <a:masterClrMapping/>
  </p:clrMapOvr>
  <mc:AlternateContent xmlns:mc="http://schemas.openxmlformats.org/markup-compatibility/2006">
    <mc:Choice xmlns:p14="http://schemas.microsoft.com/office/powerpoint/2010/main" Requires="p14">
      <p:transition spd="med" p14:dur="700" advTm="182837">
        <p:fade/>
      </p:transition>
    </mc:Choice>
    <mc:Fallback>
      <p:transition spd="med" advTm="182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1572059" y="291176"/>
            <a:ext cx="8961479" cy="1200329"/>
          </a:xfrm>
          <a:prstGeom prst="rect">
            <a:avLst/>
          </a:prstGeom>
          <a:noFill/>
        </p:spPr>
        <p:txBody>
          <a:bodyPr wrap="square" rtlCol="0">
            <a:spAutoFit/>
          </a:bodyPr>
          <a:lstStyle/>
          <a:p>
            <a:pPr algn="ctr"/>
            <a:r>
              <a:rPr lang="es-ES_tradnl" sz="2400" b="1" dirty="0">
                <a:solidFill>
                  <a:schemeClr val="tx2"/>
                </a:solidFill>
              </a:rPr>
              <a:t>Proporción de </a:t>
            </a:r>
            <a:r>
              <a:rPr lang="es-ES_tradnl" sz="2400" b="1" dirty="0">
                <a:solidFill>
                  <a:srgbClr val="C00000"/>
                </a:solidFill>
              </a:rPr>
              <a:t>mujeres </a:t>
            </a:r>
            <a:r>
              <a:rPr lang="es-ES_tradnl" sz="2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s-ES_tradnl" sz="16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sym typeface="Symbol" pitchFamily="2" charset="2"/>
              </a:rPr>
              <a:t> </a:t>
            </a:r>
            <a:r>
              <a:rPr lang="es-ES_tradnl" sz="2400" b="1" dirty="0">
                <a:solidFill>
                  <a:srgbClr val="C00000"/>
                </a:solidFill>
              </a:rPr>
              <a:t>40 años</a:t>
            </a:r>
          </a:p>
          <a:p>
            <a:pPr algn="ctr"/>
            <a:r>
              <a:rPr lang="es-ES_tradnl" sz="2400" b="1" dirty="0">
                <a:solidFill>
                  <a:schemeClr val="tx2"/>
                </a:solidFill>
              </a:rPr>
              <a:t>Y número de </a:t>
            </a:r>
            <a:r>
              <a:rPr lang="es-ES_tradnl" sz="2400" b="1" dirty="0">
                <a:solidFill>
                  <a:srgbClr val="C00000"/>
                </a:solidFill>
              </a:rPr>
              <a:t>ciclos</a:t>
            </a:r>
            <a:r>
              <a:rPr lang="es-ES_tradnl" sz="2400" b="1" dirty="0">
                <a:solidFill>
                  <a:schemeClr val="tx2"/>
                </a:solidFill>
              </a:rPr>
              <a:t> </a:t>
            </a:r>
            <a:r>
              <a:rPr lang="es-ES_tradnl" sz="2400" b="1" dirty="0">
                <a:solidFill>
                  <a:srgbClr val="C00000"/>
                </a:solidFill>
              </a:rPr>
              <a:t>OD</a:t>
            </a:r>
          </a:p>
          <a:p>
            <a:pPr algn="ctr"/>
            <a:r>
              <a:rPr lang="es-ES_tradnl" sz="2400" b="1" dirty="0">
                <a:solidFill>
                  <a:schemeClr val="tx2"/>
                </a:solidFill>
              </a:rPr>
              <a:t>Latinoamérica, 1990 - 2023 </a:t>
            </a:r>
          </a:p>
        </p:txBody>
      </p:sp>
      <p:graphicFrame>
        <p:nvGraphicFramePr>
          <p:cNvPr id="3" name="Gráfico 2">
            <a:extLst>
              <a:ext uri="{FF2B5EF4-FFF2-40B4-BE49-F238E27FC236}">
                <a16:creationId xmlns:a16="http://schemas.microsoft.com/office/drawing/2014/main" id="{2C0048DD-8367-4B1C-B080-1419335824FB}"/>
              </a:ext>
            </a:extLst>
          </p:cNvPr>
          <p:cNvGraphicFramePr/>
          <p:nvPr/>
        </p:nvGraphicFramePr>
        <p:xfrm>
          <a:off x="554593" y="1651920"/>
          <a:ext cx="11258466" cy="5062917"/>
        </p:xfrm>
        <a:graphic>
          <a:graphicData uri="http://schemas.openxmlformats.org/drawingml/2006/chart">
            <c:chart xmlns:c="http://schemas.openxmlformats.org/drawingml/2006/chart" xmlns:r="http://schemas.openxmlformats.org/officeDocument/2006/relationships" r:id="rId5"/>
          </a:graphicData>
        </a:graphic>
      </p:graphicFrame>
      <p:sp>
        <p:nvSpPr>
          <p:cNvPr id="2" name="CuadroTexto 1">
            <a:extLst>
              <a:ext uri="{FF2B5EF4-FFF2-40B4-BE49-F238E27FC236}">
                <a16:creationId xmlns:a16="http://schemas.microsoft.com/office/drawing/2014/main" id="{E3F3D52C-4956-480E-9E60-0828FBD638DC}"/>
              </a:ext>
            </a:extLst>
          </p:cNvPr>
          <p:cNvSpPr txBox="1"/>
          <p:nvPr/>
        </p:nvSpPr>
        <p:spPr>
          <a:xfrm rot="5400000">
            <a:off x="10802887" y="3527058"/>
            <a:ext cx="1669047" cy="369332"/>
          </a:xfrm>
          <a:prstGeom prst="rect">
            <a:avLst/>
          </a:prstGeom>
          <a:noFill/>
        </p:spPr>
        <p:txBody>
          <a:bodyPr wrap="none" rtlCol="0">
            <a:spAutoFit/>
          </a:bodyPr>
          <a:lstStyle/>
          <a:p>
            <a:r>
              <a:rPr lang="es-ES_tradnl" noProof="0" dirty="0" err="1"/>
              <a:t>N°</a:t>
            </a:r>
            <a:r>
              <a:rPr lang="es-ES_tradnl" noProof="0" dirty="0"/>
              <a:t> </a:t>
            </a:r>
            <a:r>
              <a:rPr lang="es-ES_tradnl" dirty="0"/>
              <a:t>de ciclos</a:t>
            </a:r>
            <a:r>
              <a:rPr lang="es-ES_tradnl" noProof="0" dirty="0"/>
              <a:t> OD</a:t>
            </a:r>
          </a:p>
        </p:txBody>
      </p:sp>
      <p:sp>
        <p:nvSpPr>
          <p:cNvPr id="4" name="CuadroTexto 3">
            <a:extLst>
              <a:ext uri="{FF2B5EF4-FFF2-40B4-BE49-F238E27FC236}">
                <a16:creationId xmlns:a16="http://schemas.microsoft.com/office/drawing/2014/main" id="{ACCFF494-56BF-425C-9028-4B8AAED09887}"/>
              </a:ext>
            </a:extLst>
          </p:cNvPr>
          <p:cNvSpPr txBox="1"/>
          <p:nvPr/>
        </p:nvSpPr>
        <p:spPr>
          <a:xfrm rot="16200000">
            <a:off x="-855268" y="3770319"/>
            <a:ext cx="3281155" cy="369332"/>
          </a:xfrm>
          <a:prstGeom prst="rect">
            <a:avLst/>
          </a:prstGeom>
          <a:noFill/>
        </p:spPr>
        <p:txBody>
          <a:bodyPr wrap="none" rtlCol="0">
            <a:spAutoFit/>
          </a:bodyPr>
          <a:lstStyle/>
          <a:p>
            <a:r>
              <a:rPr lang="es-ES_tradnl" noProof="0" dirty="0"/>
              <a:t>Proporción de mujeres </a:t>
            </a:r>
            <a:r>
              <a:rPr lang="es-ES_tradnl" sz="1800" b="1" kern="100" noProof="0" dirty="0">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 </a:t>
            </a:r>
            <a:r>
              <a:rPr lang="es-ES_tradnl" noProof="0" dirty="0"/>
              <a:t>40 años</a:t>
            </a:r>
          </a:p>
        </p:txBody>
      </p:sp>
      <p:pic>
        <p:nvPicPr>
          <p:cNvPr id="6" name="officeArt object">
            <a:extLst>
              <a:ext uri="{FF2B5EF4-FFF2-40B4-BE49-F238E27FC236}">
                <a16:creationId xmlns:a16="http://schemas.microsoft.com/office/drawing/2014/main" id="{E3B23598-5E47-7A51-CA97-FE42CC83ED93}"/>
              </a:ext>
            </a:extLst>
          </p:cNvPr>
          <p:cNvPicPr/>
          <p:nvPr/>
        </p:nvPicPr>
        <p:blipFill>
          <a:blip r:embed="rId6"/>
          <a:stretch>
            <a:fillRect/>
          </a:stretch>
        </p:blipFill>
        <p:spPr>
          <a:xfrm>
            <a:off x="96817" y="169987"/>
            <a:ext cx="1376979" cy="932640"/>
          </a:xfrm>
          <a:prstGeom prst="rect">
            <a:avLst/>
          </a:prstGeom>
          <a:ln w="12700" cap="flat">
            <a:noFill/>
            <a:miter lim="400000"/>
          </a:ln>
          <a:effectLst/>
        </p:spPr>
      </p:pic>
      <p:pic>
        <p:nvPicPr>
          <p:cNvPr id="7" name="11 Imagen">
            <a:extLst>
              <a:ext uri="{FF2B5EF4-FFF2-40B4-BE49-F238E27FC236}">
                <a16:creationId xmlns:a16="http://schemas.microsoft.com/office/drawing/2014/main" id="{D9B6A871-0577-AB0C-1C3A-C2B887E9160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345009" y="169986"/>
            <a:ext cx="1632119" cy="932641"/>
          </a:xfrm>
          <a:prstGeom prst="rect">
            <a:avLst/>
          </a:prstGeom>
          <a:ln w="12700">
            <a:miter lim="400000"/>
          </a:ln>
        </p:spPr>
      </p:pic>
      <p:pic>
        <p:nvPicPr>
          <p:cNvPr id="10" name="Audio 9">
            <a:extLst>
              <a:ext uri="{FF2B5EF4-FFF2-40B4-BE49-F238E27FC236}">
                <a16:creationId xmlns:a16="http://schemas.microsoft.com/office/drawing/2014/main" id="{3FB69B2A-3096-3445-EDBB-0BC386A6A0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96313392"/>
      </p:ext>
    </p:extLst>
  </p:cSld>
  <p:clrMapOvr>
    <a:masterClrMapping/>
  </p:clrMapOvr>
  <mc:AlternateContent xmlns:mc="http://schemas.openxmlformats.org/markup-compatibility/2006">
    <mc:Choice xmlns:p14="http://schemas.microsoft.com/office/powerpoint/2010/main" Requires="p14">
      <p:transition spd="med" p14:dur="700" advTm="20448">
        <p:fade/>
      </p:transition>
    </mc:Choice>
    <mc:Fallback>
      <p:transition spd="med" advTm="204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TotalTime>
  <Words>2262</Words>
  <Application>Microsoft Macintosh PowerPoint</Application>
  <PresentationFormat>Widescreen</PresentationFormat>
  <Paragraphs>543</Paragraphs>
  <Slides>49</Slides>
  <Notes>23</Notes>
  <HiddenSlides>0</HiddenSlides>
  <MMClips>32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Aptos</vt:lpstr>
      <vt:lpstr>Aptos Display</vt:lpstr>
      <vt:lpstr>Arial</vt:lpstr>
      <vt:lpstr>Calibri</vt:lpstr>
      <vt:lpstr>Calibri Light</vt:lpstr>
      <vt:lpstr>Times New Roman</vt:lpstr>
      <vt:lpstr>Office Theme</vt:lpstr>
      <vt:lpstr>Aprendiendo de “Big Data” 35 años del Registro Latinoamericano de Reproducción Asistida</vt:lpstr>
      <vt:lpstr>Conflicto de interés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Número de embriones transferidos FIV/ICSI  Latinoamérica 1990 - 2023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Fernando Zegers Hochschild</dc:creator>
  <cp:lastModifiedBy>Fernando Zegers Hochschild</cp:lastModifiedBy>
  <cp:revision>2</cp:revision>
  <dcterms:created xsi:type="dcterms:W3CDTF">2026-05-04T13:50:31Z</dcterms:created>
  <dcterms:modified xsi:type="dcterms:W3CDTF">2026-05-04T16:39:09Z</dcterms:modified>
</cp:coreProperties>
</file>